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0_953A4AC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89" r:id="rId7"/>
    <p:sldId id="258" r:id="rId8"/>
    <p:sldId id="291" r:id="rId9"/>
    <p:sldId id="295" r:id="rId10"/>
    <p:sldId id="468" r:id="rId11"/>
    <p:sldId id="287" r:id="rId12"/>
    <p:sldId id="292" r:id="rId13"/>
    <p:sldId id="285" r:id="rId14"/>
    <p:sldId id="286" r:id="rId15"/>
    <p:sldId id="283" r:id="rId16"/>
    <p:sldId id="441" r:id="rId17"/>
    <p:sldId id="442" r:id="rId18"/>
    <p:sldId id="443" r:id="rId19"/>
    <p:sldId id="262" r:id="rId20"/>
    <p:sldId id="464" r:id="rId21"/>
    <p:sldId id="466" r:id="rId22"/>
    <p:sldId id="467" r:id="rId23"/>
    <p:sldId id="425" r:id="rId24"/>
    <p:sldId id="426" r:id="rId25"/>
    <p:sldId id="428" r:id="rId26"/>
    <p:sldId id="427" r:id="rId27"/>
    <p:sldId id="457" r:id="rId28"/>
    <p:sldId id="458" r:id="rId29"/>
    <p:sldId id="459" r:id="rId30"/>
    <p:sldId id="460" r:id="rId31"/>
    <p:sldId id="461" r:id="rId32"/>
    <p:sldId id="462" r:id="rId33"/>
    <p:sldId id="463" r:id="rId34"/>
    <p:sldId id="270" r:id="rId35"/>
    <p:sldId id="271" r:id="rId36"/>
    <p:sldId id="278" r:id="rId37"/>
    <p:sldId id="272" r:id="rId38"/>
    <p:sldId id="445" r:id="rId39"/>
    <p:sldId id="444" r:id="rId40"/>
    <p:sldId id="453" r:id="rId41"/>
    <p:sldId id="454" r:id="rId42"/>
    <p:sldId id="455" r:id="rId43"/>
    <p:sldId id="456" r:id="rId44"/>
    <p:sldId id="273" r:id="rId45"/>
    <p:sldId id="277" r:id="rId46"/>
    <p:sldId id="470" r:id="rId47"/>
    <p:sldId id="452" r:id="rId48"/>
    <p:sldId id="293" r:id="rId4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A04BDA-9DC7-DABA-6BBD-A11525DC5E04}" name="Melanija Larisa Fabčič" initials="MF" userId="S::melanija.fabcic@um.si::a9ddebcf-4fed-45b4-bbd5-b58e01362f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7E25D-6326-BFAF-654F-7FD0423BC518}" v="2" dt="2023-04-25T09:11:20.211"/>
    <p1510:client id="{169D57F3-48C1-4C6A-8E9D-979DA89E58E1}" v="641" dt="2023-05-09T18:36:25.984"/>
    <p1510:client id="{16B9BC22-E881-4AA3-9DF2-7B73A49908A9}" v="2" dt="2023-04-17T16:31:28.592"/>
    <p1510:client id="{1B426672-31E8-4272-A074-52C542DD4552}" v="8" dt="2023-05-11T18:32:18.538"/>
    <p1510:client id="{299F54C4-48FC-46B2-B81D-B2B2EF3E4499}" v="24" dt="2023-04-13T09:42:53.330"/>
    <p1510:client id="{2BE39BFA-96C9-5648-88DD-A82FFBA18FDB}" v="7" dt="2023-04-07T11:53:45.130"/>
    <p1510:client id="{2BE85C50-EA3E-4334-BEBF-40805BECC704}" v="149" dt="2023-04-25T16:20:52.766"/>
    <p1510:client id="{4FB5073A-31B4-4FE7-A86E-A5FD73ED4079}" v="181" dt="2023-05-11T08:10:47.868"/>
    <p1510:client id="{52BA1108-E034-4798-A1CB-8D9957E29AB2}" v="4" dt="2023-04-07T13:37:02.494"/>
    <p1510:client id="{554C7307-43F5-4006-9F54-B1D2BDF61C81}" v="1128" dt="2023-04-25T14:40:30.748"/>
    <p1510:client id="{7DFDBFE2-1EB4-4506-A7FD-56B74EBDD7D3}" v="5" dt="2023-05-09T18:49:26.570"/>
    <p1510:client id="{8728DC7D-B02D-4E71-979A-C90BCCABDC29}" v="7" dt="2023-04-25T16:29:50.865"/>
    <p1510:client id="{8B257578-477A-412A-8C0D-9E99142BF6AE}" v="18" dt="2023-04-25T13:37:16.600"/>
    <p1510:client id="{9B5660A9-F0DD-4D38-937C-A176EAB71052}" v="635" dt="2023-04-13T07:47:51.542"/>
    <p1510:client id="{AC642857-01B7-4AD2-9AD3-9C601F8C6D71}" v="86" dt="2023-04-24T16:52:25.651"/>
    <p1510:client id="{B6077325-652F-4F74-8340-4D57E2910EC4}" v="307" dt="2023-04-13T10:24:17.787"/>
    <p1510:client id="{C0EABE42-9420-4F02-9523-94018BE3BE8E}" v="164" dt="2023-04-13T07:59:46.033"/>
    <p1510:client id="{CCF3BC9E-C7D7-4C45-98D5-F72B3DE303D2}" v="31" dt="2023-04-25T08:42:40.683"/>
    <p1510:client id="{D3C26EBF-CB6A-420F-BF0A-0FB8764BDE07}" v="1052" dt="2023-04-25T14:42:52.463"/>
    <p1510:client id="{D4E3DEED-069B-4830-9030-B7EF6FC7F130}" v="719" dt="2023-04-17T16:28:36.886"/>
    <p1510:client id="{D609E111-792F-491A-A41E-EF7443D4CC03}" v="3" dt="2023-05-10T07:42:19.661"/>
    <p1510:client id="{D77FA0A4-0088-411C-A2D8-74085416A967}" v="547" dt="2023-04-24T21:03:05.131"/>
    <p1510:client id="{F5C2BC61-E867-4545-BC63-FA9A13120CFD}" v="58" dt="2023-05-09T18:46:59.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omments/modernComment_100_953A4AC3.xml><?xml version="1.0" encoding="utf-8"?>
<p188:cmLst xmlns:a="http://schemas.openxmlformats.org/drawingml/2006/main" xmlns:r="http://schemas.openxmlformats.org/officeDocument/2006/relationships" xmlns:p188="http://schemas.microsoft.com/office/powerpoint/2018/8/main">
  <p188:cm id="{E9D23601-C942-42A1-A0CF-4EA6D4F15B0D}" authorId="{57A04BDA-9DC7-DABA-6BBD-A11525DC5E04}" created="2023-04-25T16:03:20.177">
    <ac:txMkLst xmlns:ac="http://schemas.microsoft.com/office/drawing/2013/main/command">
      <pc:docMk xmlns:pc="http://schemas.microsoft.com/office/powerpoint/2013/main/command"/>
      <pc:sldMk xmlns:pc="http://schemas.microsoft.com/office/powerpoint/2013/main/command" cId="2503625411" sldId="256"/>
      <ac:spMk id="6" creationId="{077A8E58-6086-4016-B698-AAE06DFE52B3}"/>
      <ac:txMk cp="23" len="61">
        <ac:context len="85" hash="2209239406"/>
      </ac:txMk>
    </ac:txMkLst>
    <p188:pos x="4077510" y="3291191"/>
    <p188:txBody>
      <a:bodyPr/>
      <a:lstStyle/>
      <a:p>
        <a:r>
          <a:rPr lang="sl-SI"/>
          <a:t>Predlagam prvi podnaslov (dva se mi zdita preveč) in da imamo "vpliv" v ednini namesto v množini - je bolj običajno...</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D4FCFF-02A5-46BB-AE10-2544789389EF}"/>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3D150CDC-DCCF-4EA5-A7CF-9C613D0531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C90AE32A-1D34-486D-9C04-EE328067B225}"/>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5" name="Označba mesta noge 4">
            <a:extLst>
              <a:ext uri="{FF2B5EF4-FFF2-40B4-BE49-F238E27FC236}">
                <a16:creationId xmlns:a16="http://schemas.microsoft.com/office/drawing/2014/main" id="{8641E5C0-BDC2-4696-841D-7767A11468E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5905691-17DE-499A-88CF-053FD7495D3B}"/>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3854371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3B4518-B2B9-4A3F-A9C2-956C4C01AC6E}"/>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A685E37D-7887-4871-AB5B-012999A0C087}"/>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F3F97AD0-BF80-4ADA-B7C7-45CBFD74EB30}"/>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5" name="Označba mesta noge 4">
            <a:extLst>
              <a:ext uri="{FF2B5EF4-FFF2-40B4-BE49-F238E27FC236}">
                <a16:creationId xmlns:a16="http://schemas.microsoft.com/office/drawing/2014/main" id="{7BC670CB-49CC-45A2-B844-981E0396FF7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47B8AC8E-3E6A-4DD3-BFAD-23F3C26DC18C}"/>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4191852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5E517486-6523-45CF-834D-BF6E0B9C7415}"/>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F5C77B43-B31D-49E1-A0B8-9DA7E58C4B7F}"/>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A33F4290-0904-422B-A05A-58D374D6BF5D}"/>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5" name="Označba mesta noge 4">
            <a:extLst>
              <a:ext uri="{FF2B5EF4-FFF2-40B4-BE49-F238E27FC236}">
                <a16:creationId xmlns:a16="http://schemas.microsoft.com/office/drawing/2014/main" id="{5DACE789-6230-45C1-9318-A30AE3E49E8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9249702-79D0-4CE9-9002-23860E4E43D2}"/>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236794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795BDD3-F035-4F72-A7F5-0DF6A099D6AF}"/>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7849C50-B290-4164-94A4-53AFB080BF71}"/>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EA2EFB1-973F-43CC-964E-F4AB65BB6BDF}"/>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5" name="Označba mesta noge 4">
            <a:extLst>
              <a:ext uri="{FF2B5EF4-FFF2-40B4-BE49-F238E27FC236}">
                <a16:creationId xmlns:a16="http://schemas.microsoft.com/office/drawing/2014/main" id="{834A22C3-4C82-4A9B-8F25-E0C2F3538A1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E205176-B785-49D7-9905-70796FB5DE30}"/>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34167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72A2A37-654F-4CB7-9CC2-0B58050939F3}"/>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1629633D-EEDD-4792-B55B-5E8AEEDA8B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47155F8A-8880-4B5F-8746-BBB9D987A361}"/>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5" name="Označba mesta noge 4">
            <a:extLst>
              <a:ext uri="{FF2B5EF4-FFF2-40B4-BE49-F238E27FC236}">
                <a16:creationId xmlns:a16="http://schemas.microsoft.com/office/drawing/2014/main" id="{A9C84124-25A4-4867-8085-771D50F0946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970DDB6-9DAF-4C06-929C-B897DA6D1B50}"/>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148493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51F408-2D25-4943-93AF-31C11BCA5D94}"/>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1315F482-5D18-44C4-8A98-D2DEC9CB80AE}"/>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4D47991F-BDCA-4C70-9B6F-E8153F95BA24}"/>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15BBFE1F-D674-404B-BA44-26A07717F6D5}"/>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6" name="Označba mesta noge 5">
            <a:extLst>
              <a:ext uri="{FF2B5EF4-FFF2-40B4-BE49-F238E27FC236}">
                <a16:creationId xmlns:a16="http://schemas.microsoft.com/office/drawing/2014/main" id="{445811B0-B671-4B83-B6EA-76D23ABC0CA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4CEFDA1C-2178-439B-B4B9-054B9AA8D2B0}"/>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412013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6856A37-9983-4C68-A49D-8F6527D39437}"/>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EB56D6D0-4193-4B12-98A8-4F23D5CF9B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7FD1B11D-C081-4C8C-BDE6-7A4116D465C3}"/>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74436B1A-4873-46DB-BF59-8354471D53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8EDB06B9-F086-474B-A0AD-3F6F6841FA36}"/>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CF55D9B2-6FCA-4332-9B6A-453178666911}"/>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8" name="Označba mesta noge 7">
            <a:extLst>
              <a:ext uri="{FF2B5EF4-FFF2-40B4-BE49-F238E27FC236}">
                <a16:creationId xmlns:a16="http://schemas.microsoft.com/office/drawing/2014/main" id="{6836B08F-A04B-4EC7-ABC6-82F819BE51CC}"/>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578BFE60-8BEF-4E05-B0F3-023EA745588F}"/>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3096833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159BE9-3664-443A-AB1E-3DE517099FDD}"/>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C151CB29-343E-4E5D-856E-4A1FD64B3A0D}"/>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4" name="Označba mesta noge 3">
            <a:extLst>
              <a:ext uri="{FF2B5EF4-FFF2-40B4-BE49-F238E27FC236}">
                <a16:creationId xmlns:a16="http://schemas.microsoft.com/office/drawing/2014/main" id="{7E30E59B-9F91-41B1-ADC8-D00B44E56D03}"/>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DAE373C0-57A2-4B60-AD15-2C892F614535}"/>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25488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D2DEAD86-4711-4A48-9740-A9F64D5026F5}"/>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3" name="Označba mesta noge 2">
            <a:extLst>
              <a:ext uri="{FF2B5EF4-FFF2-40B4-BE49-F238E27FC236}">
                <a16:creationId xmlns:a16="http://schemas.microsoft.com/office/drawing/2014/main" id="{01F78CB2-D0EB-431F-9A27-D3CDCF60B159}"/>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8C712ECB-0E82-45C5-8B2C-80E077022396}"/>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295204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9F9578-E6F5-4E6F-83AF-F1826FADE4F5}"/>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67D49313-CEB7-4BEC-9575-6D0E9B0FDD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01FB8790-FE44-4A3C-B9AA-654432FCC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12751332-8626-4B48-856F-A69F6ED11554}"/>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6" name="Označba mesta noge 5">
            <a:extLst>
              <a:ext uri="{FF2B5EF4-FFF2-40B4-BE49-F238E27FC236}">
                <a16:creationId xmlns:a16="http://schemas.microsoft.com/office/drawing/2014/main" id="{618109C2-7470-44DF-903C-79A6CD167E0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5787431E-13FD-4AC6-90F5-CDC1E782FDA0}"/>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14281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4D51AF-7012-4CAF-AEA7-2D2036E6B717}"/>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EE6AED36-605C-460A-B67A-CAF0E7F50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2B64044E-D2B8-43C6-9DF8-805C72200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29816FD6-61F7-411F-93BB-EE7FFE4EB4CB}"/>
              </a:ext>
            </a:extLst>
          </p:cNvPr>
          <p:cNvSpPr>
            <a:spLocks noGrp="1"/>
          </p:cNvSpPr>
          <p:nvPr>
            <p:ph type="dt" sz="half" idx="10"/>
          </p:nvPr>
        </p:nvSpPr>
        <p:spPr/>
        <p:txBody>
          <a:bodyPr/>
          <a:lstStyle/>
          <a:p>
            <a:fld id="{B0BE76EE-2065-4852-8B80-08B059D0EB0F}" type="datetimeFigureOut">
              <a:rPr lang="sl-SI" smtClean="0"/>
              <a:t>17. 05. 2023</a:t>
            </a:fld>
            <a:endParaRPr lang="sl-SI"/>
          </a:p>
        </p:txBody>
      </p:sp>
      <p:sp>
        <p:nvSpPr>
          <p:cNvPr id="6" name="Označba mesta noge 5">
            <a:extLst>
              <a:ext uri="{FF2B5EF4-FFF2-40B4-BE49-F238E27FC236}">
                <a16:creationId xmlns:a16="http://schemas.microsoft.com/office/drawing/2014/main" id="{6A99E7F8-0186-47DC-A12D-79E64D41548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66F4CCF-0D5E-4E9B-B2F4-A297173F60EC}"/>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94585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20451BEB-11DA-4773-9661-EB3149DE4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7D5A36A-4A1C-4EA9-83A2-D715A6220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D421423-07BC-4737-A5A0-5EFF911A68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E76EE-2065-4852-8B80-08B059D0EB0F}" type="datetimeFigureOut">
              <a:rPr lang="sl-SI" smtClean="0"/>
              <a:t>17. 05. 2023</a:t>
            </a:fld>
            <a:endParaRPr lang="sl-SI"/>
          </a:p>
        </p:txBody>
      </p:sp>
      <p:sp>
        <p:nvSpPr>
          <p:cNvPr id="5" name="Označba mesta noge 4">
            <a:extLst>
              <a:ext uri="{FF2B5EF4-FFF2-40B4-BE49-F238E27FC236}">
                <a16:creationId xmlns:a16="http://schemas.microsoft.com/office/drawing/2014/main" id="{18AC7894-EBBB-4DF6-AB60-A4CBFCAE5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EA0E7CD1-C91D-4EDB-B0FE-F63E8FF0B7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8DFF5F-7419-49F8-B7DB-FBA2494417A5}" type="slidenum">
              <a:rPr lang="sl-SI" smtClean="0"/>
              <a:t>‹#›</a:t>
            </a:fld>
            <a:endParaRPr lang="sl-SI"/>
          </a:p>
        </p:txBody>
      </p:sp>
    </p:spTree>
    <p:extLst>
      <p:ext uri="{BB962C8B-B14F-4D97-AF65-F5344CB8AC3E}">
        <p14:creationId xmlns:p14="http://schemas.microsoft.com/office/powerpoint/2010/main" val="1743711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0_953A4AC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onlinelibrary.wiley.com/doi/full/10.1111/gcb.16192" TargetMode="External"/><Relationship Id="rId7" Type="http://schemas.openxmlformats.org/officeDocument/2006/relationships/hyperlink" Target="https://www.sciencedirect.com/science/article/abs/pii/S0169204616000384" TargetMode="External"/><Relationship Id="rId2" Type="http://schemas.openxmlformats.org/officeDocument/2006/relationships/hyperlink" Target="https://www.ipcc.ch/srocc/chapter/chapter-4-sea-level-rise-and-implications-for-low-lying-islands-coasts-and-communities/" TargetMode="External"/><Relationship Id="rId1" Type="http://schemas.openxmlformats.org/officeDocument/2006/relationships/slideLayout" Target="../slideLayouts/slideLayout2.xml"/><Relationship Id="rId6" Type="http://schemas.openxmlformats.org/officeDocument/2006/relationships/hyperlink" Target="https://www.sciencedirect.com/science/article/abs/pii/S014362281730293X" TargetMode="External"/><Relationship Id="rId5" Type="http://schemas.openxmlformats.org/officeDocument/2006/relationships/hyperlink" Target="https://www.sciencedirect.com/science/article/abs/pii/S0261517719300342" TargetMode="External"/><Relationship Id="rId4" Type="http://schemas.openxmlformats.org/officeDocument/2006/relationships/hyperlink" Target="https://besjournals.onlinelibrary.wiley.com/doi/full/10.1111/1365-2435.13331"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sciencedirect.com/science/article/pii/S0301421522003779" TargetMode="External"/><Relationship Id="rId3" Type="http://schemas.openxmlformats.org/officeDocument/2006/relationships/hyperlink" Target="https://www.youtube.com/watch?v=NUXNhYshUbw" TargetMode="External"/><Relationship Id="rId7" Type="http://schemas.openxmlformats.org/officeDocument/2006/relationships/hyperlink" Target="https://www.whitehouse.gov/cleanenergy/" TargetMode="External"/><Relationship Id="rId2" Type="http://schemas.openxmlformats.org/officeDocument/2006/relationships/hyperlink" Target="https://www.ipcc.ch/report/ar6/wg2/downloads/outreach/IPCC_AR6_WGII_FactSheet_SLR.pdf" TargetMode="External"/><Relationship Id="rId1" Type="http://schemas.openxmlformats.org/officeDocument/2006/relationships/slideLayout" Target="../slideLayouts/slideLayout2.xml"/><Relationship Id="rId6" Type="http://schemas.openxmlformats.org/officeDocument/2006/relationships/hyperlink" Target="https://english.www.gov.cn/2016special/internetplus/" TargetMode="External"/><Relationship Id="rId5" Type="http://schemas.openxmlformats.org/officeDocument/2006/relationships/hyperlink" Target="https://commission.europa.eu/strategy-and-policy/priorities-2019-2024/european-green-deal_en" TargetMode="External"/><Relationship Id="rId4" Type="http://schemas.openxmlformats.org/officeDocument/2006/relationships/hyperlink" Target="https://miami-dade-county-sea-level-rise-strategy-draft-mdc.hub.arcgis.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uv.es/=atortosa/rational%20ignorance.pdf" TargetMode="External"/><Relationship Id="rId2" Type="http://schemas.openxmlformats.org/officeDocument/2006/relationships/hyperlink" Target="https://www.annualreviews.org/doi/10.1146/annurev.soc.24.1.183" TargetMode="External"/><Relationship Id="rId1" Type="http://schemas.openxmlformats.org/officeDocument/2006/relationships/slideLayout" Target="../slideLayouts/slideLayout2.xml"/><Relationship Id="rId4" Type="http://schemas.openxmlformats.org/officeDocument/2006/relationships/hyperlink" Target="https://academic.oup.com/edited-volume/34674/chapter-abstract/295454387?redirectedFrom=fulltex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arbonbrief.org/record-clean-power-growth-in-2023-to-spark-new-era-of-fossil-fuel-decline/" TargetMode="External"/><Relationship Id="rId7" Type="http://schemas.openxmlformats.org/officeDocument/2006/relationships/hyperlink" Target="https://ojs.victoria.ac.nz/pq/article/view/7578" TargetMode="External"/><Relationship Id="rId2" Type="http://schemas.openxmlformats.org/officeDocument/2006/relationships/hyperlink" Target="https://www.c2es.org/content/carbon-tax-basics/" TargetMode="External"/><Relationship Id="rId1" Type="http://schemas.openxmlformats.org/officeDocument/2006/relationships/slideLayout" Target="../slideLayouts/slideLayout2.xml"/><Relationship Id="rId6" Type="http://schemas.openxmlformats.org/officeDocument/2006/relationships/hyperlink" Target="https://www.vox.com/future-perfect/22408556/save-planet-shrink-economy-degrowth" TargetMode="External"/><Relationship Id="rId5" Type="http://schemas.openxmlformats.org/officeDocument/2006/relationships/hyperlink" Target="https://researcharchive.lincoln.ac.nz/rest/bitstreams/77066/retrieve" TargetMode="External"/><Relationship Id="rId4" Type="http://schemas.openxmlformats.org/officeDocument/2006/relationships/hyperlink" Target="https://ourworldindata.org/cheap-renewables-growth"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jstor.org/stable/23606888" TargetMode="External"/><Relationship Id="rId2" Type="http://schemas.openxmlformats.org/officeDocument/2006/relationships/hyperlink" Target="https://www.e-elgar.com/shop/gbp/advanced-introduction-to-public-choice-9781785362040.html" TargetMode="External"/><Relationship Id="rId1" Type="http://schemas.openxmlformats.org/officeDocument/2006/relationships/slideLayout" Target="../slideLayouts/slideLayout2.xml"/><Relationship Id="rId6" Type="http://schemas.openxmlformats.org/officeDocument/2006/relationships/hyperlink" Target="https://www.mdpi.com/1996-1073/14/14/4197" TargetMode="External"/><Relationship Id="rId5" Type="http://schemas.openxmlformats.org/officeDocument/2006/relationships/hyperlink" Target="https://www.iisd.org/gsi/sites/default/files/politics_ffs.pdf" TargetMode="External"/><Relationship Id="rId4" Type="http://schemas.openxmlformats.org/officeDocument/2006/relationships/hyperlink" Target="https://www.tandfonline.com/doi/abs/10.1080/13563467.2014.92382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hyperlink" Target="https://www.nytimes.com/2020/07/30/climate/sea-level-inland-floods.html" TargetMode="External"/><Relationship Id="rId3" Type="http://schemas.openxmlformats.org/officeDocument/2006/relationships/hyperlink" Target="https://www.delo.si/novice/znanoteh/dvig-morske-gladine-za-meter-pomeni-od-sto-do-tristo-milijonov-migracij/" TargetMode="External"/><Relationship Id="rId7" Type="http://schemas.openxmlformats.org/officeDocument/2006/relationships/hyperlink" Target="https://www.nytimes.com/2022/10/28/opinion/hurricane-sandy-new-york-flooding.html" TargetMode="External"/><Relationship Id="rId2" Type="http://schemas.openxmlformats.org/officeDocument/2006/relationships/hyperlink" Target="https://www.theguardian.com/environment/2022/aug/29/major-sea-level-rise-caused-by-melting-of-greenland-ice-cap-is-now-inevitable-27cm-climate" TargetMode="External"/><Relationship Id="rId1" Type="http://schemas.openxmlformats.org/officeDocument/2006/relationships/slideLayout" Target="../slideLayouts/slideLayout2.xml"/><Relationship Id="rId6" Type="http://schemas.openxmlformats.org/officeDocument/2006/relationships/hyperlink" Target="https://www.theguardian.com/science/2022/sep/28/terrawatch-why-is-sea-level-rising-faster-along-china-coast" TargetMode="External"/><Relationship Id="rId11" Type="http://schemas.openxmlformats.org/officeDocument/2006/relationships/image" Target="../media/image22.png"/><Relationship Id="rId5" Type="http://schemas.openxmlformats.org/officeDocument/2006/relationships/hyperlink" Target="https://www.theguardian.com/world/2022/oct/14/east-antarctic-glacier-melting-at-708bn-tonnes-a-year-due-to-warm-sea-water" TargetMode="External"/><Relationship Id="rId10" Type="http://schemas.openxmlformats.org/officeDocument/2006/relationships/image" Target="../media/image21.png"/><Relationship Id="rId4" Type="http://schemas.openxmlformats.org/officeDocument/2006/relationships/hyperlink" Target="https://www.24ur.com/novice/slovenija/posledice-poplav-obcutilo-tudi-jadransko-morje.html" TargetMode="External"/><Relationship Id="rId9" Type="http://schemas.openxmlformats.org/officeDocument/2006/relationships/hyperlink" Target="https://www.nytimes.com/2021/05/05/climate/climate-change-sea-level-rise.html"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theguardian.com/environment/2022/may/23/maldives-plan-to-reclaim-land-for-tourism-could-choke-the-ecosystem" TargetMode="External"/><Relationship Id="rId7" Type="http://schemas.openxmlformats.org/officeDocument/2006/relationships/hyperlink" Target="https://vecer.com/slovenija/podnebne-spremembe-morje-bi-lahko-preplavilo-luko-koper-portorosko-marino-piran--10320457" TargetMode="External"/><Relationship Id="rId2" Type="http://schemas.openxmlformats.org/officeDocument/2006/relationships/hyperlink" Target="https://www.theguardian.com/science/2016/mar/22/sea-level-rise-james-hansen-climate-change-scientist" TargetMode="External"/><Relationship Id="rId1" Type="http://schemas.openxmlformats.org/officeDocument/2006/relationships/slideLayout" Target="../slideLayouts/slideLayout2.xml"/><Relationship Id="rId6" Type="http://schemas.openxmlformats.org/officeDocument/2006/relationships/hyperlink" Target="https://www.24ur.com/novice/inspektor/visanje-temperature-in-dvigovanje-gladine-morja.html" TargetMode="External"/><Relationship Id="rId5" Type="http://schemas.openxmlformats.org/officeDocument/2006/relationships/hyperlink" Target="https://www.theguardian.com/environment/2022/jun/15/sea-level-rise-in-england-will-force-200000-to-abandon-homes-data-shows" TargetMode="External"/><Relationship Id="rId4" Type="http://schemas.openxmlformats.org/officeDocument/2006/relationships/hyperlink" Target="https://www.theguardian.com/environment/2022/apr/07/its-happening-now-how-rising-sea-levels-are-causing-a-us-migration-crisis" TargetMode="External"/><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www.delo.si/novice/okolje/oceani-imajo-dovolj-prihajajo-nad-nas/" TargetMode="External"/><Relationship Id="rId7" Type="http://schemas.openxmlformats.org/officeDocument/2006/relationships/image" Target="../media/image25.png"/><Relationship Id="rId2" Type="http://schemas.openxmlformats.org/officeDocument/2006/relationships/hyperlink" Target="https://www.theguardian.com/environment/climate-consensus-97-per-cent/2016/mar/11/sea-level-rise-is-accelerating-how-much-it-costs-is-up-to-us" TargetMode="External"/><Relationship Id="rId1" Type="http://schemas.openxmlformats.org/officeDocument/2006/relationships/slideLayout" Target="../slideLayouts/slideLayout2.xml"/><Relationship Id="rId6" Type="http://schemas.openxmlformats.org/officeDocument/2006/relationships/hyperlink" Target="https://oe.finance.si/8863067/O-podnebnih-tveganjih-bo-porocalo-vse-vec-multinacionalk" TargetMode="External"/><Relationship Id="rId5" Type="http://schemas.openxmlformats.org/officeDocument/2006/relationships/hyperlink" Target="https://www.theguardian.com/environment/climate-consensus-97-per-cent/2018/sep/19/shell-and-exxons-secret-1980s-climate-change-warnings" TargetMode="External"/><Relationship Id="rId4" Type="http://schemas.openxmlformats.org/officeDocument/2006/relationships/hyperlink" Target="https://www.rtvslo.si/znanost-in-tehnologija/video-najnatancnejsi-posnetek-toplogrednih-plinov-in-talece-se-arktike/410276"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Climate%20refugee.mov"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rtvslo.si/kultura/vizualna-umetnost/nagnjene-slike-na-muzejski-steni-samo-nekaj-stopinj-vec-pomeni-ogromno-razliko/662124"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rtvslo.si/kultura/vizualna-umetnost/nagnjene-slike-na-muzejski-steni-samo-nekaj-stopinj-vec-pomeni-ogromno-razliko/662124"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rtvslo.si/kultura/vizualna-umetnost/nagnjene-slike-na-muzejski-steni-samo-nekaj-stopinj-vec-pomeni-ogromno-razliko/66212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en.wikipedia.org/wiki/Volkswagen_emissions_scanda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theguardian.com/science/2016/mar/22/sea-level-rise-jame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hyperlink" Target="https://365.rtvslo.si/arhiv/slovenska-kronika/174807531" TargetMode="External"/><Relationship Id="rId7" Type="http://schemas.openxmlformats.org/officeDocument/2006/relationships/hyperlink" Target="https://nhess.copernicus.org/articles/21/2643/2021/nhess-21-2643-2021.pdf" TargetMode="External"/><Relationship Id="rId2" Type="http://schemas.openxmlformats.org/officeDocument/2006/relationships/hyperlink" Target="https://365.rtvslo.si/arhiv/porocila/174915819" TargetMode="External"/><Relationship Id="rId1" Type="http://schemas.openxmlformats.org/officeDocument/2006/relationships/slideLayout" Target="../slideLayouts/slideLayout2.xml"/><Relationship Id="rId6" Type="http://schemas.openxmlformats.org/officeDocument/2006/relationships/hyperlink" Target="https://www.theatlantic.com/photo/2019/11/photos-of-venice-underwater-highest-tide-in-50-years/601930/" TargetMode="External"/><Relationship Id="rId5" Type="http://schemas.openxmlformats.org/officeDocument/2006/relationships/hyperlink" Target="https://www.nib.si/mbp/sl/home/news/902-podnebne-spremembe-in-narascanje-gladine-morja-v-severnem-jadranu" TargetMode="External"/><Relationship Id="rId4" Type="http://schemas.openxmlformats.org/officeDocument/2006/relationships/hyperlink" Target="https://www.youtube.com/watch?v=yOyQg3swkXo"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link.springer.com/article/10.1007/s10712-011-9119-1" TargetMode="External"/><Relationship Id="rId2" Type="http://schemas.openxmlformats.org/officeDocument/2006/relationships/hyperlink" Target="https://www.researchgate.net/publication/227042814_Understanding_global_sea_levels_Past_present_and_future" TargetMode="Externa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s://ocean.si.edu/through-time/ancient-seas/sea-level-ris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theplanjournal.com/system/files/articles/TPJ_layout_Vol2_Issue2_Firley.pdf" TargetMode="External"/><Relationship Id="rId2" Type="http://schemas.openxmlformats.org/officeDocument/2006/relationships/hyperlink" Target="https://ieeexplore.ieee.org/document/9775396" TargetMode="External"/><Relationship Id="rId1" Type="http://schemas.openxmlformats.org/officeDocument/2006/relationships/slideLayout" Target="../slideLayouts/slideLayout2.xml"/><Relationship Id="rId4" Type="http://schemas.openxmlformats.org/officeDocument/2006/relationships/hyperlink" Target="https://www.researchgate.net/publication/295249183_A_history_of_climate_change_Inughuit_responses_to_changing_ice_conditions_in_North-West_Greenland"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thearcticinstitute.org/future-northern-sea-route-golden-waterway-niche/?fbclid=IwAR18I753yhVCTTvxWXYgW0kRHmrnRa59-k_C8KY0G8iHV9t8Hz7O2hMkMPg" TargetMode="External"/><Relationship Id="rId2" Type="http://schemas.openxmlformats.org/officeDocument/2006/relationships/hyperlink" Target="https://www.sciencedirect.com/science/article/pii/S2352146522003696?fbclid=IwAR3-V1RdyOygk2-AdoMRvK8rY_W7gn2HIKGHgeIUaLLZZQOsC-hGU6WMZ3g"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www.youtube.com/watch?v=MDG-moe0tZ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onlinelibrary.wiley.com/doi/full/10.1111/jfr3.12567" TargetMode="External"/><Relationship Id="rId3" Type="http://schemas.openxmlformats.org/officeDocument/2006/relationships/hyperlink" Target="https://www.youtube.com/watch?v=zqsqopQIIXE" TargetMode="External"/><Relationship Id="rId7" Type="http://schemas.openxmlformats.org/officeDocument/2006/relationships/hyperlink" Target="https://earthobservatory.nasa.gov/images/148158/preparing-for-rising-seas-in-the-maldives" TargetMode="External"/><Relationship Id="rId2" Type="http://schemas.openxmlformats.org/officeDocument/2006/relationships/hyperlink" Target="https://www.youtube.com/watch?v=lMIl0IRIWPQ" TargetMode="External"/><Relationship Id="rId1" Type="http://schemas.openxmlformats.org/officeDocument/2006/relationships/slideLayout" Target="../slideLayouts/slideLayout2.xml"/><Relationship Id="rId6" Type="http://schemas.openxmlformats.org/officeDocument/2006/relationships/hyperlink" Target="https://iopscience.iop.org/article/10.1088/1748-9326/aac4d4/meta" TargetMode="External"/><Relationship Id="rId5" Type="http://schemas.openxmlformats.org/officeDocument/2006/relationships/hyperlink" Target="https://scied.ucar.edu/image/sea-level-change-bangladesh" TargetMode="External"/><Relationship Id="rId4" Type="http://schemas.openxmlformats.org/officeDocument/2006/relationships/hyperlink" Target="https://www.youtube.com/watch?v=DTQezhxW1Q4" TargetMode="External"/><Relationship Id="rId9" Type="http://schemas.openxmlformats.org/officeDocument/2006/relationships/hyperlink" Target="https://www.youtube.com/watch?v=yjub5qBcSK8"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climate.gov/news-features/understanding-climate/climate-change-global-sea-level" TargetMode="External"/><Relationship Id="rId7" Type="http://schemas.openxmlformats.org/officeDocument/2006/relationships/image" Target="../media/image5.png"/><Relationship Id="rId2" Type="http://schemas.openxmlformats.org/officeDocument/2006/relationships/hyperlink" Target="https://www.nationalgeographic.com/environment/article/sea-level-rise-1" TargetMode="External"/><Relationship Id="rId1" Type="http://schemas.openxmlformats.org/officeDocument/2006/relationships/slideLayout" Target="../slideLayouts/slideLayout2.xml"/><Relationship Id="rId6" Type="http://schemas.openxmlformats.org/officeDocument/2006/relationships/hyperlink" Target="https://sealevel.nasa.gov/ipcc-ar6-sea-level-projection-tool" TargetMode="External"/><Relationship Id="rId5" Type="http://schemas.openxmlformats.org/officeDocument/2006/relationships/hyperlink" Target="https://earthobservatory.nasa.gov/images/148494/anticipating-future-sea-levels" TargetMode="External"/><Relationship Id="rId4" Type="http://schemas.openxmlformats.org/officeDocument/2006/relationships/hyperlink" Target="https://en.wikipedia.org/wiki/Sea_level_ri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s://sci-hub.se/10.1038/s43017-019-0002-9" TargetMode="External"/><Relationship Id="rId3" Type="http://schemas.openxmlformats.org/officeDocument/2006/relationships/hyperlink" Target="https://www.youtube.com/watch?v=hCNPe9qNG1U" TargetMode="External"/><Relationship Id="rId7" Type="http://schemas.openxmlformats.org/officeDocument/2006/relationships/hyperlink" Target="https://doi.org/10.1038/s41598-020-67736-6" TargetMode="External"/><Relationship Id="rId2" Type="http://schemas.openxmlformats.org/officeDocument/2006/relationships/hyperlink" Target="https://www.youtube.com/watch?v=CurmnLKikyI" TargetMode="External"/><Relationship Id="rId1" Type="http://schemas.openxmlformats.org/officeDocument/2006/relationships/slideLayout" Target="../slideLayouts/slideLayout2.xml"/><Relationship Id="rId6" Type="http://schemas.openxmlformats.org/officeDocument/2006/relationships/hyperlink" Target="https://sci-hub.se/10.1038/s41558-021-00993-z" TargetMode="External"/><Relationship Id="rId5" Type="http://schemas.openxmlformats.org/officeDocument/2006/relationships/hyperlink" Target="https://www.nature.com/articles/s41467-019-12808-z" TargetMode="External"/><Relationship Id="rId4" Type="http://schemas.openxmlformats.org/officeDocument/2006/relationships/hyperlink" Target="https://www.youtube.com/watch?v=pW_VRv6HKyI" TargetMode="Externa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hyperlink" Target="https://www.medcordex.eu/medcordex.php" TargetMode="External"/><Relationship Id="rId3" Type="http://schemas.openxmlformats.org/officeDocument/2006/relationships/hyperlink" Target="https://www.nib.si/mbp/sl/home/news/902-podnebne-spremembe-in-narascanje-gladine-morja-v-severnem-jadranu" TargetMode="External"/><Relationship Id="rId7" Type="http://schemas.openxmlformats.org/officeDocument/2006/relationships/hyperlink" Target="https://www.bio-oracle.org/" TargetMode="External"/><Relationship Id="rId2" Type="http://schemas.openxmlformats.org/officeDocument/2006/relationships/hyperlink" Target="http://znanost.sta.si/2853068/dvig-morske-gladine-v-prihodnosti-bo-mocno-prizadel-slovensko-istro" TargetMode="External"/><Relationship Id="rId1" Type="http://schemas.openxmlformats.org/officeDocument/2006/relationships/slideLayout" Target="../slideLayouts/slideLayout2.xml"/><Relationship Id="rId6" Type="http://schemas.openxmlformats.org/officeDocument/2006/relationships/hyperlink" Target="http://www.paleoclim.org/" TargetMode="External"/><Relationship Id="rId5" Type="http://schemas.openxmlformats.org/officeDocument/2006/relationships/hyperlink" Target="https://chelsa-climate.org/" TargetMode="External"/><Relationship Id="rId4" Type="http://schemas.openxmlformats.org/officeDocument/2006/relationships/hyperlink" Target="https://www.worldclim.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806967" y="792030"/>
            <a:ext cx="5210901" cy="3724592"/>
          </a:xfrm>
        </p:spPr>
        <p:txBody>
          <a:bodyPr>
            <a:normAutofit/>
          </a:bodyPr>
          <a:lstStyle/>
          <a:p>
            <a:pPr algn="l"/>
            <a:r>
              <a:rPr lang="sl-SI" sz="4000" b="1" dirty="0">
                <a:solidFill>
                  <a:srgbClr val="0070C0"/>
                </a:solidFill>
              </a:rPr>
              <a:t>"Z(A) NAMI POTOP ..."</a:t>
            </a:r>
            <a:br>
              <a:rPr lang="sl-SI" sz="4000" b="1" dirty="0"/>
            </a:br>
            <a:br>
              <a:rPr lang="sl-SI" sz="3600" b="1" dirty="0"/>
            </a:br>
            <a:r>
              <a:rPr lang="sl-SI" sz="3600" b="1" dirty="0"/>
              <a:t>Vpliv dviga </a:t>
            </a:r>
            <a:br>
              <a:rPr lang="sl-SI" sz="3600" b="1" dirty="0"/>
            </a:br>
            <a:r>
              <a:rPr lang="sl-SI" sz="3600" b="1" dirty="0"/>
              <a:t>morske gladine kot</a:t>
            </a:r>
            <a:br>
              <a:rPr lang="sl-SI" sz="3600" b="1" dirty="0">
                <a:ea typeface="Calibri Light"/>
                <a:cs typeface="Calibri Light"/>
              </a:rPr>
            </a:br>
            <a:r>
              <a:rPr lang="sl-SI" sz="3600" b="1" dirty="0"/>
              <a:t>posledice </a:t>
            </a:r>
            <a:br>
              <a:rPr lang="sl-SI" sz="3600" b="1" dirty="0"/>
            </a:br>
            <a:r>
              <a:rPr lang="sl-SI" sz="3600" b="1" dirty="0"/>
              <a:t>podnebnih sprememb</a:t>
            </a:r>
          </a:p>
        </p:txBody>
      </p:sp>
      <p:pic>
        <p:nvPicPr>
          <p:cNvPr id="4" name="Slika 3">
            <a:extLst>
              <a:ext uri="{FF2B5EF4-FFF2-40B4-BE49-F238E27FC236}">
                <a16:creationId xmlns:a16="http://schemas.microsoft.com/office/drawing/2014/main" id="{7332A1EA-74B4-4CCB-A7A2-6E8451B7C84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7" name="Podnaslov 2">
            <a:extLst>
              <a:ext uri="{FF2B5EF4-FFF2-40B4-BE49-F238E27FC236}">
                <a16:creationId xmlns:a16="http://schemas.microsoft.com/office/drawing/2014/main" id="{5B9AA5B5-3301-4CE0-B32F-F4B14C18DF95}"/>
              </a:ext>
            </a:extLst>
          </p:cNvPr>
          <p:cNvSpPr>
            <a:spLocks noGrp="1"/>
          </p:cNvSpPr>
          <p:nvPr>
            <p:ph type="subTitle" idx="1"/>
          </p:nvPr>
        </p:nvSpPr>
        <p:spPr>
          <a:xfrm>
            <a:off x="1307757" y="4783637"/>
            <a:ext cx="9144000" cy="1505548"/>
          </a:xfrm>
        </p:spPr>
        <p:txBody>
          <a:bodyPr vert="horz" lIns="91440" tIns="45720" rIns="91440" bIns="45720" rtlCol="0" anchor="t">
            <a:normAutofit/>
          </a:bodyPr>
          <a:lstStyle/>
          <a:p>
            <a:r>
              <a:rPr lang="sl-SI" sz="1800" b="1"/>
              <a:t>Poskusni interdisciplinarni modul </a:t>
            </a:r>
          </a:p>
          <a:p>
            <a:r>
              <a:rPr lang="sl-SI" sz="1600"/>
              <a:t>(Pripravili sodelavci z oddelkov za geografijo, sociologijo, psihologijo, filozofijo, zgodovino, germanistiko, anglistiko in amerikanistiko FF UM)</a:t>
            </a:r>
            <a:endParaRPr lang="sl-SI" sz="1600">
              <a:cs typeface="Calibri"/>
            </a:endParaRPr>
          </a:p>
          <a:p>
            <a:r>
              <a:rPr lang="sl-SI" sz="1600"/>
              <a:t>Maribor, maj 2023</a:t>
            </a:r>
            <a:endParaRPr lang="sl-SI" sz="1600">
              <a:cs typeface="Calibri"/>
            </a:endParaRPr>
          </a:p>
          <a:p>
            <a:endParaRPr lang="sl-SI"/>
          </a:p>
          <a:p>
            <a:endParaRPr lang="sl-SI"/>
          </a:p>
        </p:txBody>
      </p:sp>
      <p:pic>
        <p:nvPicPr>
          <p:cNvPr id="2" name="Slika 7" descr="Slika, ki vsebuje besede na prostem&#10;&#10;Opis je samodejno ustvarjen">
            <a:extLst>
              <a:ext uri="{FF2B5EF4-FFF2-40B4-BE49-F238E27FC236}">
                <a16:creationId xmlns:a16="http://schemas.microsoft.com/office/drawing/2014/main" id="{3CE3368E-6FF2-235C-4704-730946AC6686}"/>
              </a:ext>
            </a:extLst>
          </p:cNvPr>
          <p:cNvPicPr>
            <a:picLocks noChangeAspect="1"/>
          </p:cNvPicPr>
          <p:nvPr/>
        </p:nvPicPr>
        <p:blipFill>
          <a:blip r:embed="rId5"/>
          <a:stretch>
            <a:fillRect/>
          </a:stretch>
        </p:blipFill>
        <p:spPr>
          <a:xfrm>
            <a:off x="6046767" y="975021"/>
            <a:ext cx="5243204" cy="3492813"/>
          </a:xfrm>
          <a:prstGeom prst="rect">
            <a:avLst/>
          </a:prstGeom>
        </p:spPr>
      </p:pic>
    </p:spTree>
    <p:extLst>
      <p:ext uri="{BB962C8B-B14F-4D97-AF65-F5344CB8AC3E}">
        <p14:creationId xmlns:p14="http://schemas.microsoft.com/office/powerpoint/2010/main" val="250362541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710374" y="918586"/>
            <a:ext cx="10769987" cy="5795811"/>
          </a:xfrm>
        </p:spPr>
        <p:txBody>
          <a:bodyPr vert="horz" lIns="91440" tIns="45720" rIns="91440" bIns="45720" rtlCol="0" anchor="t">
            <a:normAutofit lnSpcReduction="10000"/>
          </a:bodyPr>
          <a:lstStyle/>
          <a:p>
            <a:pPr marL="0" indent="0">
              <a:buNone/>
            </a:pPr>
            <a:r>
              <a:rPr lang="sl-SI" sz="2000" b="1"/>
              <a:t>Sklop 3: Posledice dviga morske gladine v naravnih sistemih</a:t>
            </a:r>
            <a:endParaRPr lang="sl-SI" sz="2000">
              <a:cs typeface="Calibri"/>
            </a:endParaRPr>
          </a:p>
          <a:p>
            <a:pPr marL="0" indent="0">
              <a:buNone/>
            </a:pPr>
            <a:r>
              <a:rPr lang="sl-SI" sz="1700">
                <a:solidFill>
                  <a:srgbClr val="C00000"/>
                </a:solidFill>
              </a:rPr>
              <a:t>Naloga 1: računanje ocene obalne ranljivosti zaradi dviga morske gladine z uporabo odprtokodnih GIS orodij (potrebni sloji so pripravljeni v naprej --&gt; izvede se le algoritem, ki poda prostorski rezultat --&gt; vrednotimo rezultat) --&gt; 15 min</a:t>
            </a:r>
            <a:endParaRPr lang="sl-SI" sz="1700">
              <a:solidFill>
                <a:srgbClr val="C00000"/>
              </a:solidFill>
              <a:ea typeface="Calibri"/>
              <a:cs typeface="Calibri"/>
            </a:endParaRPr>
          </a:p>
          <a:p>
            <a:pPr marL="0" indent="0">
              <a:buNone/>
            </a:pPr>
            <a:r>
              <a:rPr lang="sl-SI" sz="1200" i="1">
                <a:solidFill>
                  <a:srgbClr val="0070C0"/>
                </a:solidFill>
              </a:rPr>
              <a:t>Viri, gradivo:       </a:t>
            </a:r>
            <a:endParaRPr lang="sl-SI" sz="1200" i="1">
              <a:solidFill>
                <a:srgbClr val="0070C0"/>
              </a:solidFill>
              <a:cs typeface="Calibri"/>
            </a:endParaRPr>
          </a:p>
          <a:p>
            <a:pPr marL="0" indent="0">
              <a:buNone/>
            </a:pPr>
            <a:r>
              <a:rPr lang="sl-SI" sz="1200" i="1">
                <a:solidFill>
                  <a:srgbClr val="0070C0"/>
                </a:solidFill>
              </a:rPr>
              <a:t>Članek: </a:t>
            </a:r>
            <a:r>
              <a:rPr lang="sl-SI" sz="1200" i="1">
                <a:solidFill>
                  <a:srgbClr val="0070C0"/>
                </a:solidFill>
                <a:hlinkClick r:id="rId2">
                  <a:extLst>
                    <a:ext uri="{A12FA001-AC4F-418D-AE19-62706E023703}">
                      <ahyp:hlinkClr xmlns:ahyp="http://schemas.microsoft.com/office/drawing/2018/hyperlinkcolor" val="tx"/>
                    </a:ext>
                  </a:extLst>
                </a:hlinkClick>
              </a:rPr>
              <a:t>https://sci-hub.se/10.1038/s41558-020-0822-0</a:t>
            </a:r>
            <a:r>
              <a:rPr lang="sl-SI" sz="1200" i="1">
                <a:solidFill>
                  <a:srgbClr val="0070C0"/>
                </a:solidFill>
                <a:hlinkClick r:id="rId2"/>
              </a:rPr>
              <a:t>  </a:t>
            </a:r>
            <a:r>
              <a:rPr lang="sl-SI" sz="1200" i="1">
                <a:solidFill>
                  <a:srgbClr val="0070C0"/>
                </a:solidFill>
                <a:hlinkClick r:id="rId2">
                  <a:extLst>
                    <a:ext uri="{A12FA001-AC4F-418D-AE19-62706E023703}">
                      <ahyp:hlinkClr xmlns:ahyp="http://schemas.microsoft.com/office/drawing/2018/hyperlinkcolor" val="tx"/>
                    </a:ext>
                  </a:extLst>
                </a:hlinkClick>
              </a:rPr>
              <a:t> </a:t>
            </a:r>
            <a:r>
              <a:rPr lang="sl-SI" sz="1200" i="1">
                <a:solidFill>
                  <a:srgbClr val="0070C0"/>
                </a:solidFill>
                <a:sym typeface="Wingdings" panose="05000000000000000000" pitchFamily="2" charset="2"/>
                <a:hlinkClick r:id="rId2">
                  <a:extLst>
                    <a:ext uri="{A12FA001-AC4F-418D-AE19-62706E023703}">
                      <ahyp:hlinkClr xmlns:ahyp="http://schemas.microsoft.com/office/drawing/2018/hyperlinkcolor" val="tx"/>
                    </a:ext>
                  </a:extLst>
                </a:hlinkClick>
              </a:rPr>
              <a:t> Slika 1 extended, Slika 2, Slika 3</a:t>
            </a:r>
            <a:endParaRPr lang="sl-SI" sz="1200" i="1">
              <a:solidFill>
                <a:srgbClr val="0070C0"/>
              </a:solidFill>
              <a:cs typeface="Calibri"/>
            </a:endParaRPr>
          </a:p>
          <a:p>
            <a:pPr marL="0" indent="0">
              <a:buNone/>
            </a:pPr>
            <a:r>
              <a:rPr lang="sl-SI" sz="1200" i="1">
                <a:solidFill>
                  <a:srgbClr val="0070C0"/>
                </a:solidFill>
                <a:hlinkClick r:id="rId2">
                  <a:extLst>
                    <a:ext uri="{A12FA001-AC4F-418D-AE19-62706E023703}">
                      <ahyp:hlinkClr xmlns:ahyp="http://schemas.microsoft.com/office/drawing/2018/hyperlinkcolor" val="tx"/>
                    </a:ext>
                  </a:extLst>
                </a:hlinkClick>
              </a:rPr>
              <a:t>IPPC AR6: https://www.ipcc.ch/srocc/chapter/chapter-4-sea-level-rise-and-implications-for-low-lying-islands-coasts-and-communities/</a:t>
            </a:r>
            <a:r>
              <a:rPr lang="sl-SI" sz="1200" i="1">
                <a:solidFill>
                  <a:srgbClr val="0070C0"/>
                </a:solidFill>
              </a:rPr>
              <a:t>   </a:t>
            </a:r>
            <a:r>
              <a:rPr lang="sl-SI" sz="1200" i="1">
                <a:solidFill>
                  <a:srgbClr val="0070C0"/>
                </a:solidFill>
                <a:sym typeface="Wingdings" panose="05000000000000000000" pitchFamily="2" charset="2"/>
              </a:rPr>
              <a:t> Slika 4.1, Slika 4.2, Slika 4.8</a:t>
            </a:r>
            <a:endParaRPr lang="sl-SI" sz="1200" i="1">
              <a:solidFill>
                <a:srgbClr val="0070C0"/>
              </a:solidFill>
              <a:cs typeface="Calibri"/>
            </a:endParaRPr>
          </a:p>
          <a:p>
            <a:pPr marL="457200" indent="-457200">
              <a:buAutoNum type="arabicPeriod"/>
            </a:pPr>
            <a:endParaRPr lang="sl-SI" sz="600" i="1">
              <a:solidFill>
                <a:srgbClr val="0070C0"/>
              </a:solidFill>
              <a:cs typeface="Calibri"/>
            </a:endParaRPr>
          </a:p>
          <a:p>
            <a:r>
              <a:rPr lang="sl-SI" sz="2000"/>
              <a:t>Primeri </a:t>
            </a:r>
            <a:r>
              <a:rPr lang="sl-SI" sz="2000" b="1" err="1"/>
              <a:t>tropikalizacije</a:t>
            </a:r>
            <a:r>
              <a:rPr lang="sl-SI" sz="2000" b="1"/>
              <a:t> morij</a:t>
            </a:r>
            <a:r>
              <a:rPr lang="sl-SI" sz="2000"/>
              <a:t> (izpostavi se širjenje in oženje arealov ekonomsko pomembnih vrst - koralni grebeni), </a:t>
            </a:r>
            <a:r>
              <a:rPr lang="sl-SI" sz="2000" b="1" err="1"/>
              <a:t>marinizacije</a:t>
            </a:r>
            <a:r>
              <a:rPr lang="sl-SI" sz="2000" b="1"/>
              <a:t> obmorskih lagun</a:t>
            </a:r>
            <a:r>
              <a:rPr lang="sl-SI" sz="2000"/>
              <a:t> (diskutira se o izgubi identitet obmorskih lagun – izguba </a:t>
            </a:r>
            <a:r>
              <a:rPr lang="sl-SI" sz="2000" err="1"/>
              <a:t>biodiverzitete</a:t>
            </a:r>
            <a:r>
              <a:rPr lang="sl-SI" sz="2000"/>
              <a:t> in ekosistemskih storitev), </a:t>
            </a:r>
            <a:r>
              <a:rPr lang="sl-SI" sz="2000" b="1"/>
              <a:t>obalnega stiska</a:t>
            </a:r>
            <a:r>
              <a:rPr lang="sl-SI" sz="2000"/>
              <a:t> (predstavi se problematika  nezmožnosti prostorske širitve obalnih mokrišč zaradi antropogene aktivnosti v priobalnem pasu)</a:t>
            </a:r>
            <a:endParaRPr lang="sl-SI" sz="2000">
              <a:ea typeface="Calibri"/>
              <a:cs typeface="Calibri"/>
            </a:endParaRPr>
          </a:p>
          <a:p>
            <a:pPr marL="0" indent="0">
              <a:buNone/>
            </a:pPr>
            <a:r>
              <a:rPr lang="sl-SI" sz="1600">
                <a:solidFill>
                  <a:srgbClr val="C00000"/>
                </a:solidFill>
                <a:ea typeface="Calibri" panose="020F0502020204030204"/>
                <a:cs typeface="Calibri" panose="020F0502020204030204"/>
              </a:rPr>
              <a:t>Naloga 2: računanje ogroženosti koralnih grebenov zaradi segrevanja oceanov in posledičnega dviga morske gladine z uporabo odprtokodnih GIS orodij (potrebni sloji so pripravljeni v naprej --&gt; izvede se le algoritem, ki poda prostorski rezultat --&gt; vrednotimo rezultat) --&gt; 15 min</a:t>
            </a:r>
          </a:p>
          <a:p>
            <a:pPr marL="0" indent="0">
              <a:buNone/>
            </a:pPr>
            <a:r>
              <a:rPr lang="sl-SI" sz="1200" i="1">
                <a:solidFill>
                  <a:srgbClr val="0070C0"/>
                </a:solidFill>
              </a:rPr>
              <a:t>Viri, gradivo:     </a:t>
            </a:r>
            <a:endParaRPr lang="sl-SI" sz="1200" i="1">
              <a:solidFill>
                <a:srgbClr val="0070C0"/>
              </a:solidFill>
              <a:cs typeface="Calibri"/>
            </a:endParaRPr>
          </a:p>
          <a:p>
            <a:pPr marL="0" indent="0">
              <a:buNone/>
            </a:pPr>
            <a:r>
              <a:rPr lang="sl-SI" sz="1200" i="1">
                <a:solidFill>
                  <a:srgbClr val="0070C0"/>
                </a:solidFill>
              </a:rPr>
              <a:t>Članek: </a:t>
            </a:r>
            <a:r>
              <a:rPr lang="sl-SI" sz="1200" i="1">
                <a:solidFill>
                  <a:srgbClr val="0070C0"/>
                </a:solidFill>
                <a:hlinkClick r:id="rId3"/>
              </a:rPr>
              <a:t>https://onlinelibrary.wiley.com/doi/full/10.1111/gcb.16192</a:t>
            </a:r>
            <a:r>
              <a:rPr lang="sl-SI" sz="1200" i="1">
                <a:solidFill>
                  <a:srgbClr val="0070C0"/>
                </a:solidFill>
              </a:rPr>
              <a:t>  </a:t>
            </a:r>
            <a:r>
              <a:rPr lang="sl-SI" sz="1200" i="1">
                <a:solidFill>
                  <a:srgbClr val="0070C0"/>
                </a:solidFill>
                <a:sym typeface="Wingdings" panose="05000000000000000000" pitchFamily="2" charset="2"/>
              </a:rPr>
              <a:t> Slika 1</a:t>
            </a:r>
            <a:endParaRPr lang="sl-SI" sz="1200" i="1">
              <a:solidFill>
                <a:srgbClr val="0070C0"/>
              </a:solidFill>
              <a:cs typeface="Calibri"/>
            </a:endParaRPr>
          </a:p>
          <a:p>
            <a:pPr marL="0" indent="0">
              <a:buNone/>
            </a:pPr>
            <a:r>
              <a:rPr lang="sl-SI" sz="1200" i="1">
                <a:solidFill>
                  <a:srgbClr val="0070C0"/>
                </a:solidFill>
                <a:sym typeface="Wingdings" panose="05000000000000000000" pitchFamily="2" charset="2"/>
              </a:rPr>
              <a:t>Članek: </a:t>
            </a:r>
            <a:r>
              <a:rPr lang="sl-SI" sz="1200" i="1">
                <a:solidFill>
                  <a:srgbClr val="0070C0"/>
                </a:solidFill>
                <a:sym typeface="Wingdings" panose="05000000000000000000" pitchFamily="2" charset="2"/>
                <a:hlinkClick r:id="rId4"/>
              </a:rPr>
              <a:t>https://besjournals.onlinelibrary.wiley.com/doi/full/10.1111/1365-2435.13331</a:t>
            </a:r>
            <a:r>
              <a:rPr lang="sl-SI" sz="1200" i="1">
                <a:solidFill>
                  <a:srgbClr val="0070C0"/>
                </a:solidFill>
                <a:sym typeface="Wingdings" panose="05000000000000000000" pitchFamily="2" charset="2"/>
              </a:rPr>
              <a:t>   Tabela 1, Slika 1, Tabela 2 </a:t>
            </a:r>
            <a:endParaRPr lang="sl-SI" sz="1200" i="1">
              <a:solidFill>
                <a:srgbClr val="0070C0"/>
              </a:solidFill>
              <a:cs typeface="Calibri"/>
            </a:endParaRPr>
          </a:p>
          <a:p>
            <a:pPr marL="0" indent="0">
              <a:buNone/>
            </a:pPr>
            <a:r>
              <a:rPr lang="sl-SI" sz="1200" i="1">
                <a:solidFill>
                  <a:srgbClr val="0070C0"/>
                </a:solidFill>
                <a:sym typeface="Wingdings" panose="05000000000000000000" pitchFamily="2" charset="2"/>
              </a:rPr>
              <a:t>Članek: </a:t>
            </a:r>
            <a:r>
              <a:rPr lang="sl-SI" sz="1200" i="1">
                <a:solidFill>
                  <a:srgbClr val="0070C0"/>
                </a:solidFill>
                <a:sym typeface="Wingdings" panose="05000000000000000000" pitchFamily="2" charset="2"/>
                <a:hlinkClick r:id="rId5"/>
              </a:rPr>
              <a:t>https://www.sciencedirect.com/science/article/abs/pii/S0261517719300342</a:t>
            </a:r>
            <a:r>
              <a:rPr lang="sl-SI" sz="1200" i="1">
                <a:solidFill>
                  <a:srgbClr val="0070C0"/>
                </a:solidFill>
                <a:sym typeface="Wingdings" panose="05000000000000000000" pitchFamily="2" charset="2"/>
              </a:rPr>
              <a:t>    Slika 5, Slika 6 </a:t>
            </a:r>
            <a:endParaRPr lang="sl-SI" sz="1200" i="1">
              <a:solidFill>
                <a:srgbClr val="0070C0"/>
              </a:solidFill>
              <a:cs typeface="Calibri"/>
            </a:endParaRPr>
          </a:p>
          <a:p>
            <a:pPr marL="0" indent="0">
              <a:buNone/>
            </a:pPr>
            <a:r>
              <a:rPr lang="sl-SI" sz="1200" i="1">
                <a:solidFill>
                  <a:srgbClr val="0070C0"/>
                </a:solidFill>
                <a:sym typeface="Wingdings" panose="05000000000000000000" pitchFamily="2" charset="2"/>
              </a:rPr>
              <a:t>Članek: </a:t>
            </a:r>
            <a:r>
              <a:rPr lang="sl-SI" sz="1200" i="1">
                <a:solidFill>
                  <a:srgbClr val="0070C0"/>
                </a:solidFill>
                <a:sym typeface="Wingdings" panose="05000000000000000000" pitchFamily="2" charset="2"/>
                <a:hlinkClick r:id="rId6"/>
              </a:rPr>
              <a:t>https://www.sciencedirect.com/science/article/abs/pii/S014362281730293X</a:t>
            </a:r>
            <a:r>
              <a:rPr lang="sl-SI" sz="1200" i="1">
                <a:solidFill>
                  <a:srgbClr val="0070C0"/>
                </a:solidFill>
                <a:sym typeface="Wingdings" panose="05000000000000000000" pitchFamily="2" charset="2"/>
              </a:rPr>
              <a:t>    Slika3, Slika 4, Slika 5</a:t>
            </a:r>
            <a:endParaRPr lang="sl-SI" sz="1200" i="1">
              <a:solidFill>
                <a:srgbClr val="0070C0"/>
              </a:solidFill>
              <a:cs typeface="Calibri"/>
            </a:endParaRPr>
          </a:p>
          <a:p>
            <a:pPr marL="0" indent="0">
              <a:buNone/>
            </a:pPr>
            <a:r>
              <a:rPr lang="sl-SI" sz="1200" i="1">
                <a:solidFill>
                  <a:srgbClr val="0070C0"/>
                </a:solidFill>
                <a:sym typeface="Wingdings" panose="05000000000000000000" pitchFamily="2" charset="2"/>
              </a:rPr>
              <a:t>Članek: </a:t>
            </a:r>
            <a:r>
              <a:rPr lang="sl-SI" sz="1200" i="1">
                <a:solidFill>
                  <a:srgbClr val="0070C0"/>
                </a:solidFill>
                <a:sym typeface="Wingdings" panose="05000000000000000000" pitchFamily="2" charset="2"/>
                <a:hlinkClick r:id="rId7"/>
              </a:rPr>
              <a:t>https://www.sciencedirect.com/science/article/abs/pii/S0169204616000384</a:t>
            </a:r>
            <a:r>
              <a:rPr lang="sl-SI" sz="1200" i="1">
                <a:solidFill>
                  <a:srgbClr val="0070C0"/>
                </a:solidFill>
                <a:sym typeface="Wingdings" panose="05000000000000000000" pitchFamily="2" charset="2"/>
              </a:rPr>
              <a:t>      Slika 1, Slika 5</a:t>
            </a:r>
            <a:endParaRPr lang="sl-SI" sz="1200" i="1">
              <a:solidFill>
                <a:srgbClr val="0070C0"/>
              </a:solidFill>
              <a:cs typeface="Calibri"/>
            </a:endParaRPr>
          </a:p>
          <a:p>
            <a:pPr marL="457200" indent="-457200">
              <a:buFont typeface="+mj-lt"/>
              <a:buAutoNum type="arabicPeriod"/>
            </a:pPr>
            <a:endParaRPr lang="sl-SI" sz="2000" i="1">
              <a:solidFill>
                <a:srgbClr val="0070C0"/>
              </a:solidFill>
              <a:sym typeface="Wingdings" panose="05000000000000000000" pitchFamily="2" charset="2"/>
            </a:endParaRPr>
          </a:p>
          <a:p>
            <a:pPr marL="457200" indent="-457200">
              <a:buFont typeface="+mj-lt"/>
              <a:buAutoNum type="arabicPeriod"/>
            </a:pPr>
            <a:endParaRPr lang="sl-SI" sz="2000" i="1">
              <a:solidFill>
                <a:srgbClr val="0070C0"/>
              </a:solidFill>
              <a:sym typeface="Wingdings" panose="05000000000000000000" pitchFamily="2" charset="2"/>
            </a:endParaRPr>
          </a:p>
          <a:p>
            <a:pPr marL="0" indent="0">
              <a:buNone/>
            </a:pPr>
            <a:endParaRPr lang="sl-SI" sz="2000" i="1">
              <a:solidFill>
                <a:srgbClr val="0070C0"/>
              </a:solidFill>
            </a:endParaRPr>
          </a:p>
          <a:p>
            <a:pPr marL="0" indent="0">
              <a:buNone/>
            </a:pPr>
            <a:endParaRPr lang="sl-SI" sz="2400" i="1">
              <a:solidFill>
                <a:srgbClr val="0070C0"/>
              </a:solidFill>
            </a:endParaRPr>
          </a:p>
          <a:p>
            <a:endParaRPr lang="sl-SI" sz="2400"/>
          </a:p>
        </p:txBody>
      </p:sp>
      <p:sp>
        <p:nvSpPr>
          <p:cNvPr id="4" name="Naslov 1">
            <a:extLst>
              <a:ext uri="{FF2B5EF4-FFF2-40B4-BE49-F238E27FC236}">
                <a16:creationId xmlns:a16="http://schemas.microsoft.com/office/drawing/2014/main" id="{5497599B-EB40-8F8D-6085-AE3082CD1E0B}"/>
              </a:ext>
            </a:extLst>
          </p:cNvPr>
          <p:cNvSpPr txBox="1">
            <a:spLocks/>
          </p:cNvSpPr>
          <p:nvPr/>
        </p:nvSpPr>
        <p:spPr>
          <a:xfrm>
            <a:off x="506929" y="80064"/>
            <a:ext cx="10593531" cy="10946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sl-SI" sz="2800" b="1">
              <a:highlight>
                <a:srgbClr val="FFFF00"/>
              </a:highlight>
              <a:ea typeface="Calibri Light"/>
              <a:cs typeface="Calibri Light"/>
            </a:endParaRPr>
          </a:p>
        </p:txBody>
      </p:sp>
      <p:sp>
        <p:nvSpPr>
          <p:cNvPr id="6" name="Naslov 1">
            <a:extLst>
              <a:ext uri="{FF2B5EF4-FFF2-40B4-BE49-F238E27FC236}">
                <a16:creationId xmlns:a16="http://schemas.microsoft.com/office/drawing/2014/main" id="{7B968E78-AD35-1368-292B-FB290EE17943}"/>
              </a:ext>
            </a:extLst>
          </p:cNvPr>
          <p:cNvSpPr txBox="1">
            <a:spLocks/>
          </p:cNvSpPr>
          <p:nvPr/>
        </p:nvSpPr>
        <p:spPr>
          <a:xfrm>
            <a:off x="645475" y="149337"/>
            <a:ext cx="10593531" cy="10946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2000" u="sng">
                <a:latin typeface="Calibri"/>
                <a:cs typeface="Calibri"/>
              </a:rPr>
              <a:t>PRAKTIČNI DEL – uporaba podatkovnih baz</a:t>
            </a:r>
          </a:p>
        </p:txBody>
      </p:sp>
    </p:spTree>
    <p:extLst>
      <p:ext uri="{BB962C8B-B14F-4D97-AF65-F5344CB8AC3E}">
        <p14:creationId xmlns:p14="http://schemas.microsoft.com/office/powerpoint/2010/main" val="388165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754496" y="738717"/>
            <a:ext cx="11305715" cy="5637521"/>
          </a:xfrm>
        </p:spPr>
        <p:txBody>
          <a:bodyPr vert="horz" lIns="91440" tIns="45720" rIns="91440" bIns="45720" rtlCol="0" anchor="t">
            <a:normAutofit/>
          </a:bodyPr>
          <a:lstStyle/>
          <a:p>
            <a:pPr marL="0" indent="0">
              <a:buNone/>
            </a:pPr>
            <a:r>
              <a:rPr lang="sl-SI" sz="2000" b="1"/>
              <a:t>Sklop 4: Ukrepi za prilagoditev grožnji dvigovanja morske gladine</a:t>
            </a:r>
            <a:endParaRPr lang="sl-SI" sz="2000" b="1">
              <a:cs typeface="Calibri"/>
            </a:endParaRPr>
          </a:p>
          <a:p>
            <a:r>
              <a:rPr lang="sl-SI" sz="2000"/>
              <a:t>Seznanitev z različnimi možnimi </a:t>
            </a:r>
            <a:r>
              <a:rPr lang="sl-SI" sz="2000" b="1"/>
              <a:t>tehničnimi ukrepi in prilagajanje razmeram</a:t>
            </a:r>
            <a:r>
              <a:rPr lang="sl-SI" sz="2000"/>
              <a:t> – izpostavijo se razlike med možnostmi v razvitih in manj razvitih državah</a:t>
            </a:r>
            <a:endParaRPr lang="sl-SI" sz="2000" i="1">
              <a:solidFill>
                <a:srgbClr val="0070C0"/>
              </a:solidFill>
              <a:cs typeface="Calibri"/>
            </a:endParaRPr>
          </a:p>
          <a:p>
            <a:pPr marL="0" indent="0">
              <a:buNone/>
            </a:pPr>
            <a:r>
              <a:rPr lang="sl-SI" sz="1200" i="1">
                <a:solidFill>
                  <a:srgbClr val="0070C0"/>
                </a:solidFill>
              </a:rPr>
              <a:t>Viri, gradivo: </a:t>
            </a:r>
            <a:endParaRPr lang="sl-SI" sz="1200" i="1">
              <a:solidFill>
                <a:srgbClr val="0070C0"/>
              </a:solidFill>
              <a:cs typeface="Calibri"/>
            </a:endParaRPr>
          </a:p>
          <a:p>
            <a:pPr marL="0" indent="0">
              <a:buNone/>
            </a:pPr>
            <a:r>
              <a:rPr lang="sl-SI" sz="1200" i="1">
                <a:solidFill>
                  <a:srgbClr val="0070C0"/>
                </a:solidFill>
                <a:sym typeface="Wingdings" panose="05000000000000000000" pitchFamily="2" charset="2"/>
              </a:rPr>
              <a:t>Publikacija: </a:t>
            </a:r>
            <a:r>
              <a:rPr lang="sl-SI" sz="1200" i="1">
                <a:solidFill>
                  <a:srgbClr val="0070C0"/>
                </a:solidFill>
                <a:sym typeface="Wingdings" panose="05000000000000000000" pitchFamily="2" charset="2"/>
                <a:hlinkClick r:id="rId2"/>
              </a:rPr>
              <a:t>https://www.ipcc.ch/report/ar6/wg2/downloads/outreach/IPCC_AR6_WGII_FactSheet_SLR.pdf</a:t>
            </a:r>
            <a:r>
              <a:rPr lang="sl-SI" sz="1200" i="1">
                <a:solidFill>
                  <a:srgbClr val="0070C0"/>
                </a:solidFill>
                <a:sym typeface="Wingdings" panose="05000000000000000000" pitchFamily="2" charset="2"/>
              </a:rPr>
              <a:t> </a:t>
            </a:r>
            <a:endParaRPr lang="sl-SI" sz="1200" i="1">
              <a:solidFill>
                <a:srgbClr val="0070C0"/>
              </a:solidFill>
              <a:cs typeface="Calibri"/>
            </a:endParaRPr>
          </a:p>
          <a:p>
            <a:pPr marL="0" indent="0">
              <a:buNone/>
            </a:pPr>
            <a:r>
              <a:rPr lang="sl-SI" sz="1200" i="1">
                <a:solidFill>
                  <a:srgbClr val="0070C0"/>
                </a:solidFill>
              </a:rPr>
              <a:t>Video: </a:t>
            </a:r>
            <a:r>
              <a:rPr lang="sl-SI" sz="1200" i="1">
                <a:solidFill>
                  <a:srgbClr val="0070C0"/>
                </a:solidFill>
                <a:hlinkClick r:id="rId3"/>
              </a:rPr>
              <a:t>https://www.youtube.com/watch?v=NUXNhYshUbw</a:t>
            </a:r>
            <a:r>
              <a:rPr lang="sl-SI" sz="1200" i="1">
                <a:solidFill>
                  <a:srgbClr val="0070C0"/>
                </a:solidFill>
              </a:rPr>
              <a:t>   </a:t>
            </a:r>
            <a:r>
              <a:rPr lang="sl-SI" sz="1200" i="1">
                <a:solidFill>
                  <a:srgbClr val="0070C0"/>
                </a:solidFill>
                <a:sym typeface="Wingdings" panose="05000000000000000000" pitchFamily="2" charset="2"/>
              </a:rPr>
              <a:t> MOSE sistem (6:28 min)</a:t>
            </a:r>
            <a:endParaRPr lang="sl-SI" sz="1200" i="1">
              <a:solidFill>
                <a:srgbClr val="0070C0"/>
              </a:solidFill>
              <a:cs typeface="Calibri"/>
            </a:endParaRPr>
          </a:p>
          <a:p>
            <a:pPr marL="0" indent="0">
              <a:buNone/>
            </a:pPr>
            <a:r>
              <a:rPr lang="sl-SI" sz="1200" i="1">
                <a:solidFill>
                  <a:srgbClr val="0070C0"/>
                </a:solidFill>
                <a:sym typeface="Wingdings" panose="05000000000000000000" pitchFamily="2" charset="2"/>
              </a:rPr>
              <a:t>Prilagoditvena strategija: </a:t>
            </a:r>
            <a:r>
              <a:rPr lang="sl-SI" sz="1200" i="1">
                <a:solidFill>
                  <a:srgbClr val="0070C0"/>
                </a:solidFill>
                <a:sym typeface="Wingdings" panose="05000000000000000000" pitchFamily="2" charset="2"/>
                <a:hlinkClick r:id="rId4"/>
              </a:rPr>
              <a:t>https://miami-dade-county-sea-level-rise-strategy-draft-mdc.hub.arcgis.com/</a:t>
            </a:r>
            <a:r>
              <a:rPr lang="sl-SI" sz="1200" i="1">
                <a:solidFill>
                  <a:srgbClr val="0070C0"/>
                </a:solidFill>
                <a:sym typeface="Wingdings" panose="05000000000000000000" pitchFamily="2" charset="2"/>
              </a:rPr>
              <a:t>  </a:t>
            </a:r>
            <a:endParaRPr lang="sl-SI" sz="1200" i="1">
              <a:solidFill>
                <a:srgbClr val="0070C0"/>
              </a:solidFill>
              <a:cs typeface="Calibri"/>
            </a:endParaRPr>
          </a:p>
          <a:p>
            <a:pPr>
              <a:buNone/>
            </a:pPr>
            <a:r>
              <a:rPr lang="sl-SI" sz="900" b="1" u="sng">
                <a:cs typeface="Calibri"/>
              </a:rPr>
              <a:t>Ukrepi</a:t>
            </a:r>
            <a:r>
              <a:rPr lang="sl-SI" sz="900" u="sng">
                <a:cs typeface="Calibri"/>
              </a:rPr>
              <a:t> </a:t>
            </a:r>
            <a:r>
              <a:rPr lang="sl-SI" sz="900">
                <a:cs typeface="Calibri"/>
              </a:rPr>
              <a:t>za prilagoditev grožnji dvigovanja morske gladine: Zaradi tveganj številna obalna mesta že načrtujejo prilagoditvene ukrepe. Gradijo nasipe, prestavljajo infrastrukturo in sadijo mangrove (npr. na Floridi) ali drugo vegetacijo za absorbiranje vode. Poznan je primer gradnje zaščitnega protipoplavnega sistema v Benetkah in Rotterdamu. Džakarta se namerava zaščititi s projektom v vrednosti okoli 40 milijard dolarjev. Vsi tehnični ukrepi terjajo in bodo terjali ogromna finančna sredstva. Razvite države, ki vlagajo velika sredstva v infrastrukturo, kot sta npr. Nizozemska ali ZDA, se bodo morda lahko izognile nekaterim posledicam poplav, zlasti pri zavarovanju urbanih območij, medtem ko tega sigurno ne bodo zmogle revnejše države.</a:t>
            </a:r>
            <a:endParaRPr lang="sl-SI" sz="900">
              <a:ea typeface="Calibri"/>
              <a:cs typeface="Calibri"/>
            </a:endParaRPr>
          </a:p>
          <a:p>
            <a:r>
              <a:rPr lang="sl-SI" sz="2000"/>
              <a:t>Predstavijo se </a:t>
            </a:r>
            <a:r>
              <a:rPr lang="sl-SI" sz="2000" b="1"/>
              <a:t>sistemske strategije</a:t>
            </a:r>
            <a:r>
              <a:rPr lang="sl-SI" sz="2000"/>
              <a:t> in rešitve za zmanjševanje človekovega vpliva na okolje (Evropski zeleni dogovor, Pametna Evropa </a:t>
            </a:r>
            <a:r>
              <a:rPr lang="sl-SI" sz="2000" err="1"/>
              <a:t>vs</a:t>
            </a:r>
            <a:r>
              <a:rPr lang="sl-SI" sz="2000"/>
              <a:t>. Kitajska </a:t>
            </a:r>
            <a:r>
              <a:rPr lang="sl-SI" sz="2000" err="1"/>
              <a:t>vs</a:t>
            </a:r>
            <a:r>
              <a:rPr lang="sl-SI" sz="2000"/>
              <a:t>. ZDA. </a:t>
            </a:r>
            <a:endParaRPr lang="sl-SI" sz="2000">
              <a:cs typeface="Calibri"/>
            </a:endParaRPr>
          </a:p>
          <a:p>
            <a:pPr marL="0" indent="0">
              <a:buNone/>
            </a:pPr>
            <a:r>
              <a:rPr lang="sl-SI" sz="1800">
                <a:solidFill>
                  <a:srgbClr val="C00000"/>
                </a:solidFill>
                <a:ea typeface="Calibri"/>
                <a:cs typeface="Calibri"/>
              </a:rPr>
              <a:t>Naloga 3: ocena trajnostnega razvoja izbranih držav v koordinatnem sistemu, ki ga tvorita kazalca HDI (human </a:t>
            </a:r>
            <a:r>
              <a:rPr lang="sl-SI" sz="1800" err="1">
                <a:solidFill>
                  <a:srgbClr val="C00000"/>
                </a:solidFill>
                <a:ea typeface="Calibri"/>
                <a:cs typeface="Calibri"/>
              </a:rPr>
              <a:t>development</a:t>
            </a:r>
            <a:r>
              <a:rPr lang="sl-SI" sz="1800">
                <a:solidFill>
                  <a:srgbClr val="C00000"/>
                </a:solidFill>
                <a:ea typeface="Calibri"/>
                <a:cs typeface="Calibri"/>
              </a:rPr>
              <a:t> </a:t>
            </a:r>
            <a:r>
              <a:rPr lang="sl-SI" sz="1800" err="1">
                <a:solidFill>
                  <a:srgbClr val="C00000"/>
                </a:solidFill>
                <a:ea typeface="Calibri"/>
                <a:cs typeface="Calibri"/>
              </a:rPr>
              <a:t>index</a:t>
            </a:r>
            <a:r>
              <a:rPr lang="sl-SI" sz="1800">
                <a:solidFill>
                  <a:srgbClr val="C00000"/>
                </a:solidFill>
                <a:ea typeface="Calibri"/>
                <a:cs typeface="Calibri"/>
              </a:rPr>
              <a:t>=neodvisna spremenljivka) in Ekološki odtis (</a:t>
            </a:r>
            <a:r>
              <a:rPr lang="sl-SI" sz="1800" err="1">
                <a:solidFill>
                  <a:srgbClr val="C00000"/>
                </a:solidFill>
                <a:ea typeface="Calibri"/>
                <a:cs typeface="Calibri"/>
              </a:rPr>
              <a:t>ecological</a:t>
            </a:r>
            <a:r>
              <a:rPr lang="sl-SI" sz="1800">
                <a:solidFill>
                  <a:srgbClr val="C00000"/>
                </a:solidFill>
                <a:ea typeface="Calibri"/>
                <a:cs typeface="Calibri"/>
              </a:rPr>
              <a:t> </a:t>
            </a:r>
            <a:r>
              <a:rPr lang="sl-SI" sz="1800" err="1">
                <a:solidFill>
                  <a:srgbClr val="C00000"/>
                </a:solidFill>
                <a:ea typeface="Calibri"/>
                <a:cs typeface="Calibri"/>
              </a:rPr>
              <a:t>footprint</a:t>
            </a:r>
            <a:r>
              <a:rPr lang="sl-SI" sz="1800">
                <a:solidFill>
                  <a:srgbClr val="C00000"/>
                </a:solidFill>
                <a:ea typeface="Calibri"/>
                <a:cs typeface="Calibri"/>
              </a:rPr>
              <a:t>=odvisna spremenljivka) --&gt; 15 min</a:t>
            </a:r>
          </a:p>
          <a:p>
            <a:pPr marL="0" indent="0">
              <a:buNone/>
            </a:pPr>
            <a:r>
              <a:rPr lang="sl-SI" sz="1200" i="1">
                <a:solidFill>
                  <a:srgbClr val="0070C0"/>
                </a:solidFill>
              </a:rPr>
              <a:t>Viri, gradivo:  </a:t>
            </a:r>
            <a:endParaRPr lang="sl-SI" sz="1200" i="1">
              <a:solidFill>
                <a:srgbClr val="0070C0"/>
              </a:solidFill>
              <a:cs typeface="Calibri"/>
            </a:endParaRPr>
          </a:p>
          <a:p>
            <a:pPr marL="0" indent="0">
              <a:buNone/>
            </a:pPr>
            <a:r>
              <a:rPr lang="sl-SI" sz="1200" i="1">
                <a:solidFill>
                  <a:srgbClr val="0070C0"/>
                </a:solidFill>
              </a:rPr>
              <a:t>Spletna stran: </a:t>
            </a:r>
            <a:r>
              <a:rPr lang="sl-SI" sz="1200" i="1">
                <a:solidFill>
                  <a:srgbClr val="0070C0"/>
                </a:solidFill>
                <a:hlinkClick r:id="rId5"/>
              </a:rPr>
              <a:t>https://commission.europa.eu/strategy-and-policy/priorities-2019-2024/european-green-deal_en</a:t>
            </a:r>
            <a:endParaRPr lang="sl-SI" sz="1200" i="1">
              <a:solidFill>
                <a:srgbClr val="0070C0"/>
              </a:solidFill>
              <a:cs typeface="Calibri"/>
            </a:endParaRPr>
          </a:p>
          <a:p>
            <a:pPr marL="0" indent="0">
              <a:buNone/>
            </a:pPr>
            <a:r>
              <a:rPr lang="sl-SI" sz="1200" i="1">
                <a:solidFill>
                  <a:srgbClr val="0070C0"/>
                </a:solidFill>
              </a:rPr>
              <a:t>Spletna stran: </a:t>
            </a:r>
            <a:r>
              <a:rPr lang="sl-SI" sz="1200" i="1">
                <a:solidFill>
                  <a:srgbClr val="0070C0"/>
                </a:solidFill>
                <a:hlinkClick r:id="rId6"/>
              </a:rPr>
              <a:t>https://english.www.gov.cn/2016special/internetplus/</a:t>
            </a:r>
            <a:endParaRPr lang="sl-SI" sz="1200" i="1">
              <a:solidFill>
                <a:srgbClr val="0070C0"/>
              </a:solidFill>
              <a:cs typeface="Calibri"/>
            </a:endParaRPr>
          </a:p>
          <a:p>
            <a:pPr marL="0" indent="0">
              <a:buNone/>
            </a:pPr>
            <a:r>
              <a:rPr lang="sl-SI" sz="1200" i="1">
                <a:solidFill>
                  <a:srgbClr val="0070C0"/>
                </a:solidFill>
              </a:rPr>
              <a:t>Spletna stran: </a:t>
            </a:r>
            <a:r>
              <a:rPr lang="sl-SI" sz="1200" i="1">
                <a:solidFill>
                  <a:srgbClr val="0070C0"/>
                </a:solidFill>
                <a:hlinkClick r:id="rId7"/>
              </a:rPr>
              <a:t>https://www.whitehouse.gov/cleanenergy/</a:t>
            </a:r>
            <a:r>
              <a:rPr lang="sl-SI" sz="1200" i="1">
                <a:solidFill>
                  <a:srgbClr val="0070C0"/>
                </a:solidFill>
              </a:rPr>
              <a:t> </a:t>
            </a:r>
            <a:endParaRPr lang="sl-SI" sz="1200" i="1">
              <a:solidFill>
                <a:srgbClr val="0070C0"/>
              </a:solidFill>
              <a:cs typeface="Calibri"/>
            </a:endParaRPr>
          </a:p>
          <a:p>
            <a:pPr marL="0" indent="0">
              <a:buNone/>
            </a:pPr>
            <a:r>
              <a:rPr lang="sl-SI" sz="1200" i="1">
                <a:solidFill>
                  <a:srgbClr val="0070C0"/>
                </a:solidFill>
              </a:rPr>
              <a:t>Članek: </a:t>
            </a:r>
            <a:r>
              <a:rPr lang="sl-SI" sz="1200" i="1">
                <a:solidFill>
                  <a:srgbClr val="0070C0"/>
                </a:solidFill>
                <a:hlinkClick r:id="rId8"/>
              </a:rPr>
              <a:t>https://www.sciencedirect.com/science/article/pii/S0301421522003779</a:t>
            </a:r>
            <a:r>
              <a:rPr lang="sl-SI" sz="1200" i="1">
                <a:solidFill>
                  <a:srgbClr val="0070C0"/>
                </a:solidFill>
              </a:rPr>
              <a:t>   </a:t>
            </a:r>
            <a:endParaRPr lang="sl-SI" sz="1200" i="1">
              <a:solidFill>
                <a:srgbClr val="0070C0"/>
              </a:solidFill>
              <a:cs typeface="Calibri"/>
            </a:endParaRPr>
          </a:p>
          <a:p>
            <a:pPr marL="0" indent="0">
              <a:buNone/>
            </a:pPr>
            <a:endParaRPr lang="sl-SI" sz="1600" i="1">
              <a:solidFill>
                <a:srgbClr val="0070C0"/>
              </a:solidFill>
              <a:cs typeface="Calibri"/>
            </a:endParaRPr>
          </a:p>
          <a:p>
            <a:pPr marL="0" indent="0">
              <a:buNone/>
            </a:pPr>
            <a:endParaRPr lang="sl-SI" sz="2400" i="1">
              <a:solidFill>
                <a:srgbClr val="0070C0"/>
              </a:solidFill>
            </a:endParaRPr>
          </a:p>
          <a:p>
            <a:endParaRPr lang="sl-SI" sz="2400"/>
          </a:p>
          <a:p>
            <a:endParaRPr lang="sl-SI" sz="2400"/>
          </a:p>
          <a:p>
            <a:endParaRPr lang="sl-SI" sz="2400"/>
          </a:p>
        </p:txBody>
      </p:sp>
    </p:spTree>
    <p:extLst>
      <p:ext uri="{BB962C8B-B14F-4D97-AF65-F5344CB8AC3E}">
        <p14:creationId xmlns:p14="http://schemas.microsoft.com/office/powerpoint/2010/main" val="3286704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EC2715-DB47-4B45-BCF6-7ABD19D74E58}"/>
              </a:ext>
            </a:extLst>
          </p:cNvPr>
          <p:cNvSpPr>
            <a:spLocks noGrp="1"/>
          </p:cNvSpPr>
          <p:nvPr>
            <p:ph type="title"/>
          </p:nvPr>
        </p:nvSpPr>
        <p:spPr>
          <a:xfrm>
            <a:off x="639041" y="681037"/>
            <a:ext cx="10714759" cy="1034017"/>
          </a:xfrm>
        </p:spPr>
        <p:txBody>
          <a:bodyPr>
            <a:normAutofit/>
          </a:bodyPr>
          <a:lstStyle/>
          <a:p>
            <a:r>
              <a:rPr lang="sl-SI" sz="2800" b="1">
                <a:highlight>
                  <a:srgbClr val="FFFF00"/>
                </a:highlight>
              </a:rPr>
              <a:t>Komunikacijski vidik: Uokvirjanje in ubesedovanje dviga morske gladine v dokumentarnih  filmih</a:t>
            </a:r>
            <a:endParaRPr lang="sl-SI" sz="2800" b="1">
              <a:highlight>
                <a:srgbClr val="FFFF00"/>
              </a:highlight>
              <a:cs typeface="Calibri Light"/>
            </a:endParaRPr>
          </a:p>
        </p:txBody>
      </p:sp>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405917" y="1717406"/>
            <a:ext cx="11391912" cy="5014811"/>
          </a:xfrm>
        </p:spPr>
        <p:txBody>
          <a:bodyPr vert="horz" lIns="91440" tIns="45720" rIns="91440" bIns="45720" rtlCol="0" anchor="t">
            <a:noAutofit/>
          </a:bodyPr>
          <a:lstStyle/>
          <a:p>
            <a:r>
              <a:rPr lang="sl-SI" sz="1500">
                <a:ea typeface="+mn-lt"/>
                <a:cs typeface="+mn-lt"/>
              </a:rPr>
              <a:t>Kaj nam o dvigu morske gladine povedo dokumentarni filmi? </a:t>
            </a:r>
            <a:endParaRPr lang="sl-SI"/>
          </a:p>
          <a:p>
            <a:r>
              <a:rPr lang="sl-SI" sz="1500">
                <a:ea typeface="+mn-lt"/>
                <a:cs typeface="+mn-lt"/>
              </a:rPr>
              <a:t>S </a:t>
            </a:r>
            <a:r>
              <a:rPr lang="sl-SI" sz="1500" u="sng">
                <a:ea typeface="+mn-lt"/>
                <a:cs typeface="+mn-lt"/>
              </a:rPr>
              <a:t>krajšimi odlomki iz izbranih dokumentarnih filmov,</a:t>
            </a:r>
            <a:r>
              <a:rPr lang="sl-SI" sz="1500">
                <a:ea typeface="+mn-lt"/>
                <a:cs typeface="+mn-lt"/>
              </a:rPr>
              <a:t> ki tematizirajo dvig morske gladine, bomo predstavili različne načine uokvirjanja in ubesedovanja te tematiko in hkrati ponazorili nekatere od tem, ki bodo predstavljene v geografskem modulu (direktno se bomo navezali na taljenje ledenih plošč (</a:t>
            </a:r>
            <a:r>
              <a:rPr lang="sl-SI" sz="1500" i="1" err="1">
                <a:ea typeface="+mn-lt"/>
                <a:cs typeface="+mn-lt"/>
              </a:rPr>
              <a:t>Chasing</a:t>
            </a:r>
            <a:r>
              <a:rPr lang="sl-SI" sz="1500" i="1">
                <a:ea typeface="+mn-lt"/>
                <a:cs typeface="+mn-lt"/>
              </a:rPr>
              <a:t> Ice</a:t>
            </a:r>
            <a:r>
              <a:rPr lang="sl-SI" sz="1500">
                <a:ea typeface="+mn-lt"/>
                <a:cs typeface="+mn-lt"/>
              </a:rPr>
              <a:t>), problematiko Maldivov (</a:t>
            </a:r>
            <a:r>
              <a:rPr lang="sl-SI" sz="1500" i="1" err="1">
                <a:ea typeface="+mn-lt"/>
                <a:cs typeface="+mn-lt"/>
              </a:rPr>
              <a:t>The</a:t>
            </a:r>
            <a:r>
              <a:rPr lang="sl-SI" sz="1500" i="1">
                <a:ea typeface="+mn-lt"/>
                <a:cs typeface="+mn-lt"/>
              </a:rPr>
              <a:t> </a:t>
            </a:r>
            <a:r>
              <a:rPr lang="sl-SI" sz="1500" i="1" err="1">
                <a:ea typeface="+mn-lt"/>
                <a:cs typeface="+mn-lt"/>
              </a:rPr>
              <a:t>Island</a:t>
            </a:r>
            <a:r>
              <a:rPr lang="sl-SI" sz="1500" i="1">
                <a:ea typeface="+mn-lt"/>
                <a:cs typeface="+mn-lt"/>
              </a:rPr>
              <a:t> </a:t>
            </a:r>
            <a:r>
              <a:rPr lang="sl-SI" sz="1500" i="1" err="1">
                <a:ea typeface="+mn-lt"/>
                <a:cs typeface="+mn-lt"/>
              </a:rPr>
              <a:t>President</a:t>
            </a:r>
            <a:r>
              <a:rPr lang="sl-SI" sz="1500">
                <a:ea typeface="+mn-lt"/>
                <a:cs typeface="+mn-lt"/>
              </a:rPr>
              <a:t>), segrevanje morij (</a:t>
            </a:r>
            <a:r>
              <a:rPr lang="sl-SI" sz="1500" i="1" err="1">
                <a:ea typeface="+mn-lt"/>
                <a:cs typeface="+mn-lt"/>
              </a:rPr>
              <a:t>Chasing</a:t>
            </a:r>
            <a:r>
              <a:rPr lang="sl-SI" sz="1500" i="1">
                <a:ea typeface="+mn-lt"/>
                <a:cs typeface="+mn-lt"/>
              </a:rPr>
              <a:t> </a:t>
            </a:r>
            <a:r>
              <a:rPr lang="sl-SI" sz="1500" i="1" err="1">
                <a:ea typeface="+mn-lt"/>
                <a:cs typeface="+mn-lt"/>
              </a:rPr>
              <a:t>Coral</a:t>
            </a:r>
            <a:r>
              <a:rPr lang="sl-SI" sz="1500">
                <a:ea typeface="+mn-lt"/>
                <a:cs typeface="+mn-lt"/>
              </a:rPr>
              <a:t>), možne rešitve (</a:t>
            </a:r>
            <a:r>
              <a:rPr lang="sl-SI" sz="1500" i="1" err="1">
                <a:ea typeface="+mn-lt"/>
                <a:cs typeface="+mn-lt"/>
              </a:rPr>
              <a:t>Earth</a:t>
            </a:r>
            <a:r>
              <a:rPr lang="sl-SI" sz="1500" i="1">
                <a:ea typeface="+mn-lt"/>
                <a:cs typeface="+mn-lt"/>
              </a:rPr>
              <a:t> </a:t>
            </a:r>
            <a:r>
              <a:rPr lang="sl-SI" sz="1500" i="1" err="1">
                <a:ea typeface="+mn-lt"/>
                <a:cs typeface="+mn-lt"/>
              </a:rPr>
              <a:t>Under</a:t>
            </a:r>
            <a:r>
              <a:rPr lang="sl-SI" sz="1500" i="1">
                <a:ea typeface="+mn-lt"/>
                <a:cs typeface="+mn-lt"/>
              </a:rPr>
              <a:t> </a:t>
            </a:r>
            <a:r>
              <a:rPr lang="sl-SI" sz="1500" i="1" err="1">
                <a:ea typeface="+mn-lt"/>
                <a:cs typeface="+mn-lt"/>
              </a:rPr>
              <a:t>Water</a:t>
            </a:r>
            <a:r>
              <a:rPr lang="sl-SI" sz="1500">
                <a:ea typeface="+mn-lt"/>
                <a:cs typeface="+mn-lt"/>
              </a:rPr>
              <a:t>)).</a:t>
            </a:r>
            <a:endParaRPr lang="sl-SI" sz="1500">
              <a:cs typeface="Calibri"/>
            </a:endParaRPr>
          </a:p>
          <a:p>
            <a:r>
              <a:rPr lang="sl-SI" sz="1500">
                <a:ea typeface="+mn-lt"/>
                <a:cs typeface="+mn-lt"/>
              </a:rPr>
              <a:t>Izbor (odlomkov in/oz. filmov) bo obsegal sledeče filme (od </a:t>
            </a:r>
            <a:r>
              <a:rPr lang="sl-SI" sz="1500" err="1">
                <a:ea typeface="+mn-lt"/>
                <a:cs typeface="+mn-lt"/>
              </a:rPr>
              <a:t>zgodnjejših</a:t>
            </a:r>
            <a:r>
              <a:rPr lang="sl-SI" sz="1500">
                <a:ea typeface="+mn-lt"/>
                <a:cs typeface="+mn-lt"/>
              </a:rPr>
              <a:t> primerov do najaktualnejših): </a:t>
            </a:r>
            <a:r>
              <a:rPr lang="sl-SI" sz="1500" i="1" err="1">
                <a:ea typeface="+mn-lt"/>
                <a:cs typeface="+mn-lt"/>
              </a:rPr>
              <a:t>Six</a:t>
            </a:r>
            <a:r>
              <a:rPr lang="sl-SI" sz="1500" i="1">
                <a:ea typeface="+mn-lt"/>
                <a:cs typeface="+mn-lt"/>
              </a:rPr>
              <a:t> </a:t>
            </a:r>
            <a:r>
              <a:rPr lang="sl-SI" sz="1500" i="1" err="1">
                <a:ea typeface="+mn-lt"/>
                <a:cs typeface="+mn-lt"/>
              </a:rPr>
              <a:t>Degrees</a:t>
            </a:r>
            <a:r>
              <a:rPr lang="sl-SI" sz="1500" i="1">
                <a:ea typeface="+mn-lt"/>
                <a:cs typeface="+mn-lt"/>
              </a:rPr>
              <a:t> </a:t>
            </a:r>
            <a:r>
              <a:rPr lang="sl-SI" sz="1500" i="1" err="1">
                <a:ea typeface="+mn-lt"/>
                <a:cs typeface="+mn-lt"/>
              </a:rPr>
              <a:t>Could</a:t>
            </a:r>
            <a:r>
              <a:rPr lang="sl-SI" sz="1500" i="1">
                <a:ea typeface="+mn-lt"/>
                <a:cs typeface="+mn-lt"/>
              </a:rPr>
              <a:t> </a:t>
            </a:r>
            <a:r>
              <a:rPr lang="sl-SI" sz="1500" i="1" err="1">
                <a:ea typeface="+mn-lt"/>
                <a:cs typeface="+mn-lt"/>
              </a:rPr>
              <a:t>Change</a:t>
            </a:r>
            <a:r>
              <a:rPr lang="sl-SI" sz="1500" i="1">
                <a:ea typeface="+mn-lt"/>
                <a:cs typeface="+mn-lt"/>
              </a:rPr>
              <a:t> </a:t>
            </a:r>
            <a:r>
              <a:rPr lang="sl-SI" sz="1500" i="1" err="1">
                <a:ea typeface="+mn-lt"/>
                <a:cs typeface="+mn-lt"/>
              </a:rPr>
              <a:t>the</a:t>
            </a:r>
            <a:r>
              <a:rPr lang="sl-SI" sz="1500" i="1">
                <a:ea typeface="+mn-lt"/>
                <a:cs typeface="+mn-lt"/>
              </a:rPr>
              <a:t> </a:t>
            </a:r>
            <a:r>
              <a:rPr lang="sl-SI" sz="1500" i="1" err="1">
                <a:ea typeface="+mn-lt"/>
                <a:cs typeface="+mn-lt"/>
              </a:rPr>
              <a:t>World</a:t>
            </a:r>
            <a:r>
              <a:rPr lang="sl-SI" sz="1500">
                <a:ea typeface="+mn-lt"/>
                <a:cs typeface="+mn-lt"/>
              </a:rPr>
              <a:t> (2008), </a:t>
            </a:r>
            <a:r>
              <a:rPr lang="sl-SI" sz="1500" i="1" err="1">
                <a:ea typeface="+mn-lt"/>
                <a:cs typeface="+mn-lt"/>
              </a:rPr>
              <a:t>Earth</a:t>
            </a:r>
            <a:r>
              <a:rPr lang="sl-SI" sz="1500" i="1">
                <a:ea typeface="+mn-lt"/>
                <a:cs typeface="+mn-lt"/>
              </a:rPr>
              <a:t> </a:t>
            </a:r>
            <a:r>
              <a:rPr lang="sl-SI" sz="1500" i="1" err="1">
                <a:ea typeface="+mn-lt"/>
                <a:cs typeface="+mn-lt"/>
              </a:rPr>
              <a:t>Under</a:t>
            </a:r>
            <a:r>
              <a:rPr lang="sl-SI" sz="1500" i="1">
                <a:ea typeface="+mn-lt"/>
                <a:cs typeface="+mn-lt"/>
              </a:rPr>
              <a:t> </a:t>
            </a:r>
            <a:r>
              <a:rPr lang="sl-SI" sz="1500" i="1" err="1">
                <a:ea typeface="+mn-lt"/>
                <a:cs typeface="+mn-lt"/>
              </a:rPr>
              <a:t>Water</a:t>
            </a:r>
            <a:r>
              <a:rPr lang="sl-SI" sz="1500" i="1">
                <a:ea typeface="+mn-lt"/>
                <a:cs typeface="+mn-lt"/>
              </a:rPr>
              <a:t> </a:t>
            </a:r>
            <a:r>
              <a:rPr lang="sl-SI" sz="1500">
                <a:ea typeface="+mn-lt"/>
                <a:cs typeface="+mn-lt"/>
              </a:rPr>
              <a:t>(2010), </a:t>
            </a:r>
            <a:r>
              <a:rPr lang="sl-SI" sz="1500" i="1" err="1">
                <a:ea typeface="+mn-lt"/>
                <a:cs typeface="+mn-lt"/>
              </a:rPr>
              <a:t>The</a:t>
            </a:r>
            <a:r>
              <a:rPr lang="sl-SI" sz="1500" i="1">
                <a:ea typeface="+mn-lt"/>
                <a:cs typeface="+mn-lt"/>
              </a:rPr>
              <a:t> </a:t>
            </a:r>
            <a:r>
              <a:rPr lang="sl-SI" sz="1500" i="1" err="1">
                <a:ea typeface="+mn-lt"/>
                <a:cs typeface="+mn-lt"/>
              </a:rPr>
              <a:t>Island</a:t>
            </a:r>
            <a:r>
              <a:rPr lang="sl-SI" sz="1500" i="1">
                <a:ea typeface="+mn-lt"/>
                <a:cs typeface="+mn-lt"/>
              </a:rPr>
              <a:t> </a:t>
            </a:r>
            <a:r>
              <a:rPr lang="sl-SI" sz="1500" i="1" err="1">
                <a:ea typeface="+mn-lt"/>
                <a:cs typeface="+mn-lt"/>
              </a:rPr>
              <a:t>President</a:t>
            </a:r>
            <a:r>
              <a:rPr lang="sl-SI" sz="1500" i="1">
                <a:ea typeface="+mn-lt"/>
                <a:cs typeface="+mn-lt"/>
              </a:rPr>
              <a:t> </a:t>
            </a:r>
            <a:r>
              <a:rPr lang="sl-SI" sz="1500">
                <a:ea typeface="+mn-lt"/>
                <a:cs typeface="+mn-lt"/>
              </a:rPr>
              <a:t>(2011), </a:t>
            </a:r>
            <a:r>
              <a:rPr lang="sl-SI" sz="1500" i="1" err="1">
                <a:ea typeface="+mn-lt"/>
                <a:cs typeface="+mn-lt"/>
              </a:rPr>
              <a:t>Chasing</a:t>
            </a:r>
            <a:r>
              <a:rPr lang="sl-SI" sz="1500" i="1">
                <a:ea typeface="+mn-lt"/>
                <a:cs typeface="+mn-lt"/>
              </a:rPr>
              <a:t> Ice </a:t>
            </a:r>
            <a:r>
              <a:rPr lang="sl-SI" sz="1500">
                <a:ea typeface="+mn-lt"/>
                <a:cs typeface="+mn-lt"/>
              </a:rPr>
              <a:t>(2012), </a:t>
            </a:r>
            <a:r>
              <a:rPr lang="sl-SI" sz="1500" i="1" err="1">
                <a:ea typeface="+mn-lt"/>
                <a:cs typeface="+mn-lt"/>
              </a:rPr>
              <a:t>This</a:t>
            </a:r>
            <a:r>
              <a:rPr lang="sl-SI" sz="1500" i="1">
                <a:ea typeface="+mn-lt"/>
                <a:cs typeface="+mn-lt"/>
              </a:rPr>
              <a:t> </a:t>
            </a:r>
            <a:r>
              <a:rPr lang="sl-SI" sz="1500" i="1" err="1">
                <a:ea typeface="+mn-lt"/>
                <a:cs typeface="+mn-lt"/>
              </a:rPr>
              <a:t>Changes</a:t>
            </a:r>
            <a:r>
              <a:rPr lang="sl-SI" sz="1500" i="1">
                <a:ea typeface="+mn-lt"/>
                <a:cs typeface="+mn-lt"/>
              </a:rPr>
              <a:t> </a:t>
            </a:r>
            <a:r>
              <a:rPr lang="sl-SI" sz="1500" i="1" err="1">
                <a:ea typeface="+mn-lt"/>
                <a:cs typeface="+mn-lt"/>
              </a:rPr>
              <a:t>Everything</a:t>
            </a:r>
            <a:r>
              <a:rPr lang="sl-SI" sz="1500">
                <a:ea typeface="+mn-lt"/>
                <a:cs typeface="+mn-lt"/>
              </a:rPr>
              <a:t> (2015), </a:t>
            </a:r>
            <a:r>
              <a:rPr lang="sl-SI" sz="1500" i="1" err="1">
                <a:ea typeface="+mn-lt"/>
                <a:cs typeface="+mn-lt"/>
              </a:rPr>
              <a:t>Chasing</a:t>
            </a:r>
            <a:r>
              <a:rPr lang="sl-SI" sz="1500" i="1">
                <a:ea typeface="+mn-lt"/>
                <a:cs typeface="+mn-lt"/>
              </a:rPr>
              <a:t> </a:t>
            </a:r>
            <a:r>
              <a:rPr lang="sl-SI" sz="1500" i="1" err="1">
                <a:ea typeface="+mn-lt"/>
                <a:cs typeface="+mn-lt"/>
              </a:rPr>
              <a:t>Coral</a:t>
            </a:r>
            <a:r>
              <a:rPr lang="sl-SI" sz="1500" i="1">
                <a:ea typeface="+mn-lt"/>
                <a:cs typeface="+mn-lt"/>
              </a:rPr>
              <a:t> </a:t>
            </a:r>
            <a:r>
              <a:rPr lang="sl-SI" sz="1500">
                <a:ea typeface="+mn-lt"/>
                <a:cs typeface="+mn-lt"/>
              </a:rPr>
              <a:t>(2017) in </a:t>
            </a:r>
            <a:r>
              <a:rPr lang="sl-SI" sz="1500" i="1" err="1">
                <a:ea typeface="+mn-lt"/>
                <a:cs typeface="+mn-lt"/>
              </a:rPr>
              <a:t>Breaking</a:t>
            </a:r>
            <a:r>
              <a:rPr lang="sl-SI" sz="1500" i="1">
                <a:ea typeface="+mn-lt"/>
                <a:cs typeface="+mn-lt"/>
              </a:rPr>
              <a:t> </a:t>
            </a:r>
            <a:r>
              <a:rPr lang="sl-SI" sz="1500" i="1" err="1">
                <a:ea typeface="+mn-lt"/>
                <a:cs typeface="+mn-lt"/>
              </a:rPr>
              <a:t>Boundaries</a:t>
            </a:r>
            <a:r>
              <a:rPr lang="sl-SI" sz="1500" i="1">
                <a:ea typeface="+mn-lt"/>
                <a:cs typeface="+mn-lt"/>
              </a:rPr>
              <a:t> </a:t>
            </a:r>
            <a:r>
              <a:rPr lang="sl-SI" sz="1500">
                <a:ea typeface="+mn-lt"/>
                <a:cs typeface="+mn-lt"/>
              </a:rPr>
              <a:t>(2021). Nekatere bomo prikazali, druge omenili.</a:t>
            </a:r>
            <a:endParaRPr lang="sl-SI" sz="1500">
              <a:cs typeface="Calibri"/>
            </a:endParaRPr>
          </a:p>
          <a:p>
            <a:r>
              <a:rPr lang="sl-SI" sz="1500">
                <a:ea typeface="+mn-lt"/>
                <a:cs typeface="+mn-lt"/>
              </a:rPr>
              <a:t>Poudarki in pristopi v dokumentarnih filmih o podnebni krizi so se spreminjali skozi čas – začenši s prvimi odmevnejšimi dokumentarnimi filmi na to temo (</a:t>
            </a:r>
            <a:r>
              <a:rPr lang="sl-SI" sz="1500" i="1">
                <a:ea typeface="+mn-lt"/>
                <a:cs typeface="+mn-lt"/>
              </a:rPr>
              <a:t>An </a:t>
            </a:r>
            <a:r>
              <a:rPr lang="sl-SI" sz="1500" i="1" err="1">
                <a:ea typeface="+mn-lt"/>
                <a:cs typeface="+mn-lt"/>
              </a:rPr>
              <a:t>Inconvenient</a:t>
            </a:r>
            <a:r>
              <a:rPr lang="sl-SI" sz="1500" i="1">
                <a:ea typeface="+mn-lt"/>
                <a:cs typeface="+mn-lt"/>
              </a:rPr>
              <a:t> </a:t>
            </a:r>
            <a:r>
              <a:rPr lang="sl-SI" sz="1500" i="1" err="1">
                <a:ea typeface="+mn-lt"/>
                <a:cs typeface="+mn-lt"/>
              </a:rPr>
              <a:t>Truth</a:t>
            </a:r>
            <a:r>
              <a:rPr lang="sl-SI" sz="1500">
                <a:ea typeface="+mn-lt"/>
                <a:cs typeface="+mn-lt"/>
              </a:rPr>
              <a:t>, 2006) pa do nedavnih (</a:t>
            </a:r>
            <a:r>
              <a:rPr lang="sl-SI" sz="1500" i="1" err="1">
                <a:ea typeface="+mn-lt"/>
                <a:cs typeface="+mn-lt"/>
              </a:rPr>
              <a:t>Breaking</a:t>
            </a:r>
            <a:r>
              <a:rPr lang="sl-SI" sz="1500" i="1">
                <a:ea typeface="+mn-lt"/>
                <a:cs typeface="+mn-lt"/>
              </a:rPr>
              <a:t> </a:t>
            </a:r>
            <a:r>
              <a:rPr lang="sl-SI" sz="1500" i="1" err="1">
                <a:ea typeface="+mn-lt"/>
                <a:cs typeface="+mn-lt"/>
              </a:rPr>
              <a:t>Boundaries</a:t>
            </a:r>
            <a:r>
              <a:rPr lang="sl-SI" sz="1500">
                <a:ea typeface="+mn-lt"/>
                <a:cs typeface="+mn-lt"/>
              </a:rPr>
              <a:t>). V 15 letih (ki jih zaobjame naš izbor filmov) se ponavljajo podatki in napovedani scenariji, z eno samo razliko: vsakič so številke bolj zaskrbljujoče. Iz tega je razvidno, da odziv družbe na podnebno krizo ni sorazmeren s poslabševanjem situacije. V povezavi s tem bomo izpostavili tudi film </a:t>
            </a:r>
            <a:r>
              <a:rPr lang="sl-SI" sz="1500" i="1" err="1">
                <a:ea typeface="+mn-lt"/>
                <a:cs typeface="+mn-lt"/>
              </a:rPr>
              <a:t>This</a:t>
            </a:r>
            <a:r>
              <a:rPr lang="sl-SI" sz="1500" i="1">
                <a:ea typeface="+mn-lt"/>
                <a:cs typeface="+mn-lt"/>
              </a:rPr>
              <a:t> </a:t>
            </a:r>
            <a:r>
              <a:rPr lang="sl-SI" sz="1500" i="1" err="1">
                <a:ea typeface="+mn-lt"/>
                <a:cs typeface="+mn-lt"/>
              </a:rPr>
              <a:t>Changes</a:t>
            </a:r>
            <a:r>
              <a:rPr lang="sl-SI" sz="1500" i="1">
                <a:ea typeface="+mn-lt"/>
                <a:cs typeface="+mn-lt"/>
              </a:rPr>
              <a:t> </a:t>
            </a:r>
            <a:r>
              <a:rPr lang="sl-SI" sz="1500" i="1" err="1">
                <a:ea typeface="+mn-lt"/>
                <a:cs typeface="+mn-lt"/>
              </a:rPr>
              <a:t>Everything</a:t>
            </a:r>
            <a:r>
              <a:rPr lang="sl-SI" sz="1500">
                <a:ea typeface="+mn-lt"/>
                <a:cs typeface="+mn-lt"/>
              </a:rPr>
              <a:t> (2015), ki se tematiki približa iz bolj sociološke perspektive in podnebno krizo uokviri kot priložnost za radikalno spremembo prevladujočega ekonomskega sistema.</a:t>
            </a:r>
            <a:endParaRPr lang="sl-SI" sz="1500">
              <a:cs typeface="Calibri"/>
            </a:endParaRPr>
          </a:p>
          <a:p>
            <a:r>
              <a:rPr lang="sl-SI" sz="1500">
                <a:ea typeface="+mn-lt"/>
                <a:cs typeface="+mn-lt"/>
              </a:rPr>
              <a:t>V izbranih filmih je opaziti različne načine, kako so avtorji dokumentarnih filmov skušali javnosti približati resnost tematike: od jezika, ki so ga uporabljali, do perspektive (1. pogled v prihodnost, prikaz sedanjega stanja; 2. dvig morske gladine kot glavna tema ali kot eden izmed aspektov podnebne krize; 3. mozaik mnenj številnih ekspertov, pogled ene osebe, katere zgodba je neposredno povezana s tematiko; 4. fokus na problem, fokus na rešitve…), do izbora zgodb (katere so se jim zdele dovolj zanimive/pomembne...).</a:t>
            </a:r>
            <a:endParaRPr lang="sl-SI" sz="1500">
              <a:cs typeface="Calibri"/>
            </a:endParaRPr>
          </a:p>
          <a:p>
            <a:r>
              <a:rPr lang="sl-SI" sz="1500">
                <a:ea typeface="+mn-lt"/>
                <a:cs typeface="+mn-lt"/>
              </a:rPr>
              <a:t>Z udeleženci po vsakem </a:t>
            </a:r>
            <a:r>
              <a:rPr lang="sl-SI" sz="1500" err="1">
                <a:ea typeface="+mn-lt"/>
                <a:cs typeface="+mn-lt"/>
              </a:rPr>
              <a:t>ogledanem</a:t>
            </a:r>
            <a:r>
              <a:rPr lang="sl-SI" sz="1500">
                <a:ea typeface="+mn-lt"/>
                <a:cs typeface="+mn-lt"/>
              </a:rPr>
              <a:t> odlomku diskutiramo o pristopu filma, če jih je nagovoril in zakaj.</a:t>
            </a:r>
            <a:endParaRPr lang="sl-SI" sz="1500">
              <a:cs typeface="Calibri"/>
            </a:endParaRPr>
          </a:p>
        </p:txBody>
      </p:sp>
    </p:spTree>
    <p:extLst>
      <p:ext uri="{BB962C8B-B14F-4D97-AF65-F5344CB8AC3E}">
        <p14:creationId xmlns:p14="http://schemas.microsoft.com/office/powerpoint/2010/main" val="3579844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51B81E7-20DB-47BF-F359-EE5EEF530FAD}"/>
              </a:ext>
            </a:extLst>
          </p:cNvPr>
          <p:cNvSpPr>
            <a:spLocks noGrp="1"/>
          </p:cNvSpPr>
          <p:nvPr>
            <p:ph type="body" idx="1"/>
          </p:nvPr>
        </p:nvSpPr>
        <p:spPr>
          <a:xfrm>
            <a:off x="468437" y="473253"/>
            <a:ext cx="5157787" cy="669583"/>
          </a:xfrm>
        </p:spPr>
        <p:txBody>
          <a:bodyPr/>
          <a:lstStyle/>
          <a:p>
            <a:r>
              <a:rPr lang="en-SI" sz="2200"/>
              <a:t>Six Degrees Could Change the World</a:t>
            </a:r>
            <a:r>
              <a:rPr lang="en-SI"/>
              <a:t> </a:t>
            </a:r>
            <a:r>
              <a:rPr lang="en-SI" sz="2000"/>
              <a:t>(2008)</a:t>
            </a:r>
          </a:p>
        </p:txBody>
      </p:sp>
      <p:sp>
        <p:nvSpPr>
          <p:cNvPr id="8" name="Text Placeholder 7">
            <a:extLst>
              <a:ext uri="{FF2B5EF4-FFF2-40B4-BE49-F238E27FC236}">
                <a16:creationId xmlns:a16="http://schemas.microsoft.com/office/drawing/2014/main" id="{D43EF1BE-BEF3-4CC3-10EB-D7A4EFF6C277}"/>
              </a:ext>
            </a:extLst>
          </p:cNvPr>
          <p:cNvSpPr>
            <a:spLocks noGrp="1"/>
          </p:cNvSpPr>
          <p:nvPr>
            <p:ph type="body" sz="quarter" idx="3"/>
          </p:nvPr>
        </p:nvSpPr>
        <p:spPr>
          <a:xfrm>
            <a:off x="6096000" y="318359"/>
            <a:ext cx="5183188" cy="823912"/>
          </a:xfrm>
        </p:spPr>
        <p:txBody>
          <a:bodyPr/>
          <a:lstStyle/>
          <a:p>
            <a:r>
              <a:rPr lang="en-SI" sz="2200" err="1"/>
              <a:t>Earth</a:t>
            </a:r>
            <a:r>
              <a:rPr lang="en-SI" sz="2200"/>
              <a:t> </a:t>
            </a:r>
            <a:r>
              <a:rPr lang="en-SI" sz="2200" err="1"/>
              <a:t>Under</a:t>
            </a:r>
            <a:r>
              <a:rPr lang="en-SI" sz="2200"/>
              <a:t> </a:t>
            </a:r>
            <a:r>
              <a:rPr lang="en-SI" sz="2200" err="1"/>
              <a:t>Water</a:t>
            </a:r>
            <a:r>
              <a:rPr lang="en-SI" sz="2200"/>
              <a:t> (2010)</a:t>
            </a:r>
            <a:endParaRPr lang="sl-SI" sz="2200">
              <a:cs typeface="Calibri"/>
            </a:endParaRPr>
          </a:p>
        </p:txBody>
      </p:sp>
      <p:pic>
        <p:nvPicPr>
          <p:cNvPr id="15" name="Content Placeholder 14" descr="A picture containing text&#10;&#10;Description automatically generated">
            <a:extLst>
              <a:ext uri="{FF2B5EF4-FFF2-40B4-BE49-F238E27FC236}">
                <a16:creationId xmlns:a16="http://schemas.microsoft.com/office/drawing/2014/main" id="{773971D3-2891-C42D-99B5-3DC3C7488BFF}"/>
              </a:ext>
            </a:extLst>
          </p:cNvPr>
          <p:cNvPicPr>
            <a:picLocks noGrp="1" noChangeAspect="1"/>
          </p:cNvPicPr>
          <p:nvPr>
            <p:ph sz="half" idx="2"/>
          </p:nvPr>
        </p:nvPicPr>
        <p:blipFill>
          <a:blip r:embed="rId2"/>
          <a:stretch>
            <a:fillRect/>
          </a:stretch>
        </p:blipFill>
        <p:spPr>
          <a:xfrm>
            <a:off x="1155775" y="1138127"/>
            <a:ext cx="3786188" cy="4295427"/>
          </a:xfrm>
        </p:spPr>
      </p:pic>
      <p:pic>
        <p:nvPicPr>
          <p:cNvPr id="19" name="Content Placeholder 18" descr="A statue of a person holding a torch in front of a body of water&#10;&#10;Description automatically generated with medium confidence">
            <a:extLst>
              <a:ext uri="{FF2B5EF4-FFF2-40B4-BE49-F238E27FC236}">
                <a16:creationId xmlns:a16="http://schemas.microsoft.com/office/drawing/2014/main" id="{DAEC32C9-579D-9E0B-F444-5134D2CC338B}"/>
              </a:ext>
            </a:extLst>
          </p:cNvPr>
          <p:cNvPicPr>
            <a:picLocks noGrp="1" noChangeAspect="1"/>
          </p:cNvPicPr>
          <p:nvPr>
            <p:ph sz="quarter" idx="4"/>
          </p:nvPr>
        </p:nvPicPr>
        <p:blipFill>
          <a:blip r:embed="rId3"/>
          <a:stretch>
            <a:fillRect/>
          </a:stretch>
        </p:blipFill>
        <p:spPr>
          <a:xfrm>
            <a:off x="6160386" y="1142271"/>
            <a:ext cx="5183188" cy="4290835"/>
          </a:xfrm>
        </p:spPr>
      </p:pic>
      <p:sp>
        <p:nvSpPr>
          <p:cNvPr id="21" name="TextBox 20">
            <a:extLst>
              <a:ext uri="{FF2B5EF4-FFF2-40B4-BE49-F238E27FC236}">
                <a16:creationId xmlns:a16="http://schemas.microsoft.com/office/drawing/2014/main" id="{9B28A552-B3E9-9340-BB0C-5DE6A9780B8A}"/>
              </a:ext>
            </a:extLst>
          </p:cNvPr>
          <p:cNvSpPr txBox="1"/>
          <p:nvPr/>
        </p:nvSpPr>
        <p:spPr>
          <a:xfrm>
            <a:off x="824987" y="5531488"/>
            <a:ext cx="4148188" cy="830997"/>
          </a:xfrm>
          <a:prstGeom prst="rect">
            <a:avLst/>
          </a:prstGeom>
          <a:noFill/>
        </p:spPr>
        <p:txBody>
          <a:bodyPr wrap="square" lIns="91440" tIns="45720" rIns="91440" bIns="45720" rtlCol="0" anchor="t">
            <a:spAutoFit/>
          </a:bodyPr>
          <a:lstStyle/>
          <a:p>
            <a:r>
              <a:rPr lang="en-SI" sz="1600">
                <a:effectLst/>
              </a:rPr>
              <a:t>33:55-39:38:</a:t>
            </a:r>
            <a:r>
              <a:rPr lang="en-SI" sz="1600"/>
              <a:t> </a:t>
            </a:r>
            <a:r>
              <a:rPr lang="en-SI" sz="1600">
                <a:effectLst/>
              </a:rPr>
              <a:t> segment o dvigu </a:t>
            </a:r>
            <a:r>
              <a:rPr lang="en-SI" sz="1600" err="1">
                <a:effectLst/>
              </a:rPr>
              <a:t>morske</a:t>
            </a:r>
            <a:r>
              <a:rPr lang="en-SI" sz="1600">
                <a:effectLst/>
              </a:rPr>
              <a:t> </a:t>
            </a:r>
            <a:r>
              <a:rPr lang="en-SI" sz="1600" err="1">
                <a:effectLst/>
              </a:rPr>
              <a:t>gladine</a:t>
            </a:r>
            <a:r>
              <a:rPr lang="en-SI" sz="1600">
                <a:effectLst/>
              </a:rPr>
              <a:t> (ki bi se </a:t>
            </a:r>
            <a:r>
              <a:rPr lang="en-SI" sz="1600" err="1">
                <a:effectLst/>
              </a:rPr>
              <a:t>zgodil</a:t>
            </a:r>
            <a:r>
              <a:rPr lang="en-SI" sz="1600">
                <a:effectLst/>
              </a:rPr>
              <a:t> </a:t>
            </a:r>
            <a:r>
              <a:rPr lang="en-SI" sz="1600" err="1">
                <a:effectLst/>
              </a:rPr>
              <a:t>ob</a:t>
            </a:r>
            <a:r>
              <a:rPr lang="en-SI" sz="1600">
                <a:effectLst/>
              </a:rPr>
              <a:t> 2-stopinjskem dvigu temperature)</a:t>
            </a:r>
          </a:p>
        </p:txBody>
      </p:sp>
      <p:sp>
        <p:nvSpPr>
          <p:cNvPr id="22" name="TextBox 21">
            <a:extLst>
              <a:ext uri="{FF2B5EF4-FFF2-40B4-BE49-F238E27FC236}">
                <a16:creationId xmlns:a16="http://schemas.microsoft.com/office/drawing/2014/main" id="{E8AF94B6-C82B-B2D5-6046-1097754CC8F7}"/>
              </a:ext>
            </a:extLst>
          </p:cNvPr>
          <p:cNvSpPr txBox="1"/>
          <p:nvPr/>
        </p:nvSpPr>
        <p:spPr>
          <a:xfrm>
            <a:off x="6098579" y="5497350"/>
            <a:ext cx="5475293" cy="1323439"/>
          </a:xfrm>
          <a:prstGeom prst="rect">
            <a:avLst/>
          </a:prstGeom>
          <a:noFill/>
        </p:spPr>
        <p:txBody>
          <a:bodyPr wrap="square" lIns="91440" tIns="45720" rIns="91440" bIns="45720" rtlCol="0" anchor="t">
            <a:spAutoFit/>
          </a:bodyPr>
          <a:lstStyle/>
          <a:p>
            <a:r>
              <a:rPr lang="sl-SI" sz="1600">
                <a:ea typeface="+mn-lt"/>
                <a:cs typeface="+mn-lt"/>
              </a:rPr>
              <a:t>16:08-18:15, 18:30-20:34: segment o možnih rešitvah za New York (</a:t>
            </a:r>
            <a:r>
              <a:rPr lang="sl-SI" sz="1600" err="1">
                <a:ea typeface="+mn-lt"/>
                <a:cs typeface="+mn-lt"/>
              </a:rPr>
              <a:t>floating</a:t>
            </a:r>
            <a:r>
              <a:rPr lang="sl-SI" sz="1600">
                <a:ea typeface="+mn-lt"/>
                <a:cs typeface="+mn-lt"/>
              </a:rPr>
              <a:t> </a:t>
            </a:r>
            <a:r>
              <a:rPr lang="sl-SI" sz="1600" err="1">
                <a:ea typeface="+mn-lt"/>
                <a:cs typeface="+mn-lt"/>
              </a:rPr>
              <a:t>cities</a:t>
            </a:r>
            <a:r>
              <a:rPr lang="sl-SI" sz="1600">
                <a:ea typeface="+mn-lt"/>
                <a:cs typeface="+mn-lt"/>
              </a:rPr>
              <a:t>) in o povsem drugačni situaciji v Bangladešu, kjer se zdi evakuacija edina možna rešitev (v primeru dviga morske gladine)</a:t>
            </a:r>
            <a:endParaRPr lang="sl-SI">
              <a:ea typeface="+mn-lt"/>
              <a:cs typeface="+mn-lt"/>
            </a:endParaRPr>
          </a:p>
          <a:p>
            <a:endParaRPr lang="sl-SI" sz="1600">
              <a:cs typeface="Calibri"/>
            </a:endParaRPr>
          </a:p>
        </p:txBody>
      </p:sp>
    </p:spTree>
    <p:extLst>
      <p:ext uri="{BB962C8B-B14F-4D97-AF65-F5344CB8AC3E}">
        <p14:creationId xmlns:p14="http://schemas.microsoft.com/office/powerpoint/2010/main" val="1142699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04A061-037D-DAEB-7FD9-86E84157E540}"/>
              </a:ext>
            </a:extLst>
          </p:cNvPr>
          <p:cNvSpPr>
            <a:spLocks noGrp="1"/>
          </p:cNvSpPr>
          <p:nvPr>
            <p:ph type="body" idx="1"/>
          </p:nvPr>
        </p:nvSpPr>
        <p:spPr>
          <a:xfrm>
            <a:off x="839788" y="298669"/>
            <a:ext cx="5157787" cy="823912"/>
          </a:xfrm>
        </p:spPr>
        <p:txBody>
          <a:bodyPr/>
          <a:lstStyle/>
          <a:p>
            <a:r>
              <a:rPr lang="en-SI" sz="2200"/>
              <a:t>The Island President (2011)</a:t>
            </a:r>
            <a:endParaRPr lang="sl-SI" sz="2200">
              <a:cs typeface="Calibri"/>
            </a:endParaRPr>
          </a:p>
        </p:txBody>
      </p:sp>
      <p:pic>
        <p:nvPicPr>
          <p:cNvPr id="12" name="Content Placeholder 11" descr="A picture containing text, outdoor, nature, sign&#10;&#10;Description automatically generated">
            <a:extLst>
              <a:ext uri="{FF2B5EF4-FFF2-40B4-BE49-F238E27FC236}">
                <a16:creationId xmlns:a16="http://schemas.microsoft.com/office/drawing/2014/main" id="{EDB47A96-4D0D-FA4F-C88D-3862C9F15C6E}"/>
              </a:ext>
            </a:extLst>
          </p:cNvPr>
          <p:cNvPicPr>
            <a:picLocks noGrp="1" noChangeAspect="1"/>
          </p:cNvPicPr>
          <p:nvPr>
            <p:ph sz="half" idx="2"/>
          </p:nvPr>
        </p:nvPicPr>
        <p:blipFill>
          <a:blip r:embed="rId2"/>
          <a:stretch>
            <a:fillRect/>
          </a:stretch>
        </p:blipFill>
        <p:spPr>
          <a:xfrm>
            <a:off x="791560" y="1304680"/>
            <a:ext cx="4964876" cy="3919317"/>
          </a:xfrm>
        </p:spPr>
      </p:pic>
      <p:sp>
        <p:nvSpPr>
          <p:cNvPr id="7" name="Text Placeholder 6">
            <a:extLst>
              <a:ext uri="{FF2B5EF4-FFF2-40B4-BE49-F238E27FC236}">
                <a16:creationId xmlns:a16="http://schemas.microsoft.com/office/drawing/2014/main" id="{A1696B3B-1BC7-5D43-ECED-51CA690AB831}"/>
              </a:ext>
            </a:extLst>
          </p:cNvPr>
          <p:cNvSpPr>
            <a:spLocks noGrp="1"/>
          </p:cNvSpPr>
          <p:nvPr>
            <p:ph type="body" sz="quarter" idx="3"/>
          </p:nvPr>
        </p:nvSpPr>
        <p:spPr>
          <a:xfrm>
            <a:off x="6169024" y="298669"/>
            <a:ext cx="5183188" cy="823912"/>
          </a:xfrm>
        </p:spPr>
        <p:txBody>
          <a:bodyPr/>
          <a:lstStyle/>
          <a:p>
            <a:r>
              <a:rPr lang="en-SI" sz="2200"/>
              <a:t>Chasing Ice (2012)</a:t>
            </a:r>
            <a:endParaRPr lang="sl-SI" sz="2200">
              <a:cs typeface="Calibri"/>
            </a:endParaRPr>
          </a:p>
        </p:txBody>
      </p:sp>
      <p:pic>
        <p:nvPicPr>
          <p:cNvPr id="10" name="Content Placeholder 9" descr="A picture containing outdoor, nature&#10;&#10;Description automatically generated">
            <a:extLst>
              <a:ext uri="{FF2B5EF4-FFF2-40B4-BE49-F238E27FC236}">
                <a16:creationId xmlns:a16="http://schemas.microsoft.com/office/drawing/2014/main" id="{2BD0A322-C16E-A574-A1B2-B7BA9C9CD2B3}"/>
              </a:ext>
            </a:extLst>
          </p:cNvPr>
          <p:cNvPicPr>
            <a:picLocks noGrp="1" noChangeAspect="1"/>
          </p:cNvPicPr>
          <p:nvPr>
            <p:ph sz="quarter" idx="4"/>
          </p:nvPr>
        </p:nvPicPr>
        <p:blipFill>
          <a:blip r:embed="rId3"/>
          <a:stretch>
            <a:fillRect/>
          </a:stretch>
        </p:blipFill>
        <p:spPr>
          <a:xfrm>
            <a:off x="6195001" y="1304680"/>
            <a:ext cx="5019214" cy="3919317"/>
          </a:xfrm>
        </p:spPr>
      </p:pic>
      <p:sp>
        <p:nvSpPr>
          <p:cNvPr id="13" name="TextBox 12">
            <a:extLst>
              <a:ext uri="{FF2B5EF4-FFF2-40B4-BE49-F238E27FC236}">
                <a16:creationId xmlns:a16="http://schemas.microsoft.com/office/drawing/2014/main" id="{7389DD21-230F-A5F1-3758-6A5C71150DB7}"/>
              </a:ext>
            </a:extLst>
          </p:cNvPr>
          <p:cNvSpPr txBox="1"/>
          <p:nvPr/>
        </p:nvSpPr>
        <p:spPr>
          <a:xfrm>
            <a:off x="6301525" y="5339346"/>
            <a:ext cx="5083025" cy="1077218"/>
          </a:xfrm>
          <a:prstGeom prst="rect">
            <a:avLst/>
          </a:prstGeom>
          <a:noFill/>
        </p:spPr>
        <p:txBody>
          <a:bodyPr wrap="square" lIns="91440" tIns="45720" rIns="91440" bIns="45720" rtlCol="0" anchor="t">
            <a:spAutoFit/>
          </a:bodyPr>
          <a:lstStyle/>
          <a:p>
            <a:r>
              <a:rPr lang="en-GB" sz="1600">
                <a:effectLst/>
              </a:rPr>
              <a:t>28:28-30:15, 51:23-55:00: segment, v </a:t>
            </a:r>
            <a:r>
              <a:rPr lang="en-GB" sz="1600" err="1">
                <a:effectLst/>
              </a:rPr>
              <a:t>katerem</a:t>
            </a:r>
            <a:r>
              <a:rPr lang="en-GB" sz="1600">
                <a:effectLst/>
              </a:rPr>
              <a:t> James Balog </a:t>
            </a:r>
            <a:r>
              <a:rPr lang="en-GB" sz="1600" err="1">
                <a:effectLst/>
              </a:rPr>
              <a:t>opisuje</a:t>
            </a:r>
            <a:r>
              <a:rPr lang="en-GB" sz="1600">
                <a:effectLst/>
              </a:rPr>
              <a:t> </a:t>
            </a:r>
            <a:r>
              <a:rPr lang="en-GB" sz="1600" err="1"/>
              <a:t>časovnico</a:t>
            </a:r>
            <a:r>
              <a:rPr lang="en-GB" sz="1600"/>
              <a:t> </a:t>
            </a:r>
            <a:r>
              <a:rPr lang="en-GB" sz="1600" err="1"/>
              <a:t>umika</a:t>
            </a:r>
            <a:r>
              <a:rPr lang="en-GB" sz="1600"/>
              <a:t> </a:t>
            </a:r>
            <a:r>
              <a:rPr lang="en-GB" sz="1600" err="1">
                <a:effectLst/>
              </a:rPr>
              <a:t>ledenika</a:t>
            </a:r>
            <a:r>
              <a:rPr lang="en-GB" sz="1600">
                <a:effectLst/>
              </a:rPr>
              <a:t> </a:t>
            </a:r>
            <a:r>
              <a:rPr lang="en-GB" sz="1600" err="1">
                <a:effectLst/>
              </a:rPr>
              <a:t>Jakobshavn</a:t>
            </a:r>
            <a:r>
              <a:rPr lang="en-GB" sz="1600">
                <a:effectLst/>
              </a:rPr>
              <a:t> in </a:t>
            </a:r>
            <a:r>
              <a:rPr lang="en-GB" sz="1600" err="1">
                <a:effectLst/>
              </a:rPr>
              <a:t>znameniti</a:t>
            </a:r>
            <a:r>
              <a:rPr lang="en-GB" sz="1600">
                <a:effectLst/>
              </a:rPr>
              <a:t> segment </a:t>
            </a:r>
            <a:r>
              <a:rPr lang="en-GB" sz="1600" err="1">
                <a:effectLst/>
              </a:rPr>
              <a:t>odloma</a:t>
            </a:r>
            <a:r>
              <a:rPr lang="en-GB" sz="1600">
                <a:effectLst/>
              </a:rPr>
              <a:t> </a:t>
            </a:r>
            <a:r>
              <a:rPr lang="en-GB" sz="1600" err="1">
                <a:effectLst/>
              </a:rPr>
              <a:t>ledenika</a:t>
            </a:r>
            <a:r>
              <a:rPr lang="en-GB" sz="1600">
                <a:effectLst/>
              </a:rPr>
              <a:t>, ki ga je </a:t>
            </a:r>
            <a:r>
              <a:rPr lang="en-GB" sz="1600" err="1">
                <a:effectLst/>
              </a:rPr>
              <a:t>uspel</a:t>
            </a:r>
            <a:r>
              <a:rPr lang="en-GB" sz="1600">
                <a:effectLst/>
              </a:rPr>
              <a:t> </a:t>
            </a:r>
            <a:r>
              <a:rPr lang="en-GB" sz="1600" err="1">
                <a:effectLst/>
              </a:rPr>
              <a:t>posneti</a:t>
            </a:r>
            <a:r>
              <a:rPr lang="en-GB" sz="1600">
                <a:effectLst/>
              </a:rPr>
              <a:t> </a:t>
            </a:r>
            <a:r>
              <a:rPr lang="en-GB" sz="1600" err="1">
                <a:effectLst/>
              </a:rPr>
              <a:t>Balogov</a:t>
            </a:r>
            <a:r>
              <a:rPr lang="en-GB" sz="1600">
                <a:effectLst/>
              </a:rPr>
              <a:t> </a:t>
            </a:r>
            <a:r>
              <a:rPr lang="en-GB" sz="1600" err="1">
                <a:effectLst/>
              </a:rPr>
              <a:t>tim</a:t>
            </a:r>
            <a:endParaRPr lang="en-SI" sz="1600"/>
          </a:p>
        </p:txBody>
      </p:sp>
      <p:sp>
        <p:nvSpPr>
          <p:cNvPr id="14" name="TextBox 13">
            <a:extLst>
              <a:ext uri="{FF2B5EF4-FFF2-40B4-BE49-F238E27FC236}">
                <a16:creationId xmlns:a16="http://schemas.microsoft.com/office/drawing/2014/main" id="{F78F725B-D1FC-7F53-47F7-91DEF3DD284B}"/>
              </a:ext>
            </a:extLst>
          </p:cNvPr>
          <p:cNvSpPr txBox="1"/>
          <p:nvPr/>
        </p:nvSpPr>
        <p:spPr>
          <a:xfrm>
            <a:off x="549300" y="5339346"/>
            <a:ext cx="5447870" cy="1077218"/>
          </a:xfrm>
          <a:prstGeom prst="rect">
            <a:avLst/>
          </a:prstGeom>
          <a:noFill/>
        </p:spPr>
        <p:txBody>
          <a:bodyPr wrap="square" lIns="91440" tIns="45720" rIns="91440" bIns="45720" rtlCol="0" anchor="t">
            <a:spAutoFit/>
          </a:bodyPr>
          <a:lstStyle/>
          <a:p>
            <a:r>
              <a:rPr lang="en-SI" sz="1600"/>
              <a:t>00:00-04:00, 45:15-47:31: segment, v katerem se predstavniki vlade Maldivov pogovarjajo o strategiji, ki jo bodo uporabili na </a:t>
            </a:r>
            <a:r>
              <a:rPr lang="en-SI" sz="1600" err="1"/>
              <a:t>kopenhangenski</a:t>
            </a:r>
            <a:r>
              <a:rPr lang="en-SI" sz="1600"/>
              <a:t> podnebni konferenci in sam nastop predsednika Mohameda </a:t>
            </a:r>
            <a:r>
              <a:rPr lang="en-SI" sz="1600" err="1"/>
              <a:t>Nasheeda</a:t>
            </a:r>
            <a:r>
              <a:rPr lang="en-SI" sz="1600"/>
              <a:t> na omenjeni konferenci.</a:t>
            </a:r>
            <a:endParaRPr lang="sl-SI"/>
          </a:p>
        </p:txBody>
      </p:sp>
    </p:spTree>
    <p:extLst>
      <p:ext uri="{BB962C8B-B14F-4D97-AF65-F5344CB8AC3E}">
        <p14:creationId xmlns:p14="http://schemas.microsoft.com/office/powerpoint/2010/main" val="1617524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CCF9EA3-DA33-5848-0FF1-89ADAE9658FF}"/>
              </a:ext>
            </a:extLst>
          </p:cNvPr>
          <p:cNvSpPr>
            <a:spLocks noGrp="1"/>
          </p:cNvSpPr>
          <p:nvPr>
            <p:ph type="body" idx="1"/>
          </p:nvPr>
        </p:nvSpPr>
        <p:spPr>
          <a:xfrm>
            <a:off x="3958175" y="734038"/>
            <a:ext cx="3379788" cy="410424"/>
          </a:xfrm>
        </p:spPr>
        <p:txBody>
          <a:bodyPr>
            <a:normAutofit/>
          </a:bodyPr>
          <a:lstStyle/>
          <a:p>
            <a:pPr algn="ctr"/>
            <a:r>
              <a:rPr lang="en-SI" sz="2200"/>
              <a:t>Chasing Coral (2017)</a:t>
            </a:r>
            <a:endParaRPr lang="sl-SI" sz="2200">
              <a:cs typeface="Calibri"/>
            </a:endParaRPr>
          </a:p>
        </p:txBody>
      </p:sp>
      <p:pic>
        <p:nvPicPr>
          <p:cNvPr id="13" name="Content Placeholder 12" descr="A picture containing text, swimming&#10;&#10;Description automatically generated">
            <a:extLst>
              <a:ext uri="{FF2B5EF4-FFF2-40B4-BE49-F238E27FC236}">
                <a16:creationId xmlns:a16="http://schemas.microsoft.com/office/drawing/2014/main" id="{C968D5F8-DD52-0814-174A-C5CB9DCC7171}"/>
              </a:ext>
            </a:extLst>
          </p:cNvPr>
          <p:cNvPicPr>
            <a:picLocks noGrp="1" noChangeAspect="1"/>
          </p:cNvPicPr>
          <p:nvPr>
            <p:ph sz="half" idx="2"/>
          </p:nvPr>
        </p:nvPicPr>
        <p:blipFill>
          <a:blip r:embed="rId2"/>
          <a:stretch>
            <a:fillRect/>
          </a:stretch>
        </p:blipFill>
        <p:spPr>
          <a:xfrm>
            <a:off x="4205962" y="1217889"/>
            <a:ext cx="3634940" cy="4176889"/>
          </a:xfrm>
        </p:spPr>
      </p:pic>
      <p:sp>
        <p:nvSpPr>
          <p:cNvPr id="10" name="Text Placeholder 9">
            <a:extLst>
              <a:ext uri="{FF2B5EF4-FFF2-40B4-BE49-F238E27FC236}">
                <a16:creationId xmlns:a16="http://schemas.microsoft.com/office/drawing/2014/main" id="{56F95043-D9ED-CEC3-AF52-1B9D24987867}"/>
              </a:ext>
            </a:extLst>
          </p:cNvPr>
          <p:cNvSpPr>
            <a:spLocks noGrp="1"/>
          </p:cNvSpPr>
          <p:nvPr>
            <p:ph type="body" sz="quarter" idx="3"/>
          </p:nvPr>
        </p:nvSpPr>
        <p:spPr>
          <a:xfrm>
            <a:off x="7794066" y="734037"/>
            <a:ext cx="4332584" cy="410425"/>
          </a:xfrm>
        </p:spPr>
        <p:txBody>
          <a:bodyPr>
            <a:normAutofit/>
          </a:bodyPr>
          <a:lstStyle/>
          <a:p>
            <a:pPr algn="ctr"/>
            <a:r>
              <a:rPr lang="en-SI" sz="2200"/>
              <a:t>Breaking Boundaries (2021)</a:t>
            </a:r>
            <a:endParaRPr lang="sl-SI" sz="2200">
              <a:cs typeface="Calibri"/>
            </a:endParaRPr>
          </a:p>
        </p:txBody>
      </p:sp>
      <p:pic>
        <p:nvPicPr>
          <p:cNvPr id="15" name="Content Placeholder 14" descr="A person standing on a dock&#10;&#10;Description automatically generated with low confidence">
            <a:extLst>
              <a:ext uri="{FF2B5EF4-FFF2-40B4-BE49-F238E27FC236}">
                <a16:creationId xmlns:a16="http://schemas.microsoft.com/office/drawing/2014/main" id="{A4F24443-2226-75D3-0E81-D7BD425DF376}"/>
              </a:ext>
            </a:extLst>
          </p:cNvPr>
          <p:cNvPicPr>
            <a:picLocks noGrp="1" noChangeAspect="1"/>
          </p:cNvPicPr>
          <p:nvPr>
            <p:ph sz="quarter" idx="4"/>
          </p:nvPr>
        </p:nvPicPr>
        <p:blipFill>
          <a:blip r:embed="rId3"/>
          <a:stretch>
            <a:fillRect/>
          </a:stretch>
        </p:blipFill>
        <p:spPr>
          <a:xfrm>
            <a:off x="8200988" y="1217889"/>
            <a:ext cx="3724682" cy="4176889"/>
          </a:xfrm>
        </p:spPr>
      </p:pic>
      <p:sp>
        <p:nvSpPr>
          <p:cNvPr id="16" name="TextBox 15">
            <a:extLst>
              <a:ext uri="{FF2B5EF4-FFF2-40B4-BE49-F238E27FC236}">
                <a16:creationId xmlns:a16="http://schemas.microsoft.com/office/drawing/2014/main" id="{0A97B029-6895-A662-87E4-62796D4F6BBD}"/>
              </a:ext>
            </a:extLst>
          </p:cNvPr>
          <p:cNvSpPr txBox="1"/>
          <p:nvPr/>
        </p:nvSpPr>
        <p:spPr>
          <a:xfrm>
            <a:off x="4120461" y="5558352"/>
            <a:ext cx="3880936" cy="830997"/>
          </a:xfrm>
          <a:prstGeom prst="rect">
            <a:avLst/>
          </a:prstGeom>
          <a:noFill/>
        </p:spPr>
        <p:txBody>
          <a:bodyPr wrap="square" lIns="91440" tIns="45720" rIns="91440" bIns="45720" rtlCol="0" anchor="t">
            <a:spAutoFit/>
          </a:bodyPr>
          <a:lstStyle/>
          <a:p>
            <a:r>
              <a:rPr lang="en-SI" sz="1600"/>
              <a:t>14:38-20:00: segment, ki razloži umiranje </a:t>
            </a:r>
            <a:endParaRPr lang="sl-SI" sz="1600"/>
          </a:p>
          <a:p>
            <a:r>
              <a:rPr lang="en-SI" sz="1600"/>
              <a:t>koral (na primeru </a:t>
            </a:r>
            <a:r>
              <a:rPr lang="en-SI" sz="1600" err="1"/>
              <a:t>Airport</a:t>
            </a:r>
            <a:r>
              <a:rPr lang="en-SI" sz="1600"/>
              <a:t> </a:t>
            </a:r>
            <a:r>
              <a:rPr lang="en-SI" sz="1600" err="1"/>
              <a:t>reef</a:t>
            </a:r>
            <a:r>
              <a:rPr lang="en-SI" sz="1600"/>
              <a:t>-a) v obdobju 6 mesecev</a:t>
            </a:r>
            <a:endParaRPr lang="sl-SI" sz="1600">
              <a:cs typeface="Calibri"/>
            </a:endParaRPr>
          </a:p>
        </p:txBody>
      </p:sp>
      <p:sp>
        <p:nvSpPr>
          <p:cNvPr id="17" name="TextBox 16">
            <a:extLst>
              <a:ext uri="{FF2B5EF4-FFF2-40B4-BE49-F238E27FC236}">
                <a16:creationId xmlns:a16="http://schemas.microsoft.com/office/drawing/2014/main" id="{36F83631-CF9B-3D46-B074-C8B2E5905F7F}"/>
              </a:ext>
            </a:extLst>
          </p:cNvPr>
          <p:cNvSpPr txBox="1"/>
          <p:nvPr/>
        </p:nvSpPr>
        <p:spPr>
          <a:xfrm>
            <a:off x="8194262" y="5560662"/>
            <a:ext cx="3864899" cy="830997"/>
          </a:xfrm>
          <a:prstGeom prst="rect">
            <a:avLst/>
          </a:prstGeom>
          <a:noFill/>
        </p:spPr>
        <p:txBody>
          <a:bodyPr wrap="square" lIns="91440" tIns="45720" rIns="91440" bIns="45720" rtlCol="0" anchor="t">
            <a:spAutoFit/>
          </a:bodyPr>
          <a:lstStyle/>
          <a:p>
            <a:r>
              <a:rPr lang="en-SI" sz="1600"/>
              <a:t>45:05-47:47: segment o </a:t>
            </a:r>
            <a:r>
              <a:rPr lang="en-SI" sz="1600" err="1"/>
              <a:t>stanju</a:t>
            </a:r>
            <a:r>
              <a:rPr lang="en-SI" sz="1600"/>
              <a:t> </a:t>
            </a:r>
            <a:r>
              <a:rPr lang="en-SI" sz="1600" err="1"/>
              <a:t>planetarnih</a:t>
            </a:r>
            <a:r>
              <a:rPr lang="en-SI" sz="1600"/>
              <a:t> </a:t>
            </a:r>
          </a:p>
          <a:p>
            <a:r>
              <a:rPr lang="en-SI" sz="1600" err="1"/>
              <a:t>meja</a:t>
            </a:r>
            <a:r>
              <a:rPr lang="en-SI" sz="1600"/>
              <a:t>  in segment o </a:t>
            </a:r>
            <a:r>
              <a:rPr lang="en-SI" sz="1600" err="1"/>
              <a:t>možnostih</a:t>
            </a:r>
            <a:r>
              <a:rPr lang="en-SI" sz="1600"/>
              <a:t>, da se </a:t>
            </a:r>
            <a:r>
              <a:rPr lang="en-SI" sz="1600" err="1"/>
              <a:t>pri</a:t>
            </a:r>
            <a:r>
              <a:rPr lang="en-SI" sz="1600"/>
              <a:t> večini (kot </a:t>
            </a:r>
            <a:r>
              <a:rPr lang="en-SI" sz="1600" err="1"/>
              <a:t>družba</a:t>
            </a:r>
            <a:r>
              <a:rPr lang="en-SI" sz="1600"/>
              <a:t>) </a:t>
            </a:r>
            <a:r>
              <a:rPr lang="en-SI" sz="1600" err="1"/>
              <a:t>vrnemo</a:t>
            </a:r>
            <a:r>
              <a:rPr lang="en-SI" sz="1600"/>
              <a:t> v “</a:t>
            </a:r>
            <a:r>
              <a:rPr lang="en-SI" sz="1600" err="1"/>
              <a:t>zeleno</a:t>
            </a:r>
            <a:r>
              <a:rPr lang="en-SI" sz="1600"/>
              <a:t> </a:t>
            </a:r>
            <a:r>
              <a:rPr lang="en-SI" sz="1600" err="1"/>
              <a:t>cono</a:t>
            </a:r>
            <a:r>
              <a:rPr lang="en-SI" sz="1600"/>
              <a:t>”</a:t>
            </a:r>
            <a:endParaRPr lang="en-SI" sz="1600">
              <a:cs typeface="Calibri"/>
            </a:endParaRPr>
          </a:p>
        </p:txBody>
      </p:sp>
      <p:pic>
        <p:nvPicPr>
          <p:cNvPr id="2" name="Slika 2" descr="Slika, ki vsebuje besede diagram&#10;&#10;Opis je samodejno ustvarjen">
            <a:extLst>
              <a:ext uri="{FF2B5EF4-FFF2-40B4-BE49-F238E27FC236}">
                <a16:creationId xmlns:a16="http://schemas.microsoft.com/office/drawing/2014/main" id="{99014206-762F-C3A6-104F-84B8BEB786A3}"/>
              </a:ext>
            </a:extLst>
          </p:cNvPr>
          <p:cNvPicPr>
            <a:picLocks noChangeAspect="1"/>
          </p:cNvPicPr>
          <p:nvPr/>
        </p:nvPicPr>
        <p:blipFill>
          <a:blip r:embed="rId4"/>
          <a:stretch>
            <a:fillRect/>
          </a:stretch>
        </p:blipFill>
        <p:spPr>
          <a:xfrm>
            <a:off x="246912" y="1216247"/>
            <a:ext cx="3629246" cy="4177414"/>
          </a:xfrm>
          <a:prstGeom prst="rect">
            <a:avLst/>
          </a:prstGeom>
        </p:spPr>
      </p:pic>
      <p:sp>
        <p:nvSpPr>
          <p:cNvPr id="4" name="Text Placeholder 7">
            <a:extLst>
              <a:ext uri="{FF2B5EF4-FFF2-40B4-BE49-F238E27FC236}">
                <a16:creationId xmlns:a16="http://schemas.microsoft.com/office/drawing/2014/main" id="{9E2AF563-6257-DE2C-4946-5A63A9E30EA4}"/>
              </a:ext>
            </a:extLst>
          </p:cNvPr>
          <p:cNvSpPr txBox="1">
            <a:spLocks/>
          </p:cNvSpPr>
          <p:nvPr/>
        </p:nvSpPr>
        <p:spPr>
          <a:xfrm>
            <a:off x="247413" y="638345"/>
            <a:ext cx="3894590" cy="50493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SI" sz="2200"/>
              <a:t>This Changes Everything (2015)</a:t>
            </a:r>
            <a:endParaRPr lang="sl-SI" sz="2200">
              <a:cs typeface="Calibri"/>
            </a:endParaRPr>
          </a:p>
        </p:txBody>
      </p:sp>
      <p:sp>
        <p:nvSpPr>
          <p:cNvPr id="5" name="TextBox 15">
            <a:extLst>
              <a:ext uri="{FF2B5EF4-FFF2-40B4-BE49-F238E27FC236}">
                <a16:creationId xmlns:a16="http://schemas.microsoft.com/office/drawing/2014/main" id="{14659803-AD04-E525-7832-28A58B14F6AC}"/>
              </a:ext>
            </a:extLst>
          </p:cNvPr>
          <p:cNvSpPr txBox="1"/>
          <p:nvPr/>
        </p:nvSpPr>
        <p:spPr>
          <a:xfrm>
            <a:off x="280926" y="5558352"/>
            <a:ext cx="3715541" cy="1077218"/>
          </a:xfrm>
          <a:prstGeom prst="rect">
            <a:avLst/>
          </a:prstGeom>
          <a:noFill/>
        </p:spPr>
        <p:txBody>
          <a:bodyPr wrap="square" lIns="91440" tIns="45720" rIns="91440" bIns="45720" rtlCol="0" anchor="t">
            <a:spAutoFit/>
          </a:bodyPr>
          <a:lstStyle/>
          <a:p>
            <a:r>
              <a:rPr lang="en-SI" sz="1600"/>
              <a:t>00:47-4:43, </a:t>
            </a:r>
            <a:r>
              <a:rPr lang="sl-SI" sz="1600">
                <a:ea typeface="+mn-lt"/>
                <a:cs typeface="+mn-lt"/>
              </a:rPr>
              <a:t>27:03-30:05</a:t>
            </a:r>
            <a:r>
              <a:rPr lang="en-SI" sz="1600"/>
              <a:t>: uvodni segment, ki poveže podnebno krizo z zanimivo "zgodbo o "pravih krivcih za podnebno krizo, segment o orkanu </a:t>
            </a:r>
            <a:r>
              <a:rPr lang="en-SI" sz="1600" err="1"/>
              <a:t>Sandy</a:t>
            </a:r>
            <a:endParaRPr lang="sl-SI" sz="1600" err="1">
              <a:cs typeface="Calibri"/>
            </a:endParaRPr>
          </a:p>
        </p:txBody>
      </p:sp>
    </p:spTree>
    <p:extLst>
      <p:ext uri="{BB962C8B-B14F-4D97-AF65-F5344CB8AC3E}">
        <p14:creationId xmlns:p14="http://schemas.microsoft.com/office/powerpoint/2010/main" val="4105457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EC2715-DB47-4B45-BCF6-7ABD19D74E58}"/>
              </a:ext>
            </a:extLst>
          </p:cNvPr>
          <p:cNvSpPr>
            <a:spLocks noGrp="1"/>
          </p:cNvSpPr>
          <p:nvPr>
            <p:ph type="title"/>
          </p:nvPr>
        </p:nvSpPr>
        <p:spPr>
          <a:xfrm>
            <a:off x="838200" y="732992"/>
            <a:ext cx="10515600" cy="635699"/>
          </a:xfrm>
        </p:spPr>
        <p:txBody>
          <a:bodyPr>
            <a:normAutofit/>
          </a:bodyPr>
          <a:lstStyle/>
          <a:p>
            <a:r>
              <a:rPr lang="sl-SI" sz="2800" b="1">
                <a:highlight>
                  <a:srgbClr val="FFFF00"/>
                </a:highlight>
              </a:rPr>
              <a:t>Sociološki vidik - vpliv </a:t>
            </a:r>
            <a:r>
              <a:rPr lang="sl-SI" sz="2800" b="1" err="1">
                <a:highlight>
                  <a:srgbClr val="FFFF00"/>
                </a:highlight>
              </a:rPr>
              <a:t>okoljske</a:t>
            </a:r>
            <a:r>
              <a:rPr lang="sl-SI" sz="2800" b="1">
                <a:highlight>
                  <a:srgbClr val="FFFF00"/>
                </a:highlight>
              </a:rPr>
              <a:t> krize na družbo</a:t>
            </a:r>
          </a:p>
        </p:txBody>
      </p:sp>
      <p:sp>
        <p:nvSpPr>
          <p:cNvPr id="12" name="Content Placeholder 11">
            <a:extLst>
              <a:ext uri="{FF2B5EF4-FFF2-40B4-BE49-F238E27FC236}">
                <a16:creationId xmlns:a16="http://schemas.microsoft.com/office/drawing/2014/main" id="{05C00AC6-01DA-092B-B0FD-02493C8748B1}"/>
              </a:ext>
            </a:extLst>
          </p:cNvPr>
          <p:cNvSpPr>
            <a:spLocks noGrp="1"/>
          </p:cNvSpPr>
          <p:nvPr>
            <p:ph idx="1"/>
          </p:nvPr>
        </p:nvSpPr>
        <p:spPr/>
        <p:txBody>
          <a:bodyPr vert="horz" lIns="91440" tIns="45720" rIns="91440" bIns="45720" rtlCol="0" anchor="t">
            <a:normAutofit/>
          </a:bodyPr>
          <a:lstStyle/>
          <a:p>
            <a:pPr marL="0" indent="0">
              <a:buNone/>
            </a:pPr>
            <a:r>
              <a:rPr lang="en-GB" b="1" err="1">
                <a:cs typeface="Calibri"/>
              </a:rPr>
              <a:t>Kontekst</a:t>
            </a:r>
            <a:r>
              <a:rPr lang="en-GB" b="1">
                <a:cs typeface="Calibri"/>
              </a:rPr>
              <a:t> </a:t>
            </a:r>
            <a:r>
              <a:rPr lang="en-GB" b="1" err="1">
                <a:cs typeface="Calibri"/>
              </a:rPr>
              <a:t>okoljske</a:t>
            </a:r>
            <a:r>
              <a:rPr lang="en-GB" b="1">
                <a:cs typeface="Calibri"/>
              </a:rPr>
              <a:t> </a:t>
            </a:r>
            <a:r>
              <a:rPr lang="en-GB" b="1" err="1">
                <a:cs typeface="Calibri"/>
              </a:rPr>
              <a:t>krize</a:t>
            </a:r>
            <a:r>
              <a:rPr lang="en-GB" b="1">
                <a:cs typeface="Calibri"/>
              </a:rPr>
              <a:t> </a:t>
            </a:r>
            <a:endParaRPr lang="en-US"/>
          </a:p>
          <a:p>
            <a:endParaRPr lang="en-GB">
              <a:cs typeface="Calibri"/>
            </a:endParaRPr>
          </a:p>
          <a:p>
            <a:pPr lvl="1"/>
            <a:r>
              <a:rPr lang="en-GB">
                <a:cs typeface="Calibri"/>
              </a:rPr>
              <a:t>A) </a:t>
            </a:r>
            <a:r>
              <a:rPr lang="en-GB" err="1">
                <a:cs typeface="Calibri"/>
              </a:rPr>
              <a:t>kaj</a:t>
            </a:r>
            <a:r>
              <a:rPr lang="en-GB">
                <a:cs typeface="Calibri"/>
              </a:rPr>
              <a:t> </a:t>
            </a:r>
            <a:r>
              <a:rPr lang="en-GB" err="1">
                <a:cs typeface="Calibri"/>
              </a:rPr>
              <a:t>sodobnost</a:t>
            </a:r>
            <a:r>
              <a:rPr lang="en-GB">
                <a:cs typeface="Calibri"/>
              </a:rPr>
              <a:t> </a:t>
            </a:r>
            <a:r>
              <a:rPr lang="en-GB" err="1">
                <a:cs typeface="Calibri"/>
              </a:rPr>
              <a:t>prinaša</a:t>
            </a:r>
            <a:r>
              <a:rPr lang="en-GB">
                <a:cs typeface="Calibri"/>
              </a:rPr>
              <a:t> v </a:t>
            </a:r>
            <a:r>
              <a:rPr lang="en-GB" err="1">
                <a:cs typeface="Calibri"/>
              </a:rPr>
              <a:t>naša</a:t>
            </a:r>
            <a:r>
              <a:rPr lang="en-GB">
                <a:cs typeface="Calibri"/>
              </a:rPr>
              <a:t> </a:t>
            </a:r>
            <a:r>
              <a:rPr lang="en-GB" err="1">
                <a:cs typeface="Calibri"/>
              </a:rPr>
              <a:t>življenja</a:t>
            </a:r>
            <a:r>
              <a:rPr lang="en-GB">
                <a:cs typeface="Calibri"/>
              </a:rPr>
              <a:t> (</a:t>
            </a:r>
            <a:r>
              <a:rPr lang="en-GB" err="1">
                <a:cs typeface="Calibri"/>
              </a:rPr>
              <a:t>blaginja</a:t>
            </a:r>
            <a:r>
              <a:rPr lang="en-GB">
                <a:cs typeface="Calibri"/>
              </a:rPr>
              <a:t>)</a:t>
            </a:r>
          </a:p>
          <a:p>
            <a:pPr lvl="1"/>
            <a:r>
              <a:rPr lang="en-GB">
                <a:cs typeface="Calibri"/>
              </a:rPr>
              <a:t>B) </a:t>
            </a:r>
            <a:r>
              <a:rPr lang="en-GB" err="1">
                <a:cs typeface="Calibri"/>
              </a:rPr>
              <a:t>predstavijo</a:t>
            </a:r>
            <a:r>
              <a:rPr lang="en-GB">
                <a:cs typeface="Calibri"/>
              </a:rPr>
              <a:t> se </a:t>
            </a:r>
            <a:r>
              <a:rPr lang="en-GB" err="1">
                <a:cs typeface="Calibri"/>
              </a:rPr>
              <a:t>stroški</a:t>
            </a:r>
            <a:r>
              <a:rPr lang="en-GB">
                <a:cs typeface="Calibri"/>
              </a:rPr>
              <a:t>, ki so </a:t>
            </a:r>
            <a:r>
              <a:rPr lang="en-GB" err="1">
                <a:cs typeface="Calibri"/>
              </a:rPr>
              <a:t>povezani</a:t>
            </a:r>
            <a:r>
              <a:rPr lang="en-GB">
                <a:cs typeface="Calibri"/>
              </a:rPr>
              <a:t> z </a:t>
            </a:r>
            <a:r>
              <a:rPr lang="en-GB" err="1">
                <a:cs typeface="Calibri"/>
              </a:rPr>
              <a:t>blaginjo</a:t>
            </a:r>
            <a:r>
              <a:rPr lang="en-GB">
                <a:cs typeface="Calibri"/>
              </a:rPr>
              <a:t> </a:t>
            </a:r>
            <a:r>
              <a:rPr lang="en-GB" err="1">
                <a:cs typeface="Calibri"/>
              </a:rPr>
              <a:t>iz</a:t>
            </a:r>
            <a:r>
              <a:rPr lang="en-GB">
                <a:cs typeface="Calibri"/>
              </a:rPr>
              <a:t> </a:t>
            </a:r>
            <a:r>
              <a:rPr lang="en-GB" err="1">
                <a:cs typeface="Calibri"/>
              </a:rPr>
              <a:t>vidika</a:t>
            </a:r>
            <a:r>
              <a:rPr lang="en-GB">
                <a:cs typeface="Calibri"/>
              </a:rPr>
              <a:t> rabe </a:t>
            </a:r>
            <a:r>
              <a:rPr lang="en-GB" err="1">
                <a:cs typeface="Calibri"/>
              </a:rPr>
              <a:t>resursov</a:t>
            </a:r>
            <a:r>
              <a:rPr lang="en-GB">
                <a:cs typeface="Calibri"/>
              </a:rPr>
              <a:t> in </a:t>
            </a:r>
            <a:r>
              <a:rPr lang="en-GB" err="1">
                <a:cs typeface="Calibri"/>
              </a:rPr>
              <a:t>onesnaženja</a:t>
            </a:r>
            <a:r>
              <a:rPr lang="en-GB">
                <a:cs typeface="Calibri"/>
              </a:rPr>
              <a:t> </a:t>
            </a:r>
          </a:p>
          <a:p>
            <a:pPr lvl="1"/>
            <a:endParaRPr lang="en-GB">
              <a:cs typeface="Calibri"/>
            </a:endParaRPr>
          </a:p>
          <a:p>
            <a:pPr marL="0" indent="0">
              <a:buNone/>
            </a:pPr>
            <a:r>
              <a:rPr lang="sl-SI" sz="1400" i="1">
                <a:solidFill>
                  <a:srgbClr val="0070C0"/>
                </a:solidFill>
                <a:cs typeface="Calibri"/>
              </a:rPr>
              <a:t>Viri, gradivo: </a:t>
            </a:r>
            <a:endParaRPr lang="sl-SI" sz="1400">
              <a:solidFill>
                <a:srgbClr val="0070C0"/>
              </a:solidFill>
              <a:cs typeface="Calibri"/>
            </a:endParaRPr>
          </a:p>
          <a:p>
            <a:pPr marL="0" indent="0">
              <a:buNone/>
            </a:pPr>
            <a:r>
              <a:rPr lang="sl-SI" sz="1400" i="1">
                <a:solidFill>
                  <a:srgbClr val="0070C0"/>
                </a:solidFill>
                <a:cs typeface="Calibri"/>
              </a:rPr>
              <a:t>Podatki glede revščine, pričakovane življenjske dobe, pismenosti, smrtnosti in na drugi strani rabe resursov in onesnaženja (</a:t>
            </a:r>
            <a:r>
              <a:rPr lang="sl-SI" sz="1400" i="1" err="1">
                <a:solidFill>
                  <a:srgbClr val="0070C0"/>
                </a:solidFill>
                <a:cs typeface="Calibri"/>
              </a:rPr>
              <a:t>Our</a:t>
            </a:r>
            <a:r>
              <a:rPr lang="sl-SI" sz="1400" i="1">
                <a:solidFill>
                  <a:srgbClr val="0070C0"/>
                </a:solidFill>
                <a:cs typeface="Calibri"/>
              </a:rPr>
              <a:t> </a:t>
            </a:r>
            <a:r>
              <a:rPr lang="sl-SI" sz="1400" i="1" err="1">
                <a:solidFill>
                  <a:srgbClr val="0070C0"/>
                </a:solidFill>
                <a:cs typeface="Calibri"/>
              </a:rPr>
              <a:t>World</a:t>
            </a:r>
            <a:r>
              <a:rPr lang="sl-SI" sz="1400" i="1">
                <a:solidFill>
                  <a:srgbClr val="0070C0"/>
                </a:solidFill>
                <a:cs typeface="Calibri"/>
              </a:rPr>
              <a:t> in Data)  </a:t>
            </a:r>
            <a:endParaRPr lang="sl-SI" sz="1400">
              <a:solidFill>
                <a:srgbClr val="0070C0"/>
              </a:solidFill>
              <a:cs typeface="Calibri"/>
            </a:endParaRPr>
          </a:p>
          <a:p>
            <a:pPr lvl="1"/>
            <a:endParaRPr lang="en-GB">
              <a:cs typeface="Calibri"/>
            </a:endParaRPr>
          </a:p>
        </p:txBody>
      </p:sp>
    </p:spTree>
    <p:extLst>
      <p:ext uri="{BB962C8B-B14F-4D97-AF65-F5344CB8AC3E}">
        <p14:creationId xmlns:p14="http://schemas.microsoft.com/office/powerpoint/2010/main" val="3832408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5C00AC6-01DA-092B-B0FD-02493C8748B1}"/>
              </a:ext>
            </a:extLst>
          </p:cNvPr>
          <p:cNvSpPr>
            <a:spLocks noGrp="1"/>
          </p:cNvSpPr>
          <p:nvPr>
            <p:ph idx="1"/>
          </p:nvPr>
        </p:nvSpPr>
        <p:spPr>
          <a:xfrm>
            <a:off x="803564" y="968375"/>
            <a:ext cx="10515600" cy="5147974"/>
          </a:xfrm>
        </p:spPr>
        <p:txBody>
          <a:bodyPr vert="horz" lIns="91440" tIns="45720" rIns="91440" bIns="45720" rtlCol="0" anchor="t">
            <a:normAutofit/>
          </a:bodyPr>
          <a:lstStyle/>
          <a:p>
            <a:pPr marL="0" indent="0">
              <a:buNone/>
            </a:pPr>
            <a:r>
              <a:rPr lang="en-GB" sz="2400" b="1">
                <a:cs typeface="Calibri"/>
              </a:rPr>
              <a:t>Viri </a:t>
            </a:r>
            <a:r>
              <a:rPr lang="en-GB" sz="2400" b="1" err="1">
                <a:cs typeface="Calibri"/>
              </a:rPr>
              <a:t>problema</a:t>
            </a:r>
            <a:r>
              <a:rPr lang="en-GB" sz="2400" b="1">
                <a:cs typeface="Calibri"/>
              </a:rPr>
              <a:t> </a:t>
            </a:r>
            <a:endParaRPr lang="en-US" sz="2400" b="1">
              <a:cs typeface="Calibri"/>
            </a:endParaRPr>
          </a:p>
          <a:p>
            <a:endParaRPr lang="en-GB" sz="2400">
              <a:cs typeface="Calibri"/>
            </a:endParaRPr>
          </a:p>
          <a:p>
            <a:pPr lvl="1"/>
            <a:r>
              <a:rPr lang="en-GB">
                <a:cs typeface="Calibri"/>
              </a:rPr>
              <a:t>A) Raba </a:t>
            </a:r>
            <a:r>
              <a:rPr lang="en-GB" err="1">
                <a:cs typeface="Calibri"/>
              </a:rPr>
              <a:t>fosilnih</a:t>
            </a:r>
            <a:r>
              <a:rPr lang="en-GB">
                <a:cs typeface="Calibri"/>
              </a:rPr>
              <a:t> </a:t>
            </a:r>
            <a:r>
              <a:rPr lang="en-GB" err="1">
                <a:cs typeface="Calibri"/>
              </a:rPr>
              <a:t>goriv</a:t>
            </a:r>
            <a:r>
              <a:rPr lang="en-GB">
                <a:cs typeface="Calibri"/>
              </a:rPr>
              <a:t>, </a:t>
            </a:r>
            <a:r>
              <a:rPr lang="en-GB" err="1">
                <a:cs typeface="Calibri"/>
              </a:rPr>
              <a:t>neracionalna</a:t>
            </a:r>
            <a:r>
              <a:rPr lang="en-GB">
                <a:cs typeface="Calibri"/>
              </a:rPr>
              <a:t> </a:t>
            </a:r>
            <a:r>
              <a:rPr lang="en-GB" err="1">
                <a:cs typeface="Calibri"/>
              </a:rPr>
              <a:t>raba</a:t>
            </a:r>
            <a:r>
              <a:rPr lang="en-GB">
                <a:cs typeface="Calibri"/>
              </a:rPr>
              <a:t> </a:t>
            </a:r>
            <a:r>
              <a:rPr lang="en-GB" err="1">
                <a:cs typeface="Calibri"/>
              </a:rPr>
              <a:t>resoursov</a:t>
            </a:r>
            <a:r>
              <a:rPr lang="en-GB">
                <a:cs typeface="Calibri"/>
              </a:rPr>
              <a:t>, ek. model, </a:t>
            </a:r>
            <a:r>
              <a:rPr lang="en-GB" err="1">
                <a:cs typeface="Calibri"/>
              </a:rPr>
              <a:t>potrošniška</a:t>
            </a:r>
            <a:r>
              <a:rPr lang="en-GB">
                <a:cs typeface="Calibri"/>
              </a:rPr>
              <a:t> </a:t>
            </a:r>
            <a:r>
              <a:rPr lang="en-GB" err="1">
                <a:cs typeface="Calibri"/>
              </a:rPr>
              <a:t>kultura</a:t>
            </a:r>
            <a:r>
              <a:rPr lang="en-GB">
                <a:cs typeface="Calibri"/>
              </a:rPr>
              <a:t>? </a:t>
            </a:r>
          </a:p>
          <a:p>
            <a:pPr lvl="1"/>
            <a:r>
              <a:rPr lang="en-GB">
                <a:cs typeface="Calibri"/>
              </a:rPr>
              <a:t>B) </a:t>
            </a:r>
            <a:r>
              <a:rPr lang="en-GB" err="1">
                <a:cs typeface="Calibri"/>
              </a:rPr>
              <a:t>Okoljska</a:t>
            </a:r>
            <a:r>
              <a:rPr lang="en-GB">
                <a:cs typeface="Calibri"/>
              </a:rPr>
              <a:t> </a:t>
            </a:r>
            <a:r>
              <a:rPr lang="en-GB" err="1">
                <a:cs typeface="Calibri"/>
              </a:rPr>
              <a:t>kriza</a:t>
            </a:r>
            <a:r>
              <a:rPr lang="en-GB">
                <a:cs typeface="Calibri"/>
              </a:rPr>
              <a:t> </a:t>
            </a:r>
            <a:r>
              <a:rPr lang="en-GB" err="1">
                <a:cs typeface="Calibri"/>
              </a:rPr>
              <a:t>kot</a:t>
            </a:r>
            <a:r>
              <a:rPr lang="en-GB">
                <a:cs typeface="Calibri"/>
              </a:rPr>
              <a:t> </a:t>
            </a:r>
            <a:r>
              <a:rPr lang="en-GB" err="1">
                <a:cs typeface="Calibri"/>
              </a:rPr>
              <a:t>družbena</a:t>
            </a:r>
            <a:r>
              <a:rPr lang="en-GB">
                <a:cs typeface="Calibri"/>
              </a:rPr>
              <a:t> </a:t>
            </a:r>
            <a:r>
              <a:rPr lang="en-GB" err="1">
                <a:cs typeface="Calibri"/>
              </a:rPr>
              <a:t>dilema</a:t>
            </a:r>
            <a:r>
              <a:rPr lang="en-GB">
                <a:cs typeface="Calibri"/>
              </a:rPr>
              <a:t> – </a:t>
            </a:r>
            <a:r>
              <a:rPr lang="en-GB" err="1">
                <a:cs typeface="Calibri"/>
              </a:rPr>
              <a:t>tragedija</a:t>
            </a:r>
            <a:r>
              <a:rPr lang="en-GB">
                <a:cs typeface="Calibri"/>
              </a:rPr>
              <a:t> </a:t>
            </a:r>
            <a:r>
              <a:rPr lang="en-GB" err="1">
                <a:cs typeface="Calibri"/>
              </a:rPr>
              <a:t>skupnega</a:t>
            </a:r>
            <a:r>
              <a:rPr lang="en-GB">
                <a:cs typeface="Calibri"/>
              </a:rPr>
              <a:t>, </a:t>
            </a:r>
            <a:r>
              <a:rPr lang="en-GB" err="1">
                <a:cs typeface="Calibri"/>
              </a:rPr>
              <a:t>racionalna</a:t>
            </a:r>
            <a:r>
              <a:rPr lang="en-GB">
                <a:cs typeface="Calibri"/>
              </a:rPr>
              <a:t> </a:t>
            </a:r>
            <a:r>
              <a:rPr lang="en-GB" err="1">
                <a:cs typeface="Calibri"/>
              </a:rPr>
              <a:t>nevednost</a:t>
            </a:r>
            <a:r>
              <a:rPr lang="en-GB">
                <a:cs typeface="Calibri"/>
              </a:rPr>
              <a:t>, </a:t>
            </a:r>
            <a:r>
              <a:rPr lang="en-GB" err="1">
                <a:cs typeface="Calibri"/>
              </a:rPr>
              <a:t>zamejena</a:t>
            </a:r>
            <a:r>
              <a:rPr lang="en-GB">
                <a:cs typeface="Calibri"/>
              </a:rPr>
              <a:t> </a:t>
            </a:r>
            <a:r>
              <a:rPr lang="en-GB" err="1">
                <a:cs typeface="Calibri"/>
              </a:rPr>
              <a:t>nevednost</a:t>
            </a:r>
            <a:r>
              <a:rPr lang="en-GB">
                <a:cs typeface="Calibri"/>
              </a:rPr>
              <a:t>?</a:t>
            </a:r>
          </a:p>
          <a:p>
            <a:pPr marL="457200" lvl="1" indent="0">
              <a:buNone/>
            </a:pPr>
            <a:endParaRPr lang="en-GB">
              <a:solidFill>
                <a:srgbClr val="000000"/>
              </a:solidFill>
              <a:cs typeface="Calibri"/>
            </a:endParaRPr>
          </a:p>
          <a:p>
            <a:pPr marL="0" indent="0">
              <a:buNone/>
            </a:pPr>
            <a:r>
              <a:rPr lang="sl-SI" sz="1400" i="1">
                <a:solidFill>
                  <a:schemeClr val="accent5">
                    <a:lumMod val="75000"/>
                  </a:schemeClr>
                </a:solidFill>
                <a:cs typeface="Calibri"/>
              </a:rPr>
              <a:t>Viri, gradivo: </a:t>
            </a:r>
            <a:endParaRPr lang="sl-SI" sz="1400">
              <a:solidFill>
                <a:schemeClr val="accent5">
                  <a:lumMod val="75000"/>
                </a:schemeClr>
              </a:solidFill>
              <a:cs typeface="Calibri"/>
            </a:endParaRPr>
          </a:p>
          <a:p>
            <a:pPr marL="0" indent="0">
              <a:buNone/>
            </a:pPr>
            <a:r>
              <a:rPr lang="sl-SI" sz="1400" i="1">
                <a:solidFill>
                  <a:schemeClr val="accent5">
                    <a:lumMod val="75000"/>
                  </a:schemeClr>
                </a:solidFill>
                <a:cs typeface="Calibri"/>
              </a:rPr>
              <a:t>Podatki glede odnosa med gospodarsko rastjo in emisijami (tudi specifično raba fosilnih goriv) ter rastjo prebivalstva in emisijami (</a:t>
            </a:r>
            <a:r>
              <a:rPr lang="sl-SI" sz="1400" i="1" err="1">
                <a:solidFill>
                  <a:schemeClr val="accent5">
                    <a:lumMod val="75000"/>
                  </a:schemeClr>
                </a:solidFill>
                <a:cs typeface="Calibri"/>
              </a:rPr>
              <a:t>Our</a:t>
            </a:r>
            <a:r>
              <a:rPr lang="sl-SI" sz="1400" i="1">
                <a:solidFill>
                  <a:schemeClr val="accent5">
                    <a:lumMod val="75000"/>
                  </a:schemeClr>
                </a:solidFill>
                <a:cs typeface="Calibri"/>
              </a:rPr>
              <a:t> </a:t>
            </a:r>
            <a:r>
              <a:rPr lang="sl-SI" sz="1400" i="1" err="1">
                <a:solidFill>
                  <a:schemeClr val="accent5">
                    <a:lumMod val="75000"/>
                  </a:schemeClr>
                </a:solidFill>
                <a:cs typeface="Calibri"/>
              </a:rPr>
              <a:t>World</a:t>
            </a:r>
            <a:r>
              <a:rPr lang="sl-SI" sz="1400" i="1">
                <a:solidFill>
                  <a:schemeClr val="accent5">
                    <a:lumMod val="75000"/>
                  </a:schemeClr>
                </a:solidFill>
                <a:cs typeface="Calibri"/>
              </a:rPr>
              <a:t> in Data)  </a:t>
            </a:r>
          </a:p>
          <a:p>
            <a:pPr marL="0" indent="0">
              <a:buNone/>
            </a:pPr>
            <a:r>
              <a:rPr lang="sl-SI" sz="1400" i="1">
                <a:solidFill>
                  <a:schemeClr val="accent5">
                    <a:lumMod val="75000"/>
                  </a:schemeClr>
                </a:solidFill>
                <a:ea typeface="+mn-lt"/>
                <a:cs typeface="+mn-lt"/>
              </a:rPr>
              <a:t>Pojmovna orodja za razumevanje situacije družbene dileme: </a:t>
            </a:r>
            <a:r>
              <a:rPr lang="sl-SI" sz="1400" i="1">
                <a:solidFill>
                  <a:schemeClr val="accent5">
                    <a:lumMod val="75000"/>
                  </a:schemeClr>
                </a:solidFill>
                <a:ea typeface="+mn-lt"/>
                <a:cs typeface="+mn-lt"/>
                <a:hlinkClick r:id="rId2">
                  <a:extLst>
                    <a:ext uri="{A12FA001-AC4F-418D-AE19-62706E023703}">
                      <ahyp:hlinkClr xmlns:ahyp="http://schemas.microsoft.com/office/drawing/2018/hyperlinkcolor" val="tx"/>
                    </a:ext>
                  </a:extLst>
                </a:hlinkClick>
              </a:rPr>
              <a:t>https://www.annualreviews.org/doi/10.1146/annurev.soc.24.1.183</a:t>
            </a:r>
            <a:endParaRPr lang="sl-SI" sz="1400" i="1">
              <a:solidFill>
                <a:schemeClr val="accent5">
                  <a:lumMod val="75000"/>
                </a:schemeClr>
              </a:solidFill>
              <a:ea typeface="+mn-lt"/>
              <a:cs typeface="+mn-lt"/>
            </a:endParaRPr>
          </a:p>
          <a:p>
            <a:pPr marL="0" indent="0">
              <a:buNone/>
            </a:pPr>
            <a:r>
              <a:rPr lang="sl-SI" sz="1400" i="1">
                <a:solidFill>
                  <a:schemeClr val="accent5">
                    <a:lumMod val="75000"/>
                  </a:schemeClr>
                </a:solidFill>
                <a:cs typeface="Calibri"/>
              </a:rPr>
              <a:t>Površen pregled ideje racionalne nevednosti: </a:t>
            </a:r>
            <a:r>
              <a:rPr lang="sl-SI" sz="1400" i="1">
                <a:solidFill>
                  <a:schemeClr val="accent5">
                    <a:lumMod val="75000"/>
                  </a:schemeClr>
                </a:solidFill>
                <a:ea typeface="+mn-lt"/>
                <a:cs typeface="+mn-lt"/>
                <a:hlinkClick r:id="rId3">
                  <a:extLst>
                    <a:ext uri="{A12FA001-AC4F-418D-AE19-62706E023703}">
                      <ahyp:hlinkClr xmlns:ahyp="http://schemas.microsoft.com/office/drawing/2018/hyperlinkcolor" val="tx"/>
                    </a:ext>
                  </a:extLst>
                </a:hlinkClick>
              </a:rPr>
              <a:t>https://www.uv.es/=atortosa/rational%20ignorance.pdf</a:t>
            </a:r>
            <a:endParaRPr lang="sl-SI" sz="1400" i="1">
              <a:solidFill>
                <a:schemeClr val="accent5">
                  <a:lumMod val="75000"/>
                </a:schemeClr>
              </a:solidFill>
              <a:cs typeface="Calibri"/>
            </a:endParaRPr>
          </a:p>
          <a:p>
            <a:pPr marL="0" indent="0">
              <a:buNone/>
            </a:pPr>
            <a:r>
              <a:rPr lang="sl-SI" sz="1400" i="1">
                <a:solidFill>
                  <a:schemeClr val="accent5">
                    <a:lumMod val="75000"/>
                  </a:schemeClr>
                </a:solidFill>
                <a:cs typeface="Calibri"/>
              </a:rPr>
              <a:t>Poglobljeni pregled ideje racionalne nevednosti: </a:t>
            </a:r>
            <a:r>
              <a:rPr lang="sl-SI" sz="1400" i="1">
                <a:solidFill>
                  <a:schemeClr val="accent5">
                    <a:lumMod val="75000"/>
                  </a:schemeClr>
                </a:solidFill>
                <a:ea typeface="+mn-lt"/>
                <a:cs typeface="+mn-lt"/>
                <a:hlinkClick r:id="rId4">
                  <a:extLst>
                    <a:ext uri="{A12FA001-AC4F-418D-AE19-62706E023703}">
                      <ahyp:hlinkClr xmlns:ahyp="http://schemas.microsoft.com/office/drawing/2018/hyperlinkcolor" val="tx"/>
                    </a:ext>
                  </a:extLst>
                </a:hlinkClick>
              </a:rPr>
              <a:t>https://academic.oup.com/edited-volume/34674/chapter-abstract/295454387?redirectedFrom=fulltext</a:t>
            </a:r>
            <a:r>
              <a:rPr lang="sl-SI" sz="1400" i="1">
                <a:solidFill>
                  <a:schemeClr val="accent5">
                    <a:lumMod val="75000"/>
                  </a:schemeClr>
                </a:solidFill>
                <a:ea typeface="+mn-lt"/>
                <a:cs typeface="+mn-lt"/>
              </a:rPr>
              <a:t> </a:t>
            </a:r>
            <a:endParaRPr lang="sl-SI" sz="1400" i="1">
              <a:solidFill>
                <a:schemeClr val="accent5">
                  <a:lumMod val="75000"/>
                </a:schemeClr>
              </a:solidFill>
              <a:cs typeface="Calibri"/>
            </a:endParaRPr>
          </a:p>
          <a:p>
            <a:pPr lvl="1"/>
            <a:endParaRPr lang="en-GB">
              <a:cs typeface="Calibri"/>
            </a:endParaRPr>
          </a:p>
        </p:txBody>
      </p:sp>
    </p:spTree>
    <p:extLst>
      <p:ext uri="{BB962C8B-B14F-4D97-AF65-F5344CB8AC3E}">
        <p14:creationId xmlns:p14="http://schemas.microsoft.com/office/powerpoint/2010/main" val="3165046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5C00AC6-01DA-092B-B0FD-02493C8748B1}"/>
              </a:ext>
            </a:extLst>
          </p:cNvPr>
          <p:cNvSpPr>
            <a:spLocks noGrp="1"/>
          </p:cNvSpPr>
          <p:nvPr>
            <p:ph idx="1"/>
          </p:nvPr>
        </p:nvSpPr>
        <p:spPr>
          <a:xfrm>
            <a:off x="793918" y="714850"/>
            <a:ext cx="10515600" cy="5953268"/>
          </a:xfrm>
        </p:spPr>
        <p:txBody>
          <a:bodyPr vert="horz" lIns="91440" tIns="45720" rIns="91440" bIns="45720" rtlCol="0" anchor="t">
            <a:normAutofit fontScale="55000" lnSpcReduction="20000"/>
          </a:bodyPr>
          <a:lstStyle/>
          <a:p>
            <a:pPr marL="0" indent="0">
              <a:buNone/>
            </a:pPr>
            <a:r>
              <a:rPr lang="en-GB" sz="4400" b="1" err="1">
                <a:cs typeface="Calibri"/>
              </a:rPr>
              <a:t>Rešitve</a:t>
            </a:r>
            <a:endParaRPr lang="en-US" sz="4400" b="1">
              <a:ea typeface="Calibri" panose="020F0502020204030204"/>
              <a:cs typeface="Calibri"/>
            </a:endParaRPr>
          </a:p>
          <a:p>
            <a:pPr lvl="1"/>
            <a:r>
              <a:rPr lang="en-GB" sz="3600">
                <a:cs typeface="Calibri"/>
              </a:rPr>
              <a:t>A) </a:t>
            </a:r>
            <a:r>
              <a:rPr lang="en-GB" sz="3800" err="1">
                <a:cs typeface="Calibri"/>
              </a:rPr>
              <a:t>Intervence</a:t>
            </a:r>
            <a:r>
              <a:rPr lang="en-GB" sz="3800">
                <a:cs typeface="Calibri"/>
              </a:rPr>
              <a:t> </a:t>
            </a:r>
            <a:r>
              <a:rPr lang="en-GB" sz="3800" err="1">
                <a:cs typeface="Calibri"/>
              </a:rPr>
              <a:t>znotraj</a:t>
            </a:r>
            <a:r>
              <a:rPr lang="en-GB" sz="3800">
                <a:cs typeface="Calibri"/>
              </a:rPr>
              <a:t> </a:t>
            </a:r>
            <a:r>
              <a:rPr lang="en-GB" sz="3800" err="1">
                <a:cs typeface="Calibri"/>
              </a:rPr>
              <a:t>obstoječega</a:t>
            </a:r>
            <a:r>
              <a:rPr lang="en-GB" sz="3800">
                <a:cs typeface="Calibri"/>
              </a:rPr>
              <a:t> </a:t>
            </a:r>
            <a:r>
              <a:rPr lang="en-GB" sz="3800" err="1">
                <a:cs typeface="Calibri"/>
              </a:rPr>
              <a:t>modela</a:t>
            </a:r>
            <a:r>
              <a:rPr lang="en-GB" sz="3800">
                <a:cs typeface="Calibri"/>
              </a:rPr>
              <a:t> (</a:t>
            </a:r>
            <a:r>
              <a:rPr lang="en-GB" sz="3800" err="1">
                <a:cs typeface="Calibri"/>
              </a:rPr>
              <a:t>subvencije</a:t>
            </a:r>
            <a:r>
              <a:rPr lang="en-GB" sz="3800">
                <a:cs typeface="Calibri"/>
              </a:rPr>
              <a:t>, </a:t>
            </a:r>
            <a:r>
              <a:rPr lang="en-GB" sz="3800" err="1">
                <a:cs typeface="Calibri"/>
              </a:rPr>
              <a:t>davki</a:t>
            </a:r>
            <a:r>
              <a:rPr lang="en-GB" sz="3800">
                <a:cs typeface="Calibri"/>
              </a:rPr>
              <a:t>, </a:t>
            </a:r>
            <a:r>
              <a:rPr lang="en-GB" sz="3800" err="1">
                <a:cs typeface="Calibri"/>
              </a:rPr>
              <a:t>regulacija</a:t>
            </a:r>
            <a:r>
              <a:rPr lang="en-GB" sz="3800">
                <a:cs typeface="Calibri"/>
              </a:rPr>
              <a:t>, </a:t>
            </a:r>
            <a:r>
              <a:rPr lang="en-GB" sz="3800" err="1">
                <a:cs typeface="Calibri"/>
              </a:rPr>
              <a:t>mednarodna</a:t>
            </a:r>
            <a:r>
              <a:rPr lang="en-GB" sz="3800">
                <a:cs typeface="Calibri"/>
              </a:rPr>
              <a:t> </a:t>
            </a:r>
            <a:r>
              <a:rPr lang="en-GB" sz="3800" err="1">
                <a:cs typeface="Calibri"/>
              </a:rPr>
              <a:t>koordinacija</a:t>
            </a:r>
            <a:r>
              <a:rPr lang="en-GB" sz="3800">
                <a:cs typeface="Calibri"/>
              </a:rPr>
              <a:t>) </a:t>
            </a:r>
          </a:p>
          <a:p>
            <a:pPr lvl="2"/>
            <a:r>
              <a:rPr lang="en-GB" sz="3800">
                <a:cs typeface="Calibri"/>
              </a:rPr>
              <a:t>Kot </a:t>
            </a:r>
            <a:r>
              <a:rPr lang="en-GB" sz="3800" err="1">
                <a:cs typeface="Calibri"/>
              </a:rPr>
              <a:t>odraz</a:t>
            </a:r>
            <a:r>
              <a:rPr lang="en-GB" sz="3800">
                <a:cs typeface="Calibri"/>
              </a:rPr>
              <a:t> </a:t>
            </a:r>
            <a:r>
              <a:rPr lang="en-GB" sz="3800" err="1">
                <a:cs typeface="Calibri"/>
              </a:rPr>
              <a:t>pritiska</a:t>
            </a:r>
            <a:r>
              <a:rPr lang="en-GB" sz="3800">
                <a:cs typeface="Calibri"/>
              </a:rPr>
              <a:t>: </a:t>
            </a:r>
          </a:p>
          <a:p>
            <a:pPr lvl="3"/>
            <a:r>
              <a:rPr lang="en-GB" sz="3800" err="1">
                <a:cs typeface="Calibri"/>
              </a:rPr>
              <a:t>različne</a:t>
            </a:r>
            <a:r>
              <a:rPr lang="en-GB" sz="3800">
                <a:cs typeface="Calibri"/>
              </a:rPr>
              <a:t> </a:t>
            </a:r>
            <a:r>
              <a:rPr lang="en-GB" sz="3800" err="1">
                <a:cs typeface="Calibri"/>
              </a:rPr>
              <a:t>oblike</a:t>
            </a:r>
            <a:r>
              <a:rPr lang="en-GB" sz="3800">
                <a:cs typeface="Calibri"/>
              </a:rPr>
              <a:t> </a:t>
            </a:r>
            <a:r>
              <a:rPr lang="en-GB" sz="3800" err="1">
                <a:cs typeface="Calibri"/>
              </a:rPr>
              <a:t>ljudskega</a:t>
            </a:r>
            <a:r>
              <a:rPr lang="en-GB" sz="3800">
                <a:cs typeface="Calibri"/>
              </a:rPr>
              <a:t> </a:t>
            </a:r>
            <a:r>
              <a:rPr lang="en-GB" sz="3800" err="1">
                <a:cs typeface="Calibri"/>
              </a:rPr>
              <a:t>pritiska</a:t>
            </a:r>
            <a:r>
              <a:rPr lang="en-GB" sz="3800">
                <a:cs typeface="Calibri"/>
              </a:rPr>
              <a:t> "od </a:t>
            </a:r>
            <a:r>
              <a:rPr lang="en-GB" sz="3800" err="1">
                <a:cs typeface="Calibri"/>
              </a:rPr>
              <a:t>spodaj</a:t>
            </a:r>
            <a:r>
              <a:rPr lang="en-GB" sz="3800">
                <a:cs typeface="Calibri"/>
              </a:rPr>
              <a:t>" </a:t>
            </a:r>
          </a:p>
          <a:p>
            <a:pPr lvl="3"/>
            <a:r>
              <a:rPr lang="sl-SI" sz="3800">
                <a:cs typeface="Calibri"/>
              </a:rPr>
              <a:t>medijsko poročanje o nečednih poslih </a:t>
            </a:r>
            <a:endParaRPr lang="en-GB" sz="3800">
              <a:cs typeface="Calibri"/>
            </a:endParaRPr>
          </a:p>
          <a:p>
            <a:pPr lvl="3"/>
            <a:r>
              <a:rPr lang="sl-SI" sz="3800">
                <a:cs typeface="Calibri"/>
              </a:rPr>
              <a:t>intervencije političnih strank, ki so posebej specializirane za zeleno in </a:t>
            </a:r>
            <a:r>
              <a:rPr lang="sl-SI" sz="3800">
                <a:ea typeface="+mn-lt"/>
                <a:cs typeface="+mn-lt"/>
              </a:rPr>
              <a:t>ki na tem gradijo politični kapital</a:t>
            </a:r>
            <a:endParaRPr lang="sl-SI" sz="3800">
              <a:cs typeface="Calibri"/>
            </a:endParaRPr>
          </a:p>
          <a:p>
            <a:pPr lvl="3"/>
            <a:r>
              <a:rPr lang="sl-SI" sz="3800">
                <a:cs typeface="Calibri"/>
              </a:rPr>
              <a:t>ekonomska privlačnost čistih virov energije</a:t>
            </a:r>
            <a:endParaRPr lang="en-GB" sz="3800">
              <a:cs typeface="Calibri" panose="020F0502020204030204"/>
            </a:endParaRPr>
          </a:p>
          <a:p>
            <a:pPr lvl="1"/>
            <a:r>
              <a:rPr lang="en-GB" sz="3800">
                <a:cs typeface="Calibri" panose="020F0502020204030204"/>
              </a:rPr>
              <a:t>B) Manj </a:t>
            </a:r>
            <a:r>
              <a:rPr lang="en-GB" sz="3800" err="1">
                <a:cs typeface="Calibri"/>
              </a:rPr>
              <a:t>ekonomske</a:t>
            </a:r>
            <a:r>
              <a:rPr lang="en-GB" sz="3800">
                <a:cs typeface="Calibri"/>
              </a:rPr>
              <a:t> </a:t>
            </a:r>
            <a:r>
              <a:rPr lang="en-GB" sz="3800" err="1">
                <a:cs typeface="Calibri"/>
              </a:rPr>
              <a:t>rasti</a:t>
            </a:r>
            <a:r>
              <a:rPr lang="en-GB" sz="3800">
                <a:cs typeface="Calibri"/>
              </a:rPr>
              <a:t>, </a:t>
            </a:r>
            <a:r>
              <a:rPr lang="en-GB" sz="3800" err="1">
                <a:cs typeface="Calibri"/>
              </a:rPr>
              <a:t>drugačna</a:t>
            </a:r>
            <a:r>
              <a:rPr lang="en-GB" sz="3800">
                <a:cs typeface="Calibri"/>
              </a:rPr>
              <a:t> </a:t>
            </a:r>
            <a:r>
              <a:rPr lang="en-GB" sz="3800" err="1">
                <a:cs typeface="Calibri"/>
              </a:rPr>
              <a:t>rast</a:t>
            </a:r>
            <a:r>
              <a:rPr lang="en-GB" sz="3800">
                <a:cs typeface="Calibri"/>
              </a:rPr>
              <a:t>? </a:t>
            </a:r>
            <a:endParaRPr lang="en-GB" sz="3800">
              <a:solidFill>
                <a:srgbClr val="000000"/>
              </a:solidFill>
              <a:cs typeface="Calibri"/>
            </a:endParaRPr>
          </a:p>
          <a:p>
            <a:pPr lvl="1"/>
            <a:r>
              <a:rPr lang="en-GB" sz="3800">
                <a:solidFill>
                  <a:srgbClr val="000000"/>
                </a:solidFill>
                <a:cs typeface="Calibri"/>
              </a:rPr>
              <a:t>C) </a:t>
            </a:r>
            <a:r>
              <a:rPr lang="en-GB" sz="3800" err="1">
                <a:solidFill>
                  <a:srgbClr val="000000"/>
                </a:solidFill>
                <a:cs typeface="Calibri"/>
              </a:rPr>
              <a:t>Drugačni</a:t>
            </a:r>
            <a:r>
              <a:rPr lang="en-GB" sz="3800">
                <a:solidFill>
                  <a:srgbClr val="000000"/>
                </a:solidFill>
                <a:cs typeface="Calibri"/>
              </a:rPr>
              <a:t> </a:t>
            </a:r>
            <a:r>
              <a:rPr lang="en-GB" sz="3800" err="1">
                <a:solidFill>
                  <a:srgbClr val="000000"/>
                </a:solidFill>
                <a:cs typeface="Calibri"/>
              </a:rPr>
              <a:t>ekonomski</a:t>
            </a:r>
            <a:r>
              <a:rPr lang="en-GB" sz="3800">
                <a:solidFill>
                  <a:srgbClr val="000000"/>
                </a:solidFill>
                <a:cs typeface="Calibri"/>
              </a:rPr>
              <a:t> model? </a:t>
            </a:r>
            <a:r>
              <a:rPr lang="en-GB" sz="3800" err="1">
                <a:solidFill>
                  <a:srgbClr val="000000"/>
                </a:solidFill>
                <a:cs typeface="Calibri"/>
              </a:rPr>
              <a:t>Odrast</a:t>
            </a:r>
            <a:r>
              <a:rPr lang="en-GB" sz="3800">
                <a:solidFill>
                  <a:srgbClr val="000000"/>
                </a:solidFill>
                <a:cs typeface="Calibri"/>
              </a:rPr>
              <a:t>?</a:t>
            </a:r>
          </a:p>
          <a:p>
            <a:pPr marL="457200" lvl="1" indent="0">
              <a:buNone/>
            </a:pPr>
            <a:endParaRPr lang="en-GB" sz="2900">
              <a:solidFill>
                <a:srgbClr val="000000"/>
              </a:solidFill>
              <a:cs typeface="Calibri"/>
            </a:endParaRPr>
          </a:p>
          <a:p>
            <a:pPr marL="0" indent="0">
              <a:buNone/>
            </a:pPr>
            <a:r>
              <a:rPr lang="sl-SI" sz="2200" i="1">
                <a:solidFill>
                  <a:srgbClr val="0070C0"/>
                </a:solidFill>
                <a:cs typeface="Calibri"/>
              </a:rPr>
              <a:t>Viri, gradivo: </a:t>
            </a:r>
            <a:endParaRPr lang="sl-SI" sz="2200">
              <a:solidFill>
                <a:srgbClr val="0070C0"/>
              </a:solidFill>
              <a:cs typeface="Calibri"/>
            </a:endParaRPr>
          </a:p>
          <a:p>
            <a:pPr marL="0" indent="0">
              <a:buNone/>
            </a:pPr>
            <a:r>
              <a:rPr lang="sl-SI" sz="2200" i="1">
                <a:cs typeface="Calibri"/>
              </a:rPr>
              <a:t>Davki/regulacija: </a:t>
            </a:r>
            <a:r>
              <a:rPr lang="sl-SI" sz="2200">
                <a:ea typeface="+mn-lt"/>
                <a:cs typeface="+mn-lt"/>
                <a:hlinkClick r:id="rId2"/>
              </a:rPr>
              <a:t>https://www.c2es.org/content/carbon-tax-basics/</a:t>
            </a:r>
            <a:endParaRPr lang="sl-SI" sz="2200" i="1">
              <a:solidFill>
                <a:srgbClr val="0070C0"/>
              </a:solidFill>
              <a:cs typeface="Calibri"/>
            </a:endParaRPr>
          </a:p>
          <a:p>
            <a:pPr marL="0" indent="0">
              <a:buNone/>
            </a:pPr>
            <a:r>
              <a:rPr lang="sl-SI" sz="2200" i="1">
                <a:cs typeface="Calibri"/>
              </a:rPr>
              <a:t>Ekonomska privlačnost čistih virov energije: </a:t>
            </a:r>
            <a:endParaRPr lang="sl-SI" sz="2200" i="1">
              <a:ea typeface="+mn-lt"/>
              <a:cs typeface="+mn-lt"/>
            </a:endParaRPr>
          </a:p>
          <a:p>
            <a:pPr marL="0" indent="0">
              <a:buNone/>
            </a:pPr>
            <a:r>
              <a:rPr lang="sl-SI" sz="2200" i="1">
                <a:solidFill>
                  <a:schemeClr val="accent5">
                    <a:lumMod val="75000"/>
                  </a:schemeClr>
                </a:solidFill>
                <a:ea typeface="+mn-lt"/>
                <a:cs typeface="+mn-lt"/>
                <a:hlinkClick r:id="rId3">
                  <a:extLst>
                    <a:ext uri="{A12FA001-AC4F-418D-AE19-62706E023703}">
                      <ahyp:hlinkClr xmlns:ahyp="http://schemas.microsoft.com/office/drawing/2018/hyperlinkcolor" val="tx"/>
                    </a:ext>
                  </a:extLst>
                </a:hlinkClick>
              </a:rPr>
              <a:t>https://www.carbonbrief.org/record-clean-power-growth-in-2023-to-spark-new-era-of-fossil-fuel-decline/</a:t>
            </a:r>
            <a:endParaRPr lang="sl-SI" sz="2200" i="1">
              <a:solidFill>
                <a:schemeClr val="accent5">
                  <a:lumMod val="75000"/>
                </a:schemeClr>
              </a:solidFill>
              <a:ea typeface="+mn-lt"/>
              <a:cs typeface="+mn-lt"/>
            </a:endParaRPr>
          </a:p>
          <a:p>
            <a:pPr marL="0" indent="0">
              <a:buNone/>
            </a:pPr>
            <a:r>
              <a:rPr lang="sl-SI" sz="2200" i="1">
                <a:solidFill>
                  <a:schemeClr val="accent5">
                    <a:lumMod val="75000"/>
                  </a:schemeClr>
                </a:solidFill>
                <a:ea typeface="+mn-lt"/>
                <a:cs typeface="+mn-lt"/>
                <a:hlinkClick r:id="rId4">
                  <a:extLst>
                    <a:ext uri="{A12FA001-AC4F-418D-AE19-62706E023703}">
                      <ahyp:hlinkClr xmlns:ahyp="http://schemas.microsoft.com/office/drawing/2018/hyperlinkcolor" val="tx"/>
                    </a:ext>
                  </a:extLst>
                </a:hlinkClick>
              </a:rPr>
              <a:t>https://ourworldindata.org/cheap-renewables-growth</a:t>
            </a:r>
            <a:endParaRPr lang="sl-SI" sz="2200" i="1">
              <a:solidFill>
                <a:schemeClr val="accent5">
                  <a:lumMod val="75000"/>
                </a:schemeClr>
              </a:solidFill>
              <a:ea typeface="+mn-lt"/>
              <a:cs typeface="+mn-lt"/>
            </a:endParaRPr>
          </a:p>
          <a:p>
            <a:pPr marL="0" indent="0">
              <a:buNone/>
            </a:pPr>
            <a:r>
              <a:rPr lang="sl-SI" sz="2200" i="1">
                <a:cs typeface="Calibri"/>
              </a:rPr>
              <a:t>Drugačni ekonomski modeli (zelena rast, odrast, porast):  </a:t>
            </a:r>
            <a:endParaRPr lang="sl-SI" sz="2200" i="1">
              <a:ea typeface="+mn-lt"/>
              <a:cs typeface="+mn-lt"/>
            </a:endParaRPr>
          </a:p>
          <a:p>
            <a:pPr marL="0" indent="0">
              <a:buNone/>
            </a:pPr>
            <a:r>
              <a:rPr lang="sl-SI" sz="2200" i="1">
                <a:solidFill>
                  <a:schemeClr val="accent5">
                    <a:lumMod val="75000"/>
                  </a:schemeClr>
                </a:solidFill>
                <a:ea typeface="+mn-lt"/>
                <a:cs typeface="+mn-lt"/>
                <a:hlinkClick r:id="rId5">
                  <a:extLst>
                    <a:ext uri="{A12FA001-AC4F-418D-AE19-62706E023703}">
                      <ahyp:hlinkClr xmlns:ahyp="http://schemas.microsoft.com/office/drawing/2018/hyperlinkcolor" val="tx"/>
                    </a:ext>
                  </a:extLst>
                </a:hlinkClick>
              </a:rPr>
              <a:t>https://researcharchive.lincoln.ac.nz/rest/bitstreams/77066/retrieve</a:t>
            </a:r>
            <a:endParaRPr lang="sl-SI" sz="2200" i="1">
              <a:solidFill>
                <a:schemeClr val="accent5">
                  <a:lumMod val="75000"/>
                </a:schemeClr>
              </a:solidFill>
              <a:ea typeface="+mn-lt"/>
              <a:cs typeface="+mn-lt"/>
            </a:endParaRPr>
          </a:p>
          <a:p>
            <a:pPr marL="0" indent="0">
              <a:buNone/>
            </a:pPr>
            <a:r>
              <a:rPr lang="sl-SI" sz="2200" i="1">
                <a:solidFill>
                  <a:schemeClr val="accent5">
                    <a:lumMod val="75000"/>
                  </a:schemeClr>
                </a:solidFill>
                <a:ea typeface="+mn-lt"/>
                <a:cs typeface="+mn-lt"/>
                <a:hlinkClick r:id="rId6">
                  <a:extLst>
                    <a:ext uri="{A12FA001-AC4F-418D-AE19-62706E023703}">
                      <ahyp:hlinkClr xmlns:ahyp="http://schemas.microsoft.com/office/drawing/2018/hyperlinkcolor" val="tx"/>
                    </a:ext>
                  </a:extLst>
                </a:hlinkClick>
              </a:rPr>
              <a:t>https://www.vox.com/future-perfect/22408556/save-planet-shrink-economy-degrowth</a:t>
            </a:r>
            <a:endParaRPr lang="sl-SI" sz="2200" i="1">
              <a:solidFill>
                <a:schemeClr val="accent5">
                  <a:lumMod val="75000"/>
                </a:schemeClr>
              </a:solidFill>
              <a:ea typeface="+mn-lt"/>
              <a:cs typeface="+mn-lt"/>
            </a:endParaRPr>
          </a:p>
          <a:p>
            <a:pPr marL="0" indent="0">
              <a:buNone/>
            </a:pPr>
            <a:r>
              <a:rPr lang="sl-SI" sz="2200" i="1">
                <a:solidFill>
                  <a:schemeClr val="accent5">
                    <a:lumMod val="75000"/>
                  </a:schemeClr>
                </a:solidFill>
                <a:ea typeface="+mn-lt"/>
                <a:cs typeface="+mn-lt"/>
                <a:hlinkClick r:id="rId7"/>
              </a:rPr>
              <a:t>https://ojs.victoria.ac.nz/pq/article/view/7578</a:t>
            </a:r>
            <a:r>
              <a:rPr lang="sl-SI" sz="2200" i="1">
                <a:solidFill>
                  <a:schemeClr val="accent5">
                    <a:lumMod val="75000"/>
                  </a:schemeClr>
                </a:solidFill>
                <a:ea typeface="+mn-lt"/>
                <a:cs typeface="+mn-lt"/>
              </a:rPr>
              <a:t> </a:t>
            </a:r>
          </a:p>
        </p:txBody>
      </p:sp>
    </p:spTree>
    <p:extLst>
      <p:ext uri="{BB962C8B-B14F-4D97-AF65-F5344CB8AC3E}">
        <p14:creationId xmlns:p14="http://schemas.microsoft.com/office/powerpoint/2010/main" val="1201642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5C00AC6-01DA-092B-B0FD-02493C8748B1}"/>
              </a:ext>
            </a:extLst>
          </p:cNvPr>
          <p:cNvSpPr>
            <a:spLocks noGrp="1"/>
          </p:cNvSpPr>
          <p:nvPr>
            <p:ph idx="1"/>
          </p:nvPr>
        </p:nvSpPr>
        <p:spPr>
          <a:xfrm>
            <a:off x="799618" y="698299"/>
            <a:ext cx="10515600" cy="5787320"/>
          </a:xfrm>
        </p:spPr>
        <p:txBody>
          <a:bodyPr vert="horz" lIns="91440" tIns="45720" rIns="91440" bIns="45720" rtlCol="0" anchor="t">
            <a:normAutofit fontScale="62500" lnSpcReduction="20000"/>
          </a:bodyPr>
          <a:lstStyle/>
          <a:p>
            <a:pPr marL="0" indent="0">
              <a:buNone/>
            </a:pPr>
            <a:r>
              <a:rPr lang="en-GB" sz="3800" b="1" err="1">
                <a:cs typeface="Calibri"/>
              </a:rPr>
              <a:t>Politične</a:t>
            </a:r>
            <a:r>
              <a:rPr lang="en-GB" sz="3800" b="1">
                <a:cs typeface="Calibri"/>
              </a:rPr>
              <a:t> </a:t>
            </a:r>
            <a:r>
              <a:rPr lang="en-GB" sz="3800" b="1" err="1">
                <a:cs typeface="Calibri"/>
              </a:rPr>
              <a:t>težave</a:t>
            </a:r>
            <a:r>
              <a:rPr lang="en-GB" sz="3800" b="1">
                <a:cs typeface="Calibri"/>
              </a:rPr>
              <a:t> </a:t>
            </a:r>
            <a:r>
              <a:rPr lang="en-GB" sz="3800" b="1" err="1">
                <a:cs typeface="Calibri"/>
              </a:rPr>
              <a:t>pri</a:t>
            </a:r>
            <a:r>
              <a:rPr lang="en-GB" sz="3800" b="1">
                <a:cs typeface="Calibri"/>
              </a:rPr>
              <a:t> </a:t>
            </a:r>
            <a:r>
              <a:rPr lang="en-GB" sz="3800" b="1" err="1">
                <a:cs typeface="Calibri"/>
              </a:rPr>
              <a:t>rešitvah</a:t>
            </a:r>
            <a:r>
              <a:rPr lang="en-GB" sz="3800" b="1">
                <a:cs typeface="Calibri"/>
              </a:rPr>
              <a:t> </a:t>
            </a:r>
            <a:endParaRPr lang="en-US" sz="3800" b="1">
              <a:ea typeface="Calibri"/>
              <a:cs typeface="Calibri"/>
            </a:endParaRPr>
          </a:p>
          <a:p>
            <a:r>
              <a:rPr lang="en-GB" sz="3300">
                <a:cs typeface="Calibri"/>
              </a:rPr>
              <a:t>A) </a:t>
            </a:r>
            <a:r>
              <a:rPr lang="en-GB" sz="3300" err="1">
                <a:cs typeface="Calibri"/>
              </a:rPr>
              <a:t>pojav</a:t>
            </a:r>
            <a:r>
              <a:rPr lang="en-GB" sz="3300">
                <a:cs typeface="Calibri"/>
              </a:rPr>
              <a:t> „</a:t>
            </a:r>
            <a:r>
              <a:rPr lang="en-GB" sz="3300" err="1">
                <a:cs typeface="Calibri"/>
              </a:rPr>
              <a:t>iskanja</a:t>
            </a:r>
            <a:r>
              <a:rPr lang="en-GB" sz="3300">
                <a:cs typeface="Calibri"/>
              </a:rPr>
              <a:t> rent“ </a:t>
            </a:r>
            <a:r>
              <a:rPr lang="en-GB" sz="3300" err="1">
                <a:cs typeface="Calibri"/>
              </a:rPr>
              <a:t>prek</a:t>
            </a:r>
            <a:r>
              <a:rPr lang="en-GB" sz="3300">
                <a:cs typeface="Calibri"/>
              </a:rPr>
              <a:t> „</a:t>
            </a:r>
            <a:r>
              <a:rPr lang="en-GB" sz="3300" err="1">
                <a:cs typeface="Calibri"/>
              </a:rPr>
              <a:t>regulatornega</a:t>
            </a:r>
            <a:r>
              <a:rPr lang="en-GB" sz="3300">
                <a:cs typeface="Calibri"/>
              </a:rPr>
              <a:t> </a:t>
            </a:r>
            <a:r>
              <a:rPr lang="en-GB" sz="3300" err="1">
                <a:cs typeface="Calibri"/>
              </a:rPr>
              <a:t>zajetja</a:t>
            </a:r>
            <a:r>
              <a:rPr lang="en-GB" sz="3300">
                <a:cs typeface="Calibri"/>
              </a:rPr>
              <a:t>“ in </a:t>
            </a:r>
            <a:r>
              <a:rPr lang="en-GB" sz="3300" err="1">
                <a:cs typeface="Calibri"/>
              </a:rPr>
              <a:t>lobiranja</a:t>
            </a:r>
            <a:r>
              <a:rPr lang="en-GB" sz="3300">
                <a:cs typeface="Calibri"/>
              </a:rPr>
              <a:t> </a:t>
            </a:r>
          </a:p>
          <a:p>
            <a:pPr lvl="1"/>
            <a:r>
              <a:rPr lang="en-GB" sz="2900" err="1">
                <a:cs typeface="Calibri"/>
              </a:rPr>
              <a:t>ker</a:t>
            </a:r>
            <a:r>
              <a:rPr lang="en-GB" sz="2900">
                <a:cs typeface="Calibri"/>
              </a:rPr>
              <a:t> </a:t>
            </a:r>
            <a:r>
              <a:rPr lang="en-GB" sz="2900" err="1">
                <a:cs typeface="Calibri"/>
              </a:rPr>
              <a:t>politiki</a:t>
            </a:r>
            <a:r>
              <a:rPr lang="en-GB" sz="2900">
                <a:cs typeface="Calibri"/>
              </a:rPr>
              <a:t> </a:t>
            </a:r>
            <a:r>
              <a:rPr lang="en-GB" sz="2900" err="1">
                <a:cs typeface="Calibri"/>
              </a:rPr>
              <a:t>niso</a:t>
            </a:r>
            <a:r>
              <a:rPr lang="en-GB" sz="2900">
                <a:cs typeface="Calibri"/>
              </a:rPr>
              <a:t> </a:t>
            </a:r>
            <a:r>
              <a:rPr lang="en-GB" sz="2900" err="1">
                <a:cs typeface="Calibri"/>
              </a:rPr>
              <a:t>posebej</a:t>
            </a:r>
            <a:r>
              <a:rPr lang="en-GB" sz="2900">
                <a:cs typeface="Calibri"/>
              </a:rPr>
              <a:t> </a:t>
            </a:r>
            <a:r>
              <a:rPr lang="en-GB" sz="2900" err="1">
                <a:cs typeface="Calibri"/>
              </a:rPr>
              <a:t>altruistični</a:t>
            </a:r>
            <a:r>
              <a:rPr lang="en-GB" sz="2900">
                <a:cs typeface="Calibri"/>
              </a:rPr>
              <a:t>, </a:t>
            </a:r>
            <a:r>
              <a:rPr lang="en-GB" sz="2900" err="1">
                <a:cs typeface="Calibri"/>
              </a:rPr>
              <a:t>bodo</a:t>
            </a:r>
            <a:r>
              <a:rPr lang="en-GB" sz="2900">
                <a:cs typeface="Calibri"/>
              </a:rPr>
              <a:t> (ko je </a:t>
            </a:r>
            <a:r>
              <a:rPr lang="en-GB" sz="2900" err="1">
                <a:cs typeface="Calibri"/>
              </a:rPr>
              <a:t>možno</a:t>
            </a:r>
            <a:r>
              <a:rPr lang="en-GB" sz="2900">
                <a:cs typeface="Calibri"/>
              </a:rPr>
              <a:t>) </a:t>
            </a:r>
            <a:r>
              <a:rPr lang="en-GB" sz="2900" err="1">
                <a:cs typeface="Calibri"/>
              </a:rPr>
              <a:t>izkoristili</a:t>
            </a:r>
            <a:r>
              <a:rPr lang="en-GB" sz="2900">
                <a:cs typeface="Calibri"/>
              </a:rPr>
              <a:t> </a:t>
            </a:r>
            <a:r>
              <a:rPr lang="en-GB" sz="2900" err="1">
                <a:cs typeface="Calibri"/>
              </a:rPr>
              <a:t>priložnost</a:t>
            </a:r>
            <a:r>
              <a:rPr lang="en-GB" sz="2900">
                <a:cs typeface="Calibri"/>
              </a:rPr>
              <a:t>, da se </a:t>
            </a:r>
            <a:r>
              <a:rPr lang="en-GB" sz="2900" err="1">
                <a:cs typeface="Calibri"/>
              </a:rPr>
              <a:t>okoristijo</a:t>
            </a:r>
            <a:r>
              <a:rPr lang="en-GB" sz="2900">
                <a:cs typeface="Calibri"/>
              </a:rPr>
              <a:t> </a:t>
            </a:r>
            <a:r>
              <a:rPr lang="en-GB" sz="2900" err="1">
                <a:cs typeface="Calibri"/>
              </a:rPr>
              <a:t>na</a:t>
            </a:r>
            <a:r>
              <a:rPr lang="en-GB" sz="2900">
                <a:cs typeface="Calibri"/>
              </a:rPr>
              <a:t> </a:t>
            </a:r>
            <a:r>
              <a:rPr lang="en-GB" sz="2900" err="1">
                <a:cs typeface="Calibri"/>
              </a:rPr>
              <a:t>račun</a:t>
            </a:r>
            <a:r>
              <a:rPr lang="en-GB" sz="2900">
                <a:cs typeface="Calibri"/>
              </a:rPr>
              <a:t> </a:t>
            </a:r>
            <a:r>
              <a:rPr lang="en-GB" sz="2900" err="1">
                <a:cs typeface="Calibri"/>
              </a:rPr>
              <a:t>javnosti</a:t>
            </a:r>
            <a:r>
              <a:rPr lang="en-GB" sz="2900">
                <a:cs typeface="Calibri"/>
              </a:rPr>
              <a:t>  </a:t>
            </a:r>
          </a:p>
          <a:p>
            <a:pPr lvl="1"/>
            <a:r>
              <a:rPr lang="en-GB" sz="2900">
                <a:cs typeface="Calibri"/>
              </a:rPr>
              <a:t>z </a:t>
            </a:r>
            <a:r>
              <a:rPr lang="en-GB" sz="2900" err="1">
                <a:cs typeface="Calibri"/>
              </a:rPr>
              <a:t>ekonomskimi</a:t>
            </a:r>
            <a:r>
              <a:rPr lang="en-GB" sz="2900">
                <a:cs typeface="Calibri"/>
              </a:rPr>
              <a:t> </a:t>
            </a:r>
            <a:r>
              <a:rPr lang="en-GB" sz="2900" err="1">
                <a:cs typeface="Calibri"/>
              </a:rPr>
              <a:t>akterji</a:t>
            </a:r>
            <a:r>
              <a:rPr lang="en-GB" sz="2900">
                <a:cs typeface="Calibri"/>
              </a:rPr>
              <a:t> </a:t>
            </a:r>
            <a:r>
              <a:rPr lang="en-GB" sz="2900" err="1">
                <a:cs typeface="Calibri"/>
              </a:rPr>
              <a:t>bodo</a:t>
            </a:r>
            <a:r>
              <a:rPr lang="en-GB" sz="2900">
                <a:cs typeface="Calibri"/>
              </a:rPr>
              <a:t> </a:t>
            </a:r>
            <a:r>
              <a:rPr lang="en-GB" sz="2900" err="1">
                <a:cs typeface="Calibri"/>
              </a:rPr>
              <a:t>sklepali</a:t>
            </a:r>
            <a:r>
              <a:rPr lang="en-GB" sz="2900">
                <a:cs typeface="Calibri"/>
              </a:rPr>
              <a:t> </a:t>
            </a:r>
            <a:r>
              <a:rPr lang="en-GB" sz="2900" err="1">
                <a:cs typeface="Calibri"/>
              </a:rPr>
              <a:t>vzajemno</a:t>
            </a:r>
            <a:r>
              <a:rPr lang="en-GB" sz="2900">
                <a:cs typeface="Calibri"/>
              </a:rPr>
              <a:t> </a:t>
            </a:r>
            <a:r>
              <a:rPr lang="en-GB" sz="2900" err="1">
                <a:cs typeface="Calibri"/>
              </a:rPr>
              <a:t>koristne</a:t>
            </a:r>
            <a:r>
              <a:rPr lang="en-GB" sz="2900">
                <a:cs typeface="Calibri"/>
              </a:rPr>
              <a:t> </a:t>
            </a:r>
            <a:r>
              <a:rPr lang="en-GB" sz="2900" err="1">
                <a:cs typeface="Calibri"/>
              </a:rPr>
              <a:t>posle</a:t>
            </a:r>
            <a:r>
              <a:rPr lang="en-GB" sz="2900">
                <a:cs typeface="Calibri"/>
              </a:rPr>
              <a:t>, ki </a:t>
            </a:r>
            <a:r>
              <a:rPr lang="en-GB" sz="2900" err="1">
                <a:cs typeface="Calibri"/>
              </a:rPr>
              <a:t>lahko</a:t>
            </a:r>
            <a:r>
              <a:rPr lang="en-GB" sz="2900">
                <a:cs typeface="Calibri"/>
              </a:rPr>
              <a:t> </a:t>
            </a:r>
            <a:r>
              <a:rPr lang="en-GB" sz="2900" err="1">
                <a:cs typeface="Calibri"/>
              </a:rPr>
              <a:t>škodijo</a:t>
            </a:r>
            <a:r>
              <a:rPr lang="en-GB" sz="2900">
                <a:cs typeface="Calibri"/>
              </a:rPr>
              <a:t> </a:t>
            </a:r>
            <a:r>
              <a:rPr lang="en-GB" sz="2900" err="1">
                <a:cs typeface="Calibri"/>
              </a:rPr>
              <a:t>javnosti</a:t>
            </a:r>
            <a:r>
              <a:rPr lang="en-GB" sz="2900">
                <a:cs typeface="Calibri"/>
              </a:rPr>
              <a:t> </a:t>
            </a:r>
          </a:p>
          <a:p>
            <a:pPr lvl="1"/>
            <a:r>
              <a:rPr lang="en-GB" sz="2900">
                <a:cs typeface="Calibri"/>
              </a:rPr>
              <a:t> 1.subvencije za </a:t>
            </a:r>
            <a:r>
              <a:rPr lang="en-GB" sz="2900" err="1">
                <a:cs typeface="Calibri"/>
              </a:rPr>
              <a:t>določeno</a:t>
            </a:r>
            <a:r>
              <a:rPr lang="en-GB" sz="2900">
                <a:cs typeface="Calibri"/>
              </a:rPr>
              <a:t> </a:t>
            </a:r>
            <a:r>
              <a:rPr lang="en-GB" sz="2900" err="1">
                <a:cs typeface="Calibri"/>
              </a:rPr>
              <a:t>industrijo</a:t>
            </a:r>
            <a:r>
              <a:rPr lang="en-GB" sz="2900">
                <a:cs typeface="Calibri"/>
              </a:rPr>
              <a:t>, </a:t>
            </a:r>
            <a:r>
              <a:rPr lang="en-GB" sz="2900" err="1">
                <a:cs typeface="Calibri"/>
              </a:rPr>
              <a:t>čeprav</a:t>
            </a:r>
            <a:r>
              <a:rPr lang="en-GB" sz="2900">
                <a:cs typeface="Calibri"/>
              </a:rPr>
              <a:t> </a:t>
            </a:r>
            <a:r>
              <a:rPr lang="en-GB" sz="2900" err="1">
                <a:cs typeface="Calibri"/>
              </a:rPr>
              <a:t>jih</a:t>
            </a:r>
            <a:r>
              <a:rPr lang="en-GB" sz="2900">
                <a:cs typeface="Calibri"/>
              </a:rPr>
              <a:t> </a:t>
            </a:r>
            <a:r>
              <a:rPr lang="en-GB" sz="2900" err="1">
                <a:cs typeface="Calibri"/>
              </a:rPr>
              <a:t>ekonomsko</a:t>
            </a:r>
            <a:r>
              <a:rPr lang="en-GB" sz="2900">
                <a:cs typeface="Calibri"/>
              </a:rPr>
              <a:t> </a:t>
            </a:r>
            <a:r>
              <a:rPr lang="en-GB" sz="2900" err="1">
                <a:cs typeface="Calibri"/>
              </a:rPr>
              <a:t>gledano</a:t>
            </a:r>
            <a:r>
              <a:rPr lang="en-GB" sz="2900">
                <a:cs typeface="Calibri"/>
              </a:rPr>
              <a:t> ne </a:t>
            </a:r>
            <a:r>
              <a:rPr lang="en-GB" sz="2900" err="1">
                <a:cs typeface="Calibri"/>
              </a:rPr>
              <a:t>potrebuje</a:t>
            </a:r>
            <a:r>
              <a:rPr lang="en-GB" sz="2900">
                <a:cs typeface="Calibri"/>
              </a:rPr>
              <a:t> (</a:t>
            </a:r>
            <a:r>
              <a:rPr lang="en-GB" sz="2900" err="1">
                <a:cs typeface="Calibri"/>
              </a:rPr>
              <a:t>recimo</a:t>
            </a:r>
            <a:r>
              <a:rPr lang="en-GB" sz="2900">
                <a:cs typeface="Calibri"/>
              </a:rPr>
              <a:t> </a:t>
            </a:r>
            <a:r>
              <a:rPr lang="en-GB" sz="2900" err="1">
                <a:cs typeface="Calibri"/>
              </a:rPr>
              <a:t>kmetijstvo</a:t>
            </a:r>
            <a:r>
              <a:rPr lang="en-GB" sz="2900">
                <a:cs typeface="Calibri"/>
              </a:rPr>
              <a:t> in </a:t>
            </a:r>
            <a:r>
              <a:rPr lang="en-GB" sz="2900" err="1">
                <a:cs typeface="Calibri"/>
              </a:rPr>
              <a:t>fosilna</a:t>
            </a:r>
            <a:r>
              <a:rPr lang="en-GB" sz="2900">
                <a:cs typeface="Calibri"/>
              </a:rPr>
              <a:t> </a:t>
            </a:r>
            <a:r>
              <a:rPr lang="en-GB" sz="2900" err="1">
                <a:cs typeface="Calibri"/>
              </a:rPr>
              <a:t>industrija</a:t>
            </a:r>
            <a:r>
              <a:rPr lang="en-GB" sz="2900">
                <a:cs typeface="Calibri"/>
              </a:rPr>
              <a:t> v ZDA) </a:t>
            </a:r>
          </a:p>
          <a:p>
            <a:pPr lvl="1"/>
            <a:r>
              <a:rPr lang="en-GB" sz="2900">
                <a:cs typeface="Calibri"/>
              </a:rPr>
              <a:t> 2.obdavčenje </a:t>
            </a:r>
            <a:r>
              <a:rPr lang="en-GB" sz="2900" err="1">
                <a:cs typeface="Calibri"/>
              </a:rPr>
              <a:t>tujih</a:t>
            </a:r>
            <a:r>
              <a:rPr lang="en-GB" sz="2900">
                <a:cs typeface="Calibri"/>
              </a:rPr>
              <a:t> </a:t>
            </a:r>
            <a:r>
              <a:rPr lang="en-GB" sz="2900" err="1">
                <a:cs typeface="Calibri"/>
              </a:rPr>
              <a:t>konkurentov</a:t>
            </a:r>
            <a:r>
              <a:rPr lang="en-GB" sz="2900">
                <a:cs typeface="Calibri"/>
              </a:rPr>
              <a:t>, da </a:t>
            </a:r>
            <a:r>
              <a:rPr lang="en-GB" sz="2900" err="1">
                <a:cs typeface="Calibri"/>
              </a:rPr>
              <a:t>zaščitijo</a:t>
            </a:r>
            <a:r>
              <a:rPr lang="en-GB" sz="2900">
                <a:cs typeface="Calibri"/>
              </a:rPr>
              <a:t> </a:t>
            </a:r>
            <a:r>
              <a:rPr lang="en-GB" sz="2900" err="1">
                <a:cs typeface="Calibri"/>
              </a:rPr>
              <a:t>domače</a:t>
            </a:r>
            <a:r>
              <a:rPr lang="en-GB" sz="2900">
                <a:cs typeface="Calibri"/>
              </a:rPr>
              <a:t> (</a:t>
            </a:r>
            <a:r>
              <a:rPr lang="en-GB" sz="2900" err="1">
                <a:cs typeface="Calibri"/>
              </a:rPr>
              <a:t>čeprav</a:t>
            </a:r>
            <a:r>
              <a:rPr lang="en-GB" sz="2900">
                <a:cs typeface="Calibri"/>
              </a:rPr>
              <a:t> </a:t>
            </a:r>
            <a:r>
              <a:rPr lang="en-GB" sz="2900" err="1">
                <a:cs typeface="Calibri"/>
              </a:rPr>
              <a:t>potrošnikom</a:t>
            </a:r>
            <a:r>
              <a:rPr lang="en-GB" sz="2900">
                <a:cs typeface="Calibri"/>
              </a:rPr>
              <a:t> to </a:t>
            </a:r>
            <a:r>
              <a:rPr lang="en-GB" sz="2900" err="1">
                <a:cs typeface="Calibri"/>
              </a:rPr>
              <a:t>škodi</a:t>
            </a:r>
            <a:r>
              <a:rPr lang="en-GB" sz="2900">
                <a:cs typeface="Calibri"/>
              </a:rPr>
              <a:t>) </a:t>
            </a:r>
          </a:p>
          <a:p>
            <a:pPr lvl="1"/>
            <a:r>
              <a:rPr lang="en-GB" sz="2900">
                <a:cs typeface="Calibri"/>
              </a:rPr>
              <a:t> 3.podajanje </a:t>
            </a:r>
            <a:r>
              <a:rPr lang="en-GB" sz="2900" err="1">
                <a:cs typeface="Calibri"/>
              </a:rPr>
              <a:t>monopolnih</a:t>
            </a:r>
            <a:r>
              <a:rPr lang="en-GB" sz="2900">
                <a:cs typeface="Calibri"/>
              </a:rPr>
              <a:t>/</a:t>
            </a:r>
            <a:r>
              <a:rPr lang="en-GB" sz="2900" err="1">
                <a:cs typeface="Calibri"/>
              </a:rPr>
              <a:t>patentnih</a:t>
            </a:r>
            <a:r>
              <a:rPr lang="en-GB" sz="2900">
                <a:cs typeface="Calibri"/>
              </a:rPr>
              <a:t> </a:t>
            </a:r>
            <a:r>
              <a:rPr lang="en-GB" sz="2900" err="1">
                <a:cs typeface="Calibri"/>
              </a:rPr>
              <a:t>privilegijev</a:t>
            </a:r>
            <a:r>
              <a:rPr lang="en-GB" sz="2900">
                <a:cs typeface="Calibri"/>
              </a:rPr>
              <a:t>, ki </a:t>
            </a:r>
            <a:r>
              <a:rPr lang="en-GB" sz="2900" err="1">
                <a:cs typeface="Calibri"/>
              </a:rPr>
              <a:t>ustvarjajo</a:t>
            </a:r>
            <a:r>
              <a:rPr lang="en-GB" sz="2900">
                <a:cs typeface="Calibri"/>
              </a:rPr>
              <a:t> </a:t>
            </a:r>
            <a:r>
              <a:rPr lang="en-GB" sz="2900" err="1">
                <a:cs typeface="Calibri"/>
              </a:rPr>
              <a:t>rente</a:t>
            </a:r>
            <a:r>
              <a:rPr lang="en-GB" sz="2900">
                <a:cs typeface="Calibri"/>
              </a:rPr>
              <a:t> </a:t>
            </a:r>
          </a:p>
          <a:p>
            <a:pPr lvl="1"/>
            <a:r>
              <a:rPr lang="en-GB" sz="2900">
                <a:solidFill>
                  <a:srgbClr val="000000"/>
                </a:solidFill>
                <a:cs typeface="Calibri"/>
              </a:rPr>
              <a:t> 4.preprečevanja </a:t>
            </a:r>
            <a:r>
              <a:rPr lang="en-GB" sz="2900" err="1">
                <a:solidFill>
                  <a:srgbClr val="000000"/>
                </a:solidFill>
                <a:cs typeface="Calibri"/>
              </a:rPr>
              <a:t>vstopa</a:t>
            </a:r>
            <a:r>
              <a:rPr lang="en-GB" sz="2900">
                <a:solidFill>
                  <a:srgbClr val="000000"/>
                </a:solidFill>
                <a:cs typeface="Calibri"/>
              </a:rPr>
              <a:t> </a:t>
            </a:r>
            <a:r>
              <a:rPr lang="en-GB" sz="2900" err="1">
                <a:solidFill>
                  <a:srgbClr val="000000"/>
                </a:solidFill>
                <a:cs typeface="Calibri"/>
              </a:rPr>
              <a:t>novim</a:t>
            </a:r>
            <a:r>
              <a:rPr lang="en-GB" sz="2900">
                <a:solidFill>
                  <a:srgbClr val="000000"/>
                </a:solidFill>
                <a:cs typeface="Calibri"/>
              </a:rPr>
              <a:t> ek. </a:t>
            </a:r>
            <a:r>
              <a:rPr lang="en-GB" sz="2900" err="1">
                <a:solidFill>
                  <a:srgbClr val="000000"/>
                </a:solidFill>
                <a:cs typeface="Calibri"/>
              </a:rPr>
              <a:t>akterjem</a:t>
            </a:r>
            <a:r>
              <a:rPr lang="en-GB" sz="2900">
                <a:solidFill>
                  <a:srgbClr val="000000"/>
                </a:solidFill>
                <a:cs typeface="Calibri"/>
              </a:rPr>
              <a:t> (ki </a:t>
            </a:r>
            <a:r>
              <a:rPr lang="en-GB" sz="2900" err="1">
                <a:solidFill>
                  <a:srgbClr val="000000"/>
                </a:solidFill>
                <a:cs typeface="Calibri"/>
              </a:rPr>
              <a:t>denimo</a:t>
            </a:r>
            <a:r>
              <a:rPr lang="en-GB" sz="2900">
                <a:solidFill>
                  <a:srgbClr val="000000"/>
                </a:solidFill>
                <a:cs typeface="Calibri"/>
              </a:rPr>
              <a:t> </a:t>
            </a:r>
            <a:r>
              <a:rPr lang="en-GB" sz="2900" err="1">
                <a:solidFill>
                  <a:srgbClr val="000000"/>
                </a:solidFill>
                <a:cs typeface="Calibri"/>
              </a:rPr>
              <a:t>uporabljajo</a:t>
            </a:r>
            <a:r>
              <a:rPr lang="en-GB" sz="2900">
                <a:solidFill>
                  <a:srgbClr val="000000"/>
                </a:solidFill>
                <a:cs typeface="Calibri"/>
              </a:rPr>
              <a:t> </a:t>
            </a:r>
            <a:r>
              <a:rPr lang="en-GB" sz="2900" err="1">
                <a:solidFill>
                  <a:srgbClr val="000000"/>
                </a:solidFill>
                <a:cs typeface="Calibri"/>
              </a:rPr>
              <a:t>čiste</a:t>
            </a:r>
            <a:r>
              <a:rPr lang="en-GB" sz="2900">
                <a:solidFill>
                  <a:srgbClr val="000000"/>
                </a:solidFill>
                <a:cs typeface="Calibri"/>
              </a:rPr>
              <a:t> </a:t>
            </a:r>
            <a:r>
              <a:rPr lang="en-GB" sz="2900" err="1">
                <a:solidFill>
                  <a:srgbClr val="000000"/>
                </a:solidFill>
                <a:cs typeface="Calibri"/>
              </a:rPr>
              <a:t>vire</a:t>
            </a:r>
            <a:r>
              <a:rPr lang="en-GB" sz="2900">
                <a:solidFill>
                  <a:srgbClr val="000000"/>
                </a:solidFill>
                <a:cs typeface="Calibri"/>
              </a:rPr>
              <a:t> </a:t>
            </a:r>
            <a:r>
              <a:rPr lang="en-GB" sz="2900" err="1">
                <a:solidFill>
                  <a:srgbClr val="000000"/>
                </a:solidFill>
                <a:cs typeface="Calibri"/>
              </a:rPr>
              <a:t>energije</a:t>
            </a:r>
            <a:r>
              <a:rPr lang="en-GB" sz="2900">
                <a:solidFill>
                  <a:srgbClr val="000000"/>
                </a:solidFill>
                <a:cs typeface="Calibri"/>
              </a:rPr>
              <a:t>) </a:t>
            </a:r>
            <a:r>
              <a:rPr lang="en-GB" sz="2900" err="1">
                <a:solidFill>
                  <a:srgbClr val="000000"/>
                </a:solidFill>
                <a:cs typeface="Calibri"/>
              </a:rPr>
              <a:t>na</a:t>
            </a:r>
            <a:r>
              <a:rPr lang="en-GB" sz="2900">
                <a:solidFill>
                  <a:srgbClr val="000000"/>
                </a:solidFill>
                <a:cs typeface="Calibri"/>
              </a:rPr>
              <a:t> </a:t>
            </a:r>
            <a:r>
              <a:rPr lang="en-GB" sz="2900" err="1">
                <a:solidFill>
                  <a:srgbClr val="000000"/>
                </a:solidFill>
                <a:cs typeface="Calibri"/>
              </a:rPr>
              <a:t>trg</a:t>
            </a:r>
            <a:endParaRPr lang="en-GB" sz="2900">
              <a:solidFill>
                <a:srgbClr val="000000"/>
              </a:solidFill>
              <a:cs typeface="Calibri"/>
            </a:endParaRPr>
          </a:p>
          <a:p>
            <a:r>
              <a:rPr lang="en-GB" sz="3300">
                <a:cs typeface="Calibri"/>
              </a:rPr>
              <a:t>B) Problem </a:t>
            </a:r>
            <a:r>
              <a:rPr lang="en-GB" sz="3300" err="1">
                <a:cs typeface="Calibri"/>
              </a:rPr>
              <a:t>ugodja</a:t>
            </a:r>
            <a:r>
              <a:rPr lang="en-GB" sz="3300">
                <a:cs typeface="Calibri"/>
              </a:rPr>
              <a:t>/</a:t>
            </a:r>
            <a:r>
              <a:rPr lang="en-GB" sz="3300" err="1">
                <a:cs typeface="Calibri"/>
              </a:rPr>
              <a:t>udobja</a:t>
            </a:r>
            <a:r>
              <a:rPr lang="en-GB" sz="3300">
                <a:cs typeface="Calibri"/>
              </a:rPr>
              <a:t> – </a:t>
            </a:r>
            <a:r>
              <a:rPr lang="en-GB" sz="3300" err="1">
                <a:cs typeface="Calibri"/>
              </a:rPr>
              <a:t>nelagodje</a:t>
            </a:r>
            <a:r>
              <a:rPr lang="en-GB" sz="3300">
                <a:cs typeface="Calibri"/>
              </a:rPr>
              <a:t> </a:t>
            </a:r>
            <a:r>
              <a:rPr lang="en-GB" sz="3300" err="1">
                <a:cs typeface="Calibri"/>
              </a:rPr>
              <a:t>pri</a:t>
            </a:r>
            <a:r>
              <a:rPr lang="en-GB" sz="3300">
                <a:cs typeface="Calibri"/>
              </a:rPr>
              <a:t> </a:t>
            </a:r>
            <a:r>
              <a:rPr lang="en-GB" sz="3300" err="1">
                <a:cs typeface="Calibri"/>
              </a:rPr>
              <a:t>podpori</a:t>
            </a:r>
            <a:r>
              <a:rPr lang="en-GB" sz="3300">
                <a:cs typeface="Calibri"/>
              </a:rPr>
              <a:t> </a:t>
            </a:r>
            <a:r>
              <a:rPr lang="en-GB" sz="3300" err="1">
                <a:cs typeface="Calibri"/>
              </a:rPr>
              <a:t>politik</a:t>
            </a:r>
            <a:r>
              <a:rPr lang="en-GB" sz="3300">
                <a:cs typeface="Calibri"/>
              </a:rPr>
              <a:t>, ki bi </a:t>
            </a:r>
            <a:r>
              <a:rPr lang="en-GB" sz="3300" err="1">
                <a:cs typeface="Calibri"/>
              </a:rPr>
              <a:t>zamejile</a:t>
            </a:r>
            <a:r>
              <a:rPr lang="en-GB" sz="3300">
                <a:cs typeface="Calibri"/>
              </a:rPr>
              <a:t> </a:t>
            </a:r>
            <a:r>
              <a:rPr lang="en-GB" sz="3300" err="1">
                <a:cs typeface="Calibri"/>
              </a:rPr>
              <a:t>doseženo</a:t>
            </a:r>
            <a:r>
              <a:rPr lang="en-GB" sz="3300">
                <a:cs typeface="Calibri"/>
              </a:rPr>
              <a:t> </a:t>
            </a:r>
            <a:r>
              <a:rPr lang="en-GB" sz="3300" err="1">
                <a:cs typeface="Calibri"/>
              </a:rPr>
              <a:t>ugodje</a:t>
            </a:r>
            <a:r>
              <a:rPr lang="en-GB" sz="3300">
                <a:cs typeface="Calibri"/>
              </a:rPr>
              <a:t>/</a:t>
            </a:r>
            <a:r>
              <a:rPr lang="en-GB" sz="3300" err="1">
                <a:cs typeface="Calibri"/>
              </a:rPr>
              <a:t>udobje</a:t>
            </a:r>
            <a:r>
              <a:rPr lang="en-GB" sz="3300">
                <a:cs typeface="Calibri"/>
              </a:rPr>
              <a:t> </a:t>
            </a:r>
            <a:r>
              <a:rPr lang="en-GB" sz="3300" err="1">
                <a:cs typeface="Calibri"/>
              </a:rPr>
              <a:t>ljudi</a:t>
            </a:r>
            <a:r>
              <a:rPr lang="en-GB" sz="3300">
                <a:cs typeface="Calibri"/>
              </a:rPr>
              <a:t>.</a:t>
            </a:r>
          </a:p>
          <a:p>
            <a:pPr marL="457200" lvl="1" indent="0">
              <a:buNone/>
            </a:pPr>
            <a:endParaRPr lang="en-GB" sz="2900">
              <a:solidFill>
                <a:srgbClr val="000000"/>
              </a:solidFill>
              <a:cs typeface="Calibri"/>
            </a:endParaRPr>
          </a:p>
          <a:p>
            <a:pPr marL="0" indent="0">
              <a:buNone/>
            </a:pPr>
            <a:r>
              <a:rPr lang="sl-SI" sz="1900" i="1">
                <a:solidFill>
                  <a:srgbClr val="0070C0"/>
                </a:solidFill>
                <a:cs typeface="Calibri"/>
              </a:rPr>
              <a:t>Viri, gradivo: </a:t>
            </a:r>
            <a:endParaRPr lang="sl-SI" sz="1900">
              <a:solidFill>
                <a:srgbClr val="0070C0"/>
              </a:solidFill>
              <a:cs typeface="Calibri"/>
            </a:endParaRPr>
          </a:p>
          <a:p>
            <a:pPr marL="0" indent="0">
              <a:buNone/>
            </a:pPr>
            <a:r>
              <a:rPr lang="sl-SI" sz="1900" i="1">
                <a:cs typeface="Calibri"/>
              </a:rPr>
              <a:t>Podatki glede revščine, pričakovane življenjske dobe, pismenosti, smrtnosti in na drugi strani rabe resursov in onesnaženja</a:t>
            </a:r>
            <a:r>
              <a:rPr lang="sl-SI" sz="1900" i="1">
                <a:solidFill>
                  <a:srgbClr val="0070C0"/>
                </a:solidFill>
                <a:cs typeface="Calibri"/>
              </a:rPr>
              <a:t> (</a:t>
            </a:r>
            <a:r>
              <a:rPr lang="sl-SI" sz="1900" i="1" err="1">
                <a:solidFill>
                  <a:srgbClr val="0070C0"/>
                </a:solidFill>
                <a:cs typeface="Calibri"/>
              </a:rPr>
              <a:t>Our</a:t>
            </a:r>
            <a:r>
              <a:rPr lang="sl-SI" sz="1900" i="1">
                <a:solidFill>
                  <a:srgbClr val="0070C0"/>
                </a:solidFill>
                <a:cs typeface="Calibri"/>
              </a:rPr>
              <a:t> </a:t>
            </a:r>
            <a:r>
              <a:rPr lang="sl-SI" sz="1900" i="1" err="1">
                <a:solidFill>
                  <a:srgbClr val="0070C0"/>
                </a:solidFill>
                <a:cs typeface="Calibri"/>
              </a:rPr>
              <a:t>World</a:t>
            </a:r>
            <a:r>
              <a:rPr lang="sl-SI" sz="1900" i="1">
                <a:solidFill>
                  <a:srgbClr val="0070C0"/>
                </a:solidFill>
                <a:cs typeface="Calibri"/>
              </a:rPr>
              <a:t> in Data)  </a:t>
            </a:r>
            <a:endParaRPr lang="sl-SI" sz="1900">
              <a:solidFill>
                <a:srgbClr val="0070C0"/>
              </a:solidFill>
              <a:cs typeface="Calibri"/>
            </a:endParaRPr>
          </a:p>
          <a:p>
            <a:pPr marL="0" indent="0">
              <a:buNone/>
            </a:pPr>
            <a:r>
              <a:rPr lang="sl-SI" sz="1900" i="1">
                <a:cs typeface="Calibri"/>
              </a:rPr>
              <a:t>Iskanje rent in regulatorno zajetje:</a:t>
            </a:r>
            <a:endParaRPr lang="sl-SI" sz="1900" i="1">
              <a:ea typeface="+mn-lt"/>
              <a:cs typeface="+mn-lt"/>
            </a:endParaRPr>
          </a:p>
          <a:p>
            <a:pPr marL="0" indent="0">
              <a:buNone/>
            </a:pPr>
            <a:r>
              <a:rPr lang="sl-SI" sz="1900" i="1">
                <a:ea typeface="+mn-lt"/>
                <a:cs typeface="+mn-lt"/>
                <a:hlinkClick r:id="rId2"/>
              </a:rPr>
              <a:t>https://www.e-elgar.com/shop/gbp/advanced-introduction-to-public-choice-9781785362040.html</a:t>
            </a:r>
            <a:endParaRPr lang="sl-SI" sz="1900" i="1">
              <a:ea typeface="+mn-lt"/>
              <a:cs typeface="+mn-lt"/>
            </a:endParaRPr>
          </a:p>
          <a:p>
            <a:pPr marL="0" indent="0">
              <a:buNone/>
            </a:pPr>
            <a:r>
              <a:rPr lang="sl-SI" sz="1900" i="1">
                <a:ea typeface="+mn-lt"/>
                <a:cs typeface="+mn-lt"/>
                <a:hlinkClick r:id="rId3"/>
              </a:rPr>
              <a:t>https://www.jstor.org/stable/23606888</a:t>
            </a:r>
            <a:endParaRPr lang="sl-SI" sz="1900" i="1">
              <a:ea typeface="+mn-lt"/>
              <a:cs typeface="+mn-lt"/>
            </a:endParaRPr>
          </a:p>
          <a:p>
            <a:pPr marL="0" indent="0">
              <a:buNone/>
            </a:pPr>
            <a:r>
              <a:rPr lang="sl-SI" sz="1900" i="1">
                <a:ea typeface="+mn-lt"/>
                <a:cs typeface="+mn-lt"/>
                <a:hlinkClick r:id="rId4"/>
              </a:rPr>
              <a:t>https://www.tandfonline.com/doi/abs/10.1080/13563467.2014.923826</a:t>
            </a:r>
            <a:endParaRPr lang="sl-SI" sz="1900" i="1">
              <a:ea typeface="+mn-lt"/>
              <a:cs typeface="+mn-lt"/>
            </a:endParaRPr>
          </a:p>
          <a:p>
            <a:pPr marL="0" indent="0">
              <a:buNone/>
            </a:pPr>
            <a:r>
              <a:rPr lang="sl-SI" sz="1900" i="1">
                <a:ea typeface="+mn-lt"/>
                <a:cs typeface="+mn-lt"/>
                <a:hlinkClick r:id="rId5"/>
              </a:rPr>
              <a:t>https://www.iisd.org/gsi/sites/default/files/politics_ffs.pdf</a:t>
            </a:r>
            <a:endParaRPr lang="sl-SI" sz="1900" i="1">
              <a:ea typeface="+mn-lt"/>
              <a:cs typeface="+mn-lt"/>
            </a:endParaRPr>
          </a:p>
          <a:p>
            <a:pPr marL="0" indent="0">
              <a:buNone/>
            </a:pPr>
            <a:r>
              <a:rPr lang="sl-SI" sz="1900" i="1">
                <a:ea typeface="+mn-lt"/>
                <a:cs typeface="+mn-lt"/>
                <a:hlinkClick r:id="rId6"/>
              </a:rPr>
              <a:t>https://www.mdpi.com/1996-1073/14/14/4197</a:t>
            </a:r>
            <a:endParaRPr lang="sl-SI" sz="1900" i="1">
              <a:ea typeface="+mn-lt"/>
              <a:cs typeface="+mn-lt"/>
            </a:endParaRPr>
          </a:p>
          <a:p>
            <a:pPr lvl="1"/>
            <a:endParaRPr lang="en-GB" sz="2900" i="1">
              <a:cs typeface="Calibri"/>
            </a:endParaRPr>
          </a:p>
        </p:txBody>
      </p:sp>
    </p:spTree>
    <p:extLst>
      <p:ext uri="{BB962C8B-B14F-4D97-AF65-F5344CB8AC3E}">
        <p14:creationId xmlns:p14="http://schemas.microsoft.com/office/powerpoint/2010/main" val="204154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EC2715-DB47-4B45-BCF6-7ABD19D74E58}"/>
              </a:ext>
            </a:extLst>
          </p:cNvPr>
          <p:cNvSpPr>
            <a:spLocks noGrp="1"/>
          </p:cNvSpPr>
          <p:nvPr>
            <p:ph type="title"/>
          </p:nvPr>
        </p:nvSpPr>
        <p:spPr>
          <a:xfrm>
            <a:off x="595746" y="681037"/>
            <a:ext cx="10758054" cy="635699"/>
          </a:xfrm>
        </p:spPr>
        <p:txBody>
          <a:bodyPr>
            <a:normAutofit/>
          </a:bodyPr>
          <a:lstStyle/>
          <a:p>
            <a:r>
              <a:rPr lang="sl-SI" sz="2800" b="1">
                <a:highlight>
                  <a:srgbClr val="FFFF00"/>
                </a:highlight>
              </a:rPr>
              <a:t>Uvod in motivacija udeležencev</a:t>
            </a:r>
            <a:endParaRPr lang="sl-SI" sz="2800" b="1">
              <a:highlight>
                <a:srgbClr val="FFFF00"/>
              </a:highlight>
              <a:cs typeface="Calibri Light"/>
            </a:endParaRPr>
          </a:p>
        </p:txBody>
      </p:sp>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593607" y="1368590"/>
            <a:ext cx="10515600" cy="4815840"/>
          </a:xfrm>
        </p:spPr>
        <p:txBody>
          <a:bodyPr vert="horz" lIns="91440" tIns="45720" rIns="91440" bIns="45720" rtlCol="0" anchor="t">
            <a:noAutofit/>
          </a:bodyPr>
          <a:lstStyle/>
          <a:p>
            <a:pPr marL="0" indent="0" algn="l" rtl="0" fontAlgn="base">
              <a:buNone/>
            </a:pPr>
            <a:r>
              <a:rPr lang="sl-SI" sz="1800" b="1" i="0">
                <a:solidFill>
                  <a:srgbClr val="000000"/>
                </a:solidFill>
                <a:effectLst/>
                <a:latin typeface="Calibri"/>
                <a:ea typeface="Calibri"/>
                <a:cs typeface="Calibri"/>
              </a:rPr>
              <a:t>Splošni </a:t>
            </a:r>
            <a:r>
              <a:rPr lang="sl-SI" sz="1800" b="1" i="0" u="sng">
                <a:solidFill>
                  <a:srgbClr val="000000"/>
                </a:solidFill>
                <a:effectLst/>
                <a:latin typeface="Calibri"/>
                <a:ea typeface="Calibri"/>
                <a:cs typeface="Calibri"/>
              </a:rPr>
              <a:t>cilji </a:t>
            </a:r>
            <a:r>
              <a:rPr lang="sl-SI" sz="1800" b="1" i="0">
                <a:solidFill>
                  <a:srgbClr val="000000"/>
                </a:solidFill>
                <a:effectLst/>
                <a:latin typeface="Calibri"/>
                <a:ea typeface="Calibri"/>
                <a:cs typeface="Calibri"/>
              </a:rPr>
              <a:t>izobraževalnega modula:</a:t>
            </a:r>
          </a:p>
          <a:p>
            <a:pPr algn="l" rtl="0" fontAlgn="base">
              <a:buFont typeface="Arial" panose="020B0604020202020204" pitchFamily="34" charset="0"/>
              <a:buChar char="•"/>
            </a:pPr>
            <a:r>
              <a:rPr lang="sl-SI" sz="1600" b="0" i="0">
                <a:solidFill>
                  <a:srgbClr val="000000"/>
                </a:solidFill>
                <a:effectLst/>
                <a:latin typeface="Calibri"/>
                <a:cs typeface="Calibri"/>
              </a:rPr>
              <a:t>Udeleženci spoznajo stanje, vzroke, napovedi in posledice problematike dviga morske gladine kot enega od pomembnih posledic podnebnih sprememb</a:t>
            </a:r>
            <a:endParaRPr lang="sl-SI" sz="1600" b="0" i="0">
              <a:solidFill>
                <a:srgbClr val="000000"/>
              </a:solidFill>
              <a:effectLst/>
              <a:latin typeface="Calibri"/>
              <a:ea typeface="Calibri"/>
              <a:cs typeface="Calibri"/>
            </a:endParaRPr>
          </a:p>
          <a:p>
            <a:pPr algn="l" rtl="0" fontAlgn="base">
              <a:buFont typeface="Arial" panose="020B0604020202020204" pitchFamily="34" charset="0"/>
              <a:buChar char="•"/>
            </a:pPr>
            <a:r>
              <a:rPr lang="sl-SI" sz="1600" b="0" i="0">
                <a:solidFill>
                  <a:srgbClr val="000000"/>
                </a:solidFill>
                <a:effectLst/>
                <a:latin typeface="Calibri"/>
                <a:cs typeface="Calibri"/>
              </a:rPr>
              <a:t>usposobijo se za učinkovito komunikacijo na področju obravnavane problematike</a:t>
            </a:r>
            <a:endParaRPr lang="sl-SI" sz="1600" b="0" i="0">
              <a:solidFill>
                <a:srgbClr val="000000"/>
              </a:solidFill>
              <a:effectLst/>
              <a:latin typeface="Calibri"/>
              <a:ea typeface="Calibri"/>
              <a:cs typeface="Calibri"/>
            </a:endParaRPr>
          </a:p>
          <a:p>
            <a:pPr algn="l" rtl="0" fontAlgn="base">
              <a:buFont typeface="Arial" panose="020B0604020202020204" pitchFamily="34" charset="0"/>
              <a:buChar char="•"/>
            </a:pPr>
            <a:r>
              <a:rPr lang="sl-SI" sz="1600" b="0" i="0">
                <a:solidFill>
                  <a:srgbClr val="000000"/>
                </a:solidFill>
                <a:effectLst/>
                <a:latin typeface="Calibri"/>
                <a:cs typeface="Calibri"/>
              </a:rPr>
              <a:t>pridobijo ustrezna znanja in kompetence, nujne za spodbujanje trajnostnega razvoja in prehod v podnebno nevtralno družbo</a:t>
            </a:r>
            <a:endParaRPr lang="sl-SI" sz="1600" b="0" i="0">
              <a:solidFill>
                <a:srgbClr val="000000"/>
              </a:solidFill>
              <a:effectLst/>
              <a:latin typeface="Calibri"/>
              <a:ea typeface="Calibri"/>
              <a:cs typeface="Calibri"/>
            </a:endParaRPr>
          </a:p>
          <a:p>
            <a:pPr algn="l" rtl="0" fontAlgn="base">
              <a:buFont typeface="Arial" panose="020B0604020202020204" pitchFamily="34" charset="0"/>
              <a:buChar char="•"/>
            </a:pPr>
            <a:r>
              <a:rPr lang="sl-SI" sz="1600" b="0" i="0">
                <a:solidFill>
                  <a:srgbClr val="000000"/>
                </a:solidFill>
                <a:effectLst/>
                <a:latin typeface="Calibri"/>
                <a:cs typeface="Calibri"/>
              </a:rPr>
              <a:t>aplicirajo spoznanja na različna področja delovnega in osebnega življenja</a:t>
            </a:r>
            <a:endParaRPr lang="sl-SI" sz="1600" b="0" i="0">
              <a:solidFill>
                <a:srgbClr val="000000"/>
              </a:solidFill>
              <a:effectLst/>
              <a:latin typeface="Calibri"/>
              <a:ea typeface="Calibri"/>
              <a:cs typeface="Calibri"/>
            </a:endParaRPr>
          </a:p>
          <a:p>
            <a:pPr marL="0" indent="0" algn="l" rtl="0" fontAlgn="base">
              <a:buNone/>
            </a:pPr>
            <a:endParaRPr lang="sl-SI" sz="900" b="0" i="0">
              <a:solidFill>
                <a:srgbClr val="000000"/>
              </a:solidFill>
              <a:effectLst/>
              <a:latin typeface="Calibri" panose="020F0502020204030204" pitchFamily="34" charset="0"/>
              <a:ea typeface="Calibri"/>
              <a:cs typeface="Calibri"/>
            </a:endParaRPr>
          </a:p>
          <a:p>
            <a:pPr marL="0" indent="0" fontAlgn="base">
              <a:buNone/>
            </a:pPr>
            <a:r>
              <a:rPr lang="sl-SI" sz="1800" b="1" i="0">
                <a:solidFill>
                  <a:srgbClr val="000000"/>
                </a:solidFill>
                <a:effectLst/>
                <a:latin typeface="Calibri"/>
                <a:ea typeface="Calibri"/>
                <a:cs typeface="Calibri"/>
              </a:rPr>
              <a:t>Pridobljene </a:t>
            </a:r>
            <a:r>
              <a:rPr lang="sl-SI" sz="1800" b="1" i="0" u="sng">
                <a:solidFill>
                  <a:srgbClr val="000000"/>
                </a:solidFill>
                <a:effectLst/>
                <a:latin typeface="Calibri"/>
                <a:ea typeface="Calibri"/>
                <a:cs typeface="Calibri"/>
              </a:rPr>
              <a:t>splošne kompetence</a:t>
            </a:r>
            <a:r>
              <a:rPr lang="sl-SI" sz="1800" b="1" i="0">
                <a:solidFill>
                  <a:srgbClr val="000000"/>
                </a:solidFill>
                <a:effectLst/>
                <a:latin typeface="Calibri"/>
                <a:ea typeface="Calibri"/>
                <a:cs typeface="Calibri"/>
              </a:rPr>
              <a:t>: </a:t>
            </a:r>
            <a:r>
              <a:rPr lang="sl-SI" sz="1800" b="1">
                <a:solidFill>
                  <a:srgbClr val="000000"/>
                </a:solidFill>
                <a:latin typeface="Calibri"/>
                <a:ea typeface="Calibri"/>
                <a:cs typeface="Calibri"/>
              </a:rPr>
              <a:t>      </a:t>
            </a:r>
            <a:endParaRPr lang="sl-SI" sz="1800" b="1">
              <a:solidFill>
                <a:srgbClr val="000000"/>
              </a:solidFill>
              <a:latin typeface="Calibri" panose="020F0502020204030204" pitchFamily="34" charset="0"/>
              <a:ea typeface="Calibri"/>
              <a:cs typeface="Calibri"/>
            </a:endParaRPr>
          </a:p>
          <a:p>
            <a:r>
              <a:rPr lang="sl-SI" sz="1600" b="0" i="0">
                <a:solidFill>
                  <a:srgbClr val="000000"/>
                </a:solidFill>
                <a:effectLst/>
                <a:latin typeface="Calibri"/>
                <a:cs typeface="Calibri"/>
              </a:rPr>
              <a:t>poosebljanje vrednot trajnosti </a:t>
            </a:r>
            <a:endParaRPr lang="sl-SI" sz="1600" b="1" i="0">
              <a:solidFill>
                <a:srgbClr val="000000"/>
              </a:solidFill>
              <a:effectLst/>
              <a:latin typeface="Calibri" panose="020F0502020204030204" pitchFamily="34" charset="0"/>
              <a:ea typeface="Calibri"/>
              <a:cs typeface="Calibri"/>
            </a:endParaRPr>
          </a:p>
          <a:p>
            <a:pPr algn="l" rtl="0" fontAlgn="base">
              <a:buFont typeface="Arial" panose="020B0604020202020204" pitchFamily="34" charset="0"/>
              <a:buChar char="•"/>
            </a:pPr>
            <a:r>
              <a:rPr lang="sl-SI" sz="1600" b="0" i="0">
                <a:solidFill>
                  <a:srgbClr val="000000"/>
                </a:solidFill>
                <a:effectLst/>
                <a:latin typeface="Calibri"/>
                <a:cs typeface="Calibri"/>
              </a:rPr>
              <a:t>sprejemanje celovitosti v trajnosti </a:t>
            </a:r>
            <a:endParaRPr lang="sl-SI" sz="1600" b="0" i="0">
              <a:solidFill>
                <a:srgbClr val="000000"/>
              </a:solidFill>
              <a:effectLst/>
              <a:latin typeface="Calibri"/>
              <a:ea typeface="Calibri"/>
              <a:cs typeface="Calibri"/>
            </a:endParaRPr>
          </a:p>
          <a:p>
            <a:pPr algn="l" rtl="0" fontAlgn="base">
              <a:buFont typeface="Arial" panose="020B0604020202020204" pitchFamily="34" charset="0"/>
              <a:buChar char="•"/>
            </a:pPr>
            <a:r>
              <a:rPr lang="sl-SI" sz="1600" b="0" i="0">
                <a:solidFill>
                  <a:srgbClr val="000000"/>
                </a:solidFill>
                <a:effectLst/>
                <a:latin typeface="Calibri"/>
                <a:cs typeface="Calibri"/>
              </a:rPr>
              <a:t>zamišljanje trajnostnih prihodnosti </a:t>
            </a:r>
            <a:endParaRPr lang="sl-SI" sz="1600" b="0" i="0">
              <a:solidFill>
                <a:srgbClr val="000000"/>
              </a:solidFill>
              <a:effectLst/>
              <a:latin typeface="Calibri"/>
              <a:ea typeface="Calibri"/>
              <a:cs typeface="Calibri"/>
            </a:endParaRPr>
          </a:p>
          <a:p>
            <a:pPr algn="l" rtl="0" fontAlgn="base">
              <a:buFont typeface="Arial" panose="020B0604020202020204" pitchFamily="34" charset="0"/>
              <a:buChar char="•"/>
            </a:pPr>
            <a:r>
              <a:rPr lang="sl-SI" sz="1600" b="0" i="0">
                <a:solidFill>
                  <a:srgbClr val="000000"/>
                </a:solidFill>
                <a:effectLst/>
                <a:latin typeface="Calibri"/>
                <a:cs typeface="Calibri"/>
              </a:rPr>
              <a:t>delovanje za trajnost  </a:t>
            </a:r>
            <a:endParaRPr lang="sl-SI" sz="1600" b="0" i="0">
              <a:solidFill>
                <a:srgbClr val="000000"/>
              </a:solidFill>
              <a:effectLst/>
              <a:latin typeface="Calibri"/>
              <a:ea typeface="Calibri"/>
              <a:cs typeface="Calibri"/>
            </a:endParaRPr>
          </a:p>
        </p:txBody>
      </p:sp>
      <p:sp>
        <p:nvSpPr>
          <p:cNvPr id="4" name="PoljeZBesedilom 3">
            <a:extLst>
              <a:ext uri="{FF2B5EF4-FFF2-40B4-BE49-F238E27FC236}">
                <a16:creationId xmlns:a16="http://schemas.microsoft.com/office/drawing/2014/main" id="{D0FF61D3-50E1-3BE8-E35F-D52713B0924C}"/>
              </a:ext>
            </a:extLst>
          </p:cNvPr>
          <p:cNvSpPr txBox="1"/>
          <p:nvPr/>
        </p:nvSpPr>
        <p:spPr>
          <a:xfrm>
            <a:off x="4675480" y="3838221"/>
            <a:ext cx="4797777"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b="1">
                <a:ea typeface="Calibri"/>
                <a:cs typeface="Calibri"/>
              </a:rPr>
              <a:t>Pridobljene </a:t>
            </a:r>
            <a:r>
              <a:rPr lang="sl-SI" b="1" u="sng">
                <a:ea typeface="Calibri"/>
                <a:cs typeface="Calibri"/>
              </a:rPr>
              <a:t>"zelene" kompetence</a:t>
            </a:r>
            <a:r>
              <a:rPr lang="sl-SI" b="1">
                <a:ea typeface="Calibri"/>
                <a:cs typeface="Calibri"/>
              </a:rPr>
              <a:t>:</a:t>
            </a:r>
          </a:p>
          <a:p>
            <a:pPr marL="285750" indent="-285750">
              <a:buFont typeface="Arial"/>
              <a:buChar char="•"/>
            </a:pPr>
            <a:r>
              <a:rPr lang="sl-SI" sz="1600" err="1">
                <a:ea typeface="Calibri"/>
                <a:cs typeface="Calibri"/>
              </a:rPr>
              <a:t>GreenCOMP</a:t>
            </a:r>
            <a:r>
              <a:rPr lang="sl-SI" sz="1600">
                <a:ea typeface="Calibri"/>
                <a:cs typeface="Calibri"/>
              </a:rPr>
              <a:t> 1.2 – Podpiranje pravičnosti </a:t>
            </a:r>
          </a:p>
          <a:p>
            <a:pPr marL="285750" indent="-285750">
              <a:buFont typeface="Arial"/>
              <a:buChar char="•"/>
            </a:pPr>
            <a:r>
              <a:rPr lang="sl-SI" sz="1600" err="1">
                <a:ea typeface="Calibri"/>
                <a:cs typeface="Calibri"/>
              </a:rPr>
              <a:t>GreenCOMP</a:t>
            </a:r>
            <a:r>
              <a:rPr lang="sl-SI" sz="1600">
                <a:ea typeface="Calibri"/>
                <a:cs typeface="Calibri"/>
              </a:rPr>
              <a:t> 1.3 – Promoviranje narave </a:t>
            </a:r>
          </a:p>
          <a:p>
            <a:pPr marL="285750" indent="-285750">
              <a:buFont typeface="Arial"/>
              <a:buChar char="•"/>
            </a:pPr>
            <a:r>
              <a:rPr lang="sl-SI" sz="1600" err="1">
                <a:ea typeface="Calibri"/>
                <a:cs typeface="Calibri"/>
              </a:rPr>
              <a:t>GreenCOMP</a:t>
            </a:r>
            <a:r>
              <a:rPr lang="sl-SI" sz="1600">
                <a:ea typeface="Calibri"/>
                <a:cs typeface="Calibri"/>
              </a:rPr>
              <a:t> 2.1 – Sistemsko mišljenje </a:t>
            </a:r>
          </a:p>
          <a:p>
            <a:pPr marL="285750" indent="-285750">
              <a:buFont typeface="Arial"/>
              <a:buChar char="•"/>
            </a:pPr>
            <a:r>
              <a:rPr lang="sl-SI" sz="1600" err="1">
                <a:ea typeface="Calibri"/>
                <a:cs typeface="Calibri"/>
              </a:rPr>
              <a:t>GreenCOMP</a:t>
            </a:r>
            <a:r>
              <a:rPr lang="sl-SI" sz="1600">
                <a:ea typeface="Calibri"/>
                <a:cs typeface="Calibri"/>
              </a:rPr>
              <a:t> 2.2 – Kritično mišljenje </a:t>
            </a:r>
          </a:p>
          <a:p>
            <a:pPr marL="285750" indent="-285750">
              <a:buFont typeface="Arial"/>
              <a:buChar char="•"/>
            </a:pPr>
            <a:r>
              <a:rPr lang="sl-SI" sz="1600" err="1">
                <a:ea typeface="Calibri"/>
                <a:cs typeface="Calibri"/>
              </a:rPr>
              <a:t>GreenCOMP</a:t>
            </a:r>
            <a:r>
              <a:rPr lang="sl-SI" sz="1600">
                <a:ea typeface="Calibri"/>
                <a:cs typeface="Calibri"/>
              </a:rPr>
              <a:t> 2.3 – Formuliranje problema </a:t>
            </a:r>
          </a:p>
          <a:p>
            <a:pPr marL="285750" indent="-285750">
              <a:buFont typeface="Arial"/>
              <a:buChar char="•"/>
            </a:pPr>
            <a:r>
              <a:rPr lang="sl-SI" sz="1600" err="1">
                <a:ea typeface="Calibri"/>
                <a:cs typeface="Calibri"/>
              </a:rPr>
              <a:t>GreenCOMP</a:t>
            </a:r>
            <a:r>
              <a:rPr lang="sl-SI" sz="1600">
                <a:ea typeface="Calibri"/>
                <a:cs typeface="Calibri"/>
              </a:rPr>
              <a:t> 3.1 – Pismenost za prihodnost </a:t>
            </a:r>
          </a:p>
          <a:p>
            <a:pPr marL="285750" indent="-285750">
              <a:buFont typeface="Arial"/>
              <a:buChar char="•"/>
            </a:pPr>
            <a:r>
              <a:rPr lang="sl-SI" sz="1600" err="1">
                <a:ea typeface="Calibri"/>
                <a:cs typeface="Calibri"/>
              </a:rPr>
              <a:t>GreenCOMP</a:t>
            </a:r>
            <a:r>
              <a:rPr lang="sl-SI" sz="1600">
                <a:ea typeface="Calibri"/>
                <a:cs typeface="Calibri"/>
              </a:rPr>
              <a:t> 3.3 – Raziskovalno mišljenje </a:t>
            </a:r>
          </a:p>
          <a:p>
            <a:pPr marL="285750" indent="-285750">
              <a:buFont typeface="Arial"/>
              <a:buChar char="•"/>
            </a:pPr>
            <a:r>
              <a:rPr lang="sl-SI" sz="1600" err="1">
                <a:ea typeface="Calibri"/>
                <a:cs typeface="Calibri"/>
              </a:rPr>
              <a:t>GreenCOMP</a:t>
            </a:r>
            <a:r>
              <a:rPr lang="sl-SI" sz="1600">
                <a:ea typeface="Calibri"/>
                <a:cs typeface="Calibri"/>
              </a:rPr>
              <a:t> 4.1 – Politična angažiranost</a:t>
            </a:r>
          </a:p>
          <a:p>
            <a:endParaRPr lang="sl-SI">
              <a:ea typeface="Calibri"/>
              <a:cs typeface="Calibri"/>
            </a:endParaRPr>
          </a:p>
        </p:txBody>
      </p:sp>
    </p:spTree>
    <p:extLst>
      <p:ext uri="{BB962C8B-B14F-4D97-AF65-F5344CB8AC3E}">
        <p14:creationId xmlns:p14="http://schemas.microsoft.com/office/powerpoint/2010/main" val="1623952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EC2715-DB47-4B45-BCF6-7ABD19D74E58}"/>
              </a:ext>
            </a:extLst>
          </p:cNvPr>
          <p:cNvSpPr>
            <a:spLocks noGrp="1"/>
          </p:cNvSpPr>
          <p:nvPr>
            <p:ph type="title"/>
          </p:nvPr>
        </p:nvSpPr>
        <p:spPr>
          <a:xfrm>
            <a:off x="838200" y="741651"/>
            <a:ext cx="10515600" cy="635699"/>
          </a:xfrm>
        </p:spPr>
        <p:txBody>
          <a:bodyPr>
            <a:normAutofit/>
          </a:bodyPr>
          <a:lstStyle/>
          <a:p>
            <a:r>
              <a:rPr lang="sl-SI" sz="2800" b="1">
                <a:highlight>
                  <a:srgbClr val="FFFF00"/>
                </a:highlight>
              </a:rPr>
              <a:t>Komunikacijski vidik: Uokvirjanje in ubesedovanje v medijih</a:t>
            </a:r>
            <a:endParaRPr lang="en-US" sz="2800" b="1">
              <a:highlight>
                <a:srgbClr val="FFFF00"/>
              </a:highlight>
            </a:endParaRPr>
          </a:p>
        </p:txBody>
      </p:sp>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838200" y="1544898"/>
            <a:ext cx="10515600" cy="4727315"/>
          </a:xfrm>
        </p:spPr>
        <p:txBody>
          <a:bodyPr vert="horz" lIns="91440" tIns="45720" rIns="91440" bIns="45720" rtlCol="0" anchor="t">
            <a:normAutofit/>
          </a:bodyPr>
          <a:lstStyle/>
          <a:p>
            <a:pPr>
              <a:buNone/>
            </a:pPr>
            <a:r>
              <a:rPr lang="sl-SI" sz="2400" b="1" dirty="0">
                <a:solidFill>
                  <a:srgbClr val="C00000"/>
                </a:solidFill>
                <a:ea typeface="+mn-lt"/>
                <a:cs typeface="+mn-lt"/>
              </a:rPr>
              <a:t>Sklop 1 </a:t>
            </a:r>
            <a:endParaRPr lang="sl-SI" b="1" dirty="0">
              <a:solidFill>
                <a:srgbClr val="C00000"/>
              </a:solidFill>
              <a:ea typeface="+mn-lt"/>
              <a:cs typeface="+mn-lt"/>
            </a:endParaRPr>
          </a:p>
          <a:p>
            <a:pPr>
              <a:buNone/>
            </a:pPr>
            <a:r>
              <a:rPr lang="sl-SI" sz="2400" b="1" dirty="0">
                <a:ea typeface="+mn-lt"/>
                <a:cs typeface="+mn-lt"/>
              </a:rPr>
              <a:t>Vloga medijev pri osveščanju o perečih </a:t>
            </a:r>
            <a:r>
              <a:rPr lang="sl-SI" sz="2400" b="1" dirty="0" err="1">
                <a:ea typeface="+mn-lt"/>
                <a:cs typeface="+mn-lt"/>
              </a:rPr>
              <a:t>okoljskih</a:t>
            </a:r>
            <a:r>
              <a:rPr lang="sl-SI" sz="2400" b="1" dirty="0">
                <a:ea typeface="+mn-lt"/>
                <a:cs typeface="+mn-lt"/>
              </a:rPr>
              <a:t> problemih, kot je dvig morske gladine</a:t>
            </a:r>
            <a:endParaRPr lang="sl-SI" dirty="0">
              <a:cs typeface="Calibri"/>
            </a:endParaRPr>
          </a:p>
          <a:p>
            <a:pPr>
              <a:buNone/>
            </a:pPr>
            <a:r>
              <a:rPr lang="sl-SI" sz="2400" dirty="0">
                <a:ea typeface="+mn-lt"/>
                <a:cs typeface="+mn-lt"/>
              </a:rPr>
              <a:t>•</a:t>
            </a:r>
            <a:r>
              <a:rPr lang="sl-SI" sz="2200" dirty="0">
                <a:ea typeface="+mn-lt"/>
                <a:cs typeface="+mn-lt"/>
              </a:rPr>
              <a:t> Razlikovanje med pravimi in lažnimi novicami na področju dviga morske gladine</a:t>
            </a:r>
          </a:p>
          <a:p>
            <a:r>
              <a:rPr lang="sl-SI" sz="2200" dirty="0">
                <a:ea typeface="+mn-lt"/>
                <a:cs typeface="+mn-lt"/>
              </a:rPr>
              <a:t>Na podlagi primerov člankov iz slovenskih in tujih medijev opredelitev medijev kot učinkovito in poljudno sredstvo za seznanjanje širše množice z znanstvenimi dognanji na področju </a:t>
            </a:r>
            <a:r>
              <a:rPr lang="sl-SI" sz="2200" dirty="0" err="1">
                <a:ea typeface="+mn-lt"/>
                <a:cs typeface="+mn-lt"/>
              </a:rPr>
              <a:t>okoljske</a:t>
            </a:r>
            <a:r>
              <a:rPr lang="sl-SI" sz="2200" dirty="0">
                <a:ea typeface="+mn-lt"/>
                <a:cs typeface="+mn-lt"/>
              </a:rPr>
              <a:t> problematike</a:t>
            </a:r>
            <a:endParaRPr lang="sl-SI" sz="2200" dirty="0">
              <a:cs typeface="Calibri" panose="020F0502020204030204"/>
            </a:endParaRPr>
          </a:p>
          <a:p>
            <a:pPr>
              <a:buNone/>
            </a:pPr>
            <a:endParaRPr lang="sl-SI" sz="2200">
              <a:ea typeface="+mn-lt"/>
              <a:cs typeface="+mn-lt"/>
            </a:endParaRPr>
          </a:p>
          <a:p>
            <a:pPr>
              <a:buNone/>
            </a:pPr>
            <a:endParaRPr lang="sl-SI" sz="1800">
              <a:ea typeface="+mn-lt"/>
              <a:cs typeface="+mn-lt"/>
            </a:endParaRPr>
          </a:p>
          <a:p>
            <a:pPr>
              <a:buNone/>
            </a:pPr>
            <a:endParaRPr lang="sl-SI" sz="1800">
              <a:ea typeface="+mn-lt"/>
              <a:cs typeface="+mn-lt"/>
            </a:endParaRPr>
          </a:p>
          <a:p>
            <a:pPr>
              <a:buNone/>
            </a:pPr>
            <a:endParaRPr lang="sl-SI" sz="1800">
              <a:ea typeface="+mn-lt"/>
              <a:cs typeface="+mn-lt"/>
            </a:endParaRPr>
          </a:p>
          <a:p>
            <a:pPr>
              <a:buNone/>
            </a:pPr>
            <a:endParaRPr lang="sl-SI" sz="1800">
              <a:ea typeface="+mn-lt"/>
              <a:cs typeface="+mn-lt"/>
            </a:endParaRPr>
          </a:p>
          <a:p>
            <a:pPr>
              <a:buNone/>
            </a:pPr>
            <a:endParaRPr lang="sl-SI" sz="1800">
              <a:ea typeface="+mn-lt"/>
              <a:cs typeface="+mn-lt"/>
            </a:endParaRPr>
          </a:p>
          <a:p>
            <a:pPr>
              <a:buNone/>
            </a:pPr>
            <a:endParaRPr lang="sl-SI" sz="1600" i="1">
              <a:ea typeface="+mn-lt"/>
              <a:cs typeface="+mn-lt"/>
            </a:endParaRPr>
          </a:p>
          <a:p>
            <a:pPr>
              <a:buNone/>
            </a:pPr>
            <a:endParaRPr lang="sl-SI" sz="1600" i="1">
              <a:ea typeface="+mn-lt"/>
              <a:cs typeface="+mn-lt"/>
            </a:endParaRPr>
          </a:p>
          <a:p>
            <a:pPr marL="0" indent="0">
              <a:buNone/>
            </a:pPr>
            <a:endParaRPr lang="sl-SI" sz="2400">
              <a:ea typeface="+mn-lt"/>
              <a:cs typeface="+mn-lt"/>
            </a:endParaRPr>
          </a:p>
        </p:txBody>
      </p:sp>
      <p:pic>
        <p:nvPicPr>
          <p:cNvPr id="4" name="Picture 4" descr="A picture containing text, outdoor, ice, nature&#10;&#10;Description automatically generated">
            <a:extLst>
              <a:ext uri="{FF2B5EF4-FFF2-40B4-BE49-F238E27FC236}">
                <a16:creationId xmlns:a16="http://schemas.microsoft.com/office/drawing/2014/main" id="{AB88B22B-A29B-3BE9-8976-FCDFF7A094CA}"/>
              </a:ext>
            </a:extLst>
          </p:cNvPr>
          <p:cNvPicPr>
            <a:picLocks noChangeAspect="1"/>
          </p:cNvPicPr>
          <p:nvPr/>
        </p:nvPicPr>
        <p:blipFill rotWithShape="1">
          <a:blip r:embed="rId2"/>
          <a:srcRect b="16254"/>
          <a:stretch/>
        </p:blipFill>
        <p:spPr>
          <a:xfrm>
            <a:off x="8597075" y="4242871"/>
            <a:ext cx="3061513" cy="2132396"/>
          </a:xfrm>
          <a:prstGeom prst="rect">
            <a:avLst/>
          </a:prstGeom>
        </p:spPr>
      </p:pic>
      <p:pic>
        <p:nvPicPr>
          <p:cNvPr id="5" name="Picture 5" descr="A picture containing text, water, screenshot&#10;&#10;Description automatically generated">
            <a:extLst>
              <a:ext uri="{FF2B5EF4-FFF2-40B4-BE49-F238E27FC236}">
                <a16:creationId xmlns:a16="http://schemas.microsoft.com/office/drawing/2014/main" id="{E92C6A77-BA96-9CA2-6B0E-CF2C56DA207C}"/>
              </a:ext>
            </a:extLst>
          </p:cNvPr>
          <p:cNvPicPr>
            <a:picLocks noChangeAspect="1"/>
          </p:cNvPicPr>
          <p:nvPr/>
        </p:nvPicPr>
        <p:blipFill rotWithShape="1">
          <a:blip r:embed="rId3"/>
          <a:srcRect b="16162"/>
          <a:stretch/>
        </p:blipFill>
        <p:spPr>
          <a:xfrm>
            <a:off x="5154179" y="4240611"/>
            <a:ext cx="2949502" cy="2127226"/>
          </a:xfrm>
          <a:prstGeom prst="rect">
            <a:avLst/>
          </a:prstGeom>
        </p:spPr>
      </p:pic>
      <p:pic>
        <p:nvPicPr>
          <p:cNvPr id="6" name="Picture 6" descr="A picture containing text, water, outdoor, person&#10;&#10;Description automatically generated">
            <a:extLst>
              <a:ext uri="{FF2B5EF4-FFF2-40B4-BE49-F238E27FC236}">
                <a16:creationId xmlns:a16="http://schemas.microsoft.com/office/drawing/2014/main" id="{F0F5860C-34BA-DC60-2F2F-B29538C6A890}"/>
              </a:ext>
            </a:extLst>
          </p:cNvPr>
          <p:cNvPicPr>
            <a:picLocks noChangeAspect="1"/>
          </p:cNvPicPr>
          <p:nvPr/>
        </p:nvPicPr>
        <p:blipFill>
          <a:blip r:embed="rId4"/>
          <a:stretch>
            <a:fillRect/>
          </a:stretch>
        </p:blipFill>
        <p:spPr>
          <a:xfrm>
            <a:off x="1023073" y="4502728"/>
            <a:ext cx="3906981" cy="1731818"/>
          </a:xfrm>
          <a:prstGeom prst="rect">
            <a:avLst/>
          </a:prstGeom>
        </p:spPr>
      </p:pic>
    </p:spTree>
    <p:extLst>
      <p:ext uri="{BB962C8B-B14F-4D97-AF65-F5344CB8AC3E}">
        <p14:creationId xmlns:p14="http://schemas.microsoft.com/office/powerpoint/2010/main" val="220235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796637" y="915136"/>
            <a:ext cx="10557163" cy="5261827"/>
          </a:xfrm>
        </p:spPr>
        <p:txBody>
          <a:bodyPr vert="horz" lIns="91440" tIns="45720" rIns="91440" bIns="45720" rtlCol="0" anchor="t">
            <a:normAutofit/>
          </a:bodyPr>
          <a:lstStyle/>
          <a:p>
            <a:pPr>
              <a:buNone/>
            </a:pPr>
            <a:r>
              <a:rPr lang="sl-SI" sz="2400" dirty="0">
                <a:ea typeface="+mn-lt"/>
                <a:cs typeface="+mn-lt"/>
              </a:rPr>
              <a:t>• </a:t>
            </a:r>
            <a:r>
              <a:rPr lang="sl-SI" sz="2200" dirty="0">
                <a:ea typeface="+mn-lt"/>
                <a:cs typeface="+mn-lt"/>
              </a:rPr>
              <a:t>Analiza naraščanja pogostosti poročanja o dvigu morske gladine </a:t>
            </a:r>
            <a:r>
              <a:rPr lang="sl-SI" sz="2200" dirty="0">
                <a:solidFill>
                  <a:srgbClr val="000000"/>
                </a:solidFill>
                <a:ea typeface="+mn-lt"/>
                <a:cs typeface="+mn-lt"/>
              </a:rPr>
              <a:t>(</a:t>
            </a:r>
            <a:r>
              <a:rPr lang="sl-SI" sz="2200" dirty="0">
                <a:solidFill>
                  <a:schemeClr val="accent6">
                    <a:lumMod val="50000"/>
                  </a:schemeClr>
                </a:solidFill>
                <a:ea typeface="+mn-lt"/>
                <a:cs typeface="+mn-lt"/>
              </a:rPr>
              <a:t>boljša </a:t>
            </a:r>
            <a:r>
              <a:rPr lang="sl-SI" sz="2200">
                <a:solidFill>
                  <a:schemeClr val="accent6">
                    <a:lumMod val="50000"/>
                  </a:schemeClr>
                </a:solidFill>
                <a:ea typeface="+mn-lt"/>
                <a:cs typeface="+mn-lt"/>
              </a:rPr>
              <a:t>informiranost </a:t>
            </a:r>
            <a:r>
              <a:rPr lang="sl-SI" sz="2200">
                <a:ea typeface="+mn-lt"/>
                <a:cs typeface="+mn-lt"/>
              </a:rPr>
              <a:t>→</a:t>
            </a:r>
            <a:endParaRPr lang="en-US"/>
          </a:p>
          <a:p>
            <a:pPr>
              <a:buNone/>
            </a:pPr>
            <a:r>
              <a:rPr lang="sl-SI" sz="2200" dirty="0">
                <a:solidFill>
                  <a:schemeClr val="accent6">
                    <a:lumMod val="50000"/>
                  </a:schemeClr>
                </a:solidFill>
                <a:ea typeface="+mn-lt"/>
                <a:cs typeface="+mn-lt"/>
              </a:rPr>
              <a:t> večja osveščenost </a:t>
            </a:r>
            <a:r>
              <a:rPr lang="sl-SI" sz="2200" dirty="0">
                <a:ea typeface="+mn-lt"/>
                <a:cs typeface="+mn-lt"/>
              </a:rPr>
              <a:t>→</a:t>
            </a:r>
            <a:r>
              <a:rPr lang="sl-SI" sz="2200" dirty="0">
                <a:solidFill>
                  <a:srgbClr val="000000"/>
                </a:solidFill>
                <a:ea typeface="+mn-lt"/>
                <a:cs typeface="+mn-lt"/>
              </a:rPr>
              <a:t> </a:t>
            </a:r>
            <a:r>
              <a:rPr lang="sl-SI" sz="2200" dirty="0">
                <a:solidFill>
                  <a:schemeClr val="accent6">
                    <a:lumMod val="50000"/>
                  </a:schemeClr>
                </a:solidFill>
                <a:ea typeface="+mn-lt"/>
                <a:cs typeface="+mn-lt"/>
              </a:rPr>
              <a:t>povečanje možnosti, da bomo pripravljeni ukrepati)</a:t>
            </a:r>
            <a:endParaRPr lang="sl-SI" dirty="0">
              <a:solidFill>
                <a:schemeClr val="accent6">
                  <a:lumMod val="50000"/>
                </a:schemeClr>
              </a:solidFill>
              <a:cs typeface="Calibri"/>
            </a:endParaRPr>
          </a:p>
          <a:p>
            <a:pPr>
              <a:buNone/>
            </a:pPr>
            <a:endParaRPr lang="sl-SI" sz="2200">
              <a:cs typeface="Calibri"/>
            </a:endParaRPr>
          </a:p>
          <a:p>
            <a:pPr>
              <a:buNone/>
            </a:pPr>
            <a:r>
              <a:rPr lang="sl-SI" sz="2000" b="1" dirty="0">
                <a:cs typeface="Calibri"/>
              </a:rPr>
              <a:t>Viri, gradiva</a:t>
            </a:r>
          </a:p>
          <a:p>
            <a:pPr>
              <a:buNone/>
            </a:pPr>
            <a:r>
              <a:rPr lang="sl-SI" sz="2000" dirty="0">
                <a:ea typeface="+mn-lt"/>
                <a:cs typeface="+mn-lt"/>
              </a:rPr>
              <a:t>članki v slovenskih in tujih spletnih medijih, npr.</a:t>
            </a:r>
          </a:p>
          <a:p>
            <a:pPr>
              <a:buNone/>
            </a:pPr>
            <a:endParaRPr lang="sl-SI" sz="2000">
              <a:ea typeface="+mn-lt"/>
              <a:cs typeface="+mn-lt"/>
            </a:endParaRPr>
          </a:p>
          <a:p>
            <a:pPr>
              <a:buNone/>
            </a:pPr>
            <a:r>
              <a:rPr lang="sl-SI" sz="1300" i="1" u="sng" dirty="0">
                <a:ea typeface="+mn-lt"/>
                <a:cs typeface="+mn-lt"/>
                <a:hlinkClick r:id="rId2"/>
              </a:rPr>
              <a:t>https://www.theguardian.com/science/2022/dec/28/terrawatch-the-rise-and-bigger-rise-of-mediterranean-sea-levels</a:t>
            </a:r>
            <a:endParaRPr lang="sl-SI" sz="1300" i="1" dirty="0">
              <a:ea typeface="+mn-lt"/>
              <a:cs typeface="+mn-lt"/>
            </a:endParaRPr>
          </a:p>
          <a:p>
            <a:pPr marL="0" indent="0">
              <a:buNone/>
            </a:pPr>
            <a:r>
              <a:rPr lang="sl-SI" sz="1300" i="1" dirty="0">
                <a:ea typeface="+mn-lt"/>
                <a:cs typeface="+mn-lt"/>
                <a:hlinkClick r:id="rId3"/>
              </a:rPr>
              <a:t>https://www.delo.si/novice/znanoteh/dvig-morske-gladine-za-meter-pomeni-od-sto-do-tristo-milijonov-migracij/</a:t>
            </a:r>
            <a:endParaRPr lang="sl-SI" sz="1300" i="1" dirty="0">
              <a:cs typeface="Calibri" panose="020F0502020204030204"/>
            </a:endParaRPr>
          </a:p>
          <a:p>
            <a:pPr marL="0" indent="0">
              <a:buNone/>
            </a:pPr>
            <a:r>
              <a:rPr lang="sl-SI" sz="1300" i="1" dirty="0">
                <a:ea typeface="+mn-lt"/>
                <a:cs typeface="+mn-lt"/>
                <a:hlinkClick r:id="rId4"/>
              </a:rPr>
              <a:t>https://www.24ur.com/novice/slovenija/posledice-poplav-obcutilo-tudi-jadransko-morje.html</a:t>
            </a:r>
            <a:endParaRPr lang="sl-SI" sz="1300" i="1" dirty="0">
              <a:cs typeface="Calibri" panose="020F0502020204030204"/>
            </a:endParaRPr>
          </a:p>
          <a:p>
            <a:pPr>
              <a:buNone/>
            </a:pPr>
            <a:r>
              <a:rPr lang="sl-SI" sz="1300" i="1" u="sng" dirty="0">
                <a:ea typeface="+mn-lt"/>
                <a:cs typeface="+mn-lt"/>
                <a:hlinkClick r:id="rId2"/>
              </a:rPr>
              <a:t>https://www.theguardian.com/environment/2022/aug/29/major-sea-level-rise-caused-by-melting-of-greenland-ice-cap-is-now-inevitable-27cm-climate</a:t>
            </a:r>
            <a:endParaRPr lang="sl-SI" sz="1300" i="1" dirty="0">
              <a:ea typeface="+mn-lt"/>
              <a:cs typeface="+mn-lt"/>
            </a:endParaRPr>
          </a:p>
          <a:p>
            <a:pPr>
              <a:buNone/>
            </a:pPr>
            <a:r>
              <a:rPr lang="sl-SI" sz="1300" i="1" u="sng" dirty="0">
                <a:ea typeface="+mn-lt"/>
                <a:cs typeface="+mn-lt"/>
                <a:hlinkClick r:id="rId5"/>
              </a:rPr>
              <a:t>https://www.theguardian.com/world/2022/oct/14/east-antarctic-glacier-melting-at-708bn-tonnes-a-year-due-to-warm-sea-water</a:t>
            </a:r>
            <a:endParaRPr lang="sl-SI" sz="1300" i="1" dirty="0">
              <a:cs typeface="Calibri"/>
            </a:endParaRPr>
          </a:p>
          <a:p>
            <a:pPr>
              <a:buNone/>
            </a:pPr>
            <a:r>
              <a:rPr lang="sl-SI" sz="1300" i="1" u="sng" dirty="0">
                <a:ea typeface="+mn-lt"/>
                <a:cs typeface="+mn-lt"/>
                <a:hlinkClick r:id="rId6"/>
              </a:rPr>
              <a:t>https://www.theguardian.com/science/2022/sep/28/terrawatch-why-is-sea-level-rising-faster-along-china-coast</a:t>
            </a:r>
            <a:endParaRPr lang="sl-SI" sz="1300" i="1" dirty="0">
              <a:cs typeface="Calibri"/>
            </a:endParaRPr>
          </a:p>
          <a:p>
            <a:pPr>
              <a:buNone/>
            </a:pPr>
            <a:r>
              <a:rPr lang="sl-SI" sz="1300" i="1" u="sng" dirty="0">
                <a:ea typeface="+mn-lt"/>
                <a:cs typeface="+mn-lt"/>
                <a:hlinkClick r:id="rId7"/>
              </a:rPr>
              <a:t>https://www.nytimes.com/2022/10/28/opinion/hurricane-sandy-new-york-flooding.html</a:t>
            </a:r>
            <a:endParaRPr lang="sl-SI" sz="1300" i="1" dirty="0">
              <a:cs typeface="Calibri"/>
            </a:endParaRPr>
          </a:p>
          <a:p>
            <a:pPr>
              <a:buNone/>
            </a:pPr>
            <a:r>
              <a:rPr lang="sl-SI" sz="1300" i="1" u="sng" dirty="0">
                <a:ea typeface="+mn-lt"/>
                <a:cs typeface="+mn-lt"/>
                <a:hlinkClick r:id="rId8"/>
              </a:rPr>
              <a:t>https://www.nytimes.com/2020/07/30/climate/sea-level-inland-floods.html</a:t>
            </a:r>
            <a:endParaRPr lang="sl-SI" sz="1300" i="1" dirty="0">
              <a:cs typeface="Calibri"/>
            </a:endParaRPr>
          </a:p>
          <a:p>
            <a:pPr>
              <a:buNone/>
            </a:pPr>
            <a:r>
              <a:rPr lang="sl-SI" sz="1300" i="1" u="sng" dirty="0">
                <a:ea typeface="+mn-lt"/>
                <a:cs typeface="+mn-lt"/>
                <a:hlinkClick r:id="rId9"/>
              </a:rPr>
              <a:t>https://www.nytimes.com/2021/05/05/climate/climate-change-sea-level-rise.html</a:t>
            </a:r>
            <a:endParaRPr lang="sl-SI" sz="1300" i="1" dirty="0">
              <a:cs typeface="Calibri"/>
            </a:endParaRPr>
          </a:p>
        </p:txBody>
      </p:sp>
      <p:pic>
        <p:nvPicPr>
          <p:cNvPr id="2" name="Picture 3" descr="Graphical user interface, text, email&#10;&#10;Description automatically generated">
            <a:extLst>
              <a:ext uri="{FF2B5EF4-FFF2-40B4-BE49-F238E27FC236}">
                <a16:creationId xmlns:a16="http://schemas.microsoft.com/office/drawing/2014/main" id="{AD8EEDD5-A2A4-71B6-322E-34906A330A51}"/>
              </a:ext>
            </a:extLst>
          </p:cNvPr>
          <p:cNvPicPr>
            <a:picLocks noChangeAspect="1"/>
          </p:cNvPicPr>
          <p:nvPr/>
        </p:nvPicPr>
        <p:blipFill>
          <a:blip r:embed="rId10"/>
          <a:stretch>
            <a:fillRect/>
          </a:stretch>
        </p:blipFill>
        <p:spPr>
          <a:xfrm rot="960000">
            <a:off x="6690136" y="2653665"/>
            <a:ext cx="4776569" cy="1057488"/>
          </a:xfrm>
          <a:prstGeom prst="rect">
            <a:avLst/>
          </a:prstGeom>
        </p:spPr>
      </p:pic>
      <p:pic>
        <p:nvPicPr>
          <p:cNvPr id="4" name="Picture 4">
            <a:extLst>
              <a:ext uri="{FF2B5EF4-FFF2-40B4-BE49-F238E27FC236}">
                <a16:creationId xmlns:a16="http://schemas.microsoft.com/office/drawing/2014/main" id="{AB04EC87-E0A4-C38C-A193-3D70829230E3}"/>
              </a:ext>
            </a:extLst>
          </p:cNvPr>
          <p:cNvPicPr>
            <a:picLocks noChangeAspect="1"/>
          </p:cNvPicPr>
          <p:nvPr/>
        </p:nvPicPr>
        <p:blipFill rotWithShape="1">
          <a:blip r:embed="rId11"/>
          <a:srcRect l="5203" t="849" r="-12" b="3"/>
          <a:stretch/>
        </p:blipFill>
        <p:spPr>
          <a:xfrm rot="780000">
            <a:off x="6683301" y="4804829"/>
            <a:ext cx="5031683" cy="943167"/>
          </a:xfrm>
          <a:prstGeom prst="rect">
            <a:avLst/>
          </a:prstGeom>
        </p:spPr>
      </p:pic>
    </p:spTree>
    <p:extLst>
      <p:ext uri="{BB962C8B-B14F-4D97-AF65-F5344CB8AC3E}">
        <p14:creationId xmlns:p14="http://schemas.microsoft.com/office/powerpoint/2010/main" val="3052788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838200" y="953193"/>
            <a:ext cx="10515600" cy="5223770"/>
          </a:xfrm>
        </p:spPr>
        <p:txBody>
          <a:bodyPr vert="horz" lIns="91440" tIns="45720" rIns="91440" bIns="45720" rtlCol="0" anchor="t">
            <a:normAutofit/>
          </a:bodyPr>
          <a:lstStyle/>
          <a:p>
            <a:pPr marL="0" indent="0">
              <a:buNone/>
            </a:pPr>
            <a:r>
              <a:rPr lang="sl-SI" sz="2400" b="1" dirty="0">
                <a:solidFill>
                  <a:srgbClr val="C00000"/>
                </a:solidFill>
                <a:ea typeface="+mn-lt"/>
                <a:cs typeface="+mn-lt"/>
              </a:rPr>
              <a:t>Sklop 2</a:t>
            </a:r>
          </a:p>
          <a:p>
            <a:pPr marL="0" indent="0">
              <a:buNone/>
            </a:pPr>
            <a:r>
              <a:rPr lang="sl-SI" sz="2200" b="1" dirty="0">
                <a:ea typeface="+mn-lt"/>
                <a:cs typeface="+mn-lt"/>
              </a:rPr>
              <a:t>Spreminjanje uokvirjanja in ubesedovanja dviga morske gladine v zadnjem desetletju</a:t>
            </a:r>
            <a:endParaRPr lang="sl-SI" sz="2200" dirty="0">
              <a:ea typeface="+mn-lt"/>
              <a:cs typeface="+mn-lt"/>
            </a:endParaRPr>
          </a:p>
          <a:p>
            <a:r>
              <a:rPr lang="sl-SI" sz="2200" dirty="0">
                <a:ea typeface="+mn-lt"/>
                <a:cs typeface="+mn-lt"/>
              </a:rPr>
              <a:t>Na podlagi primerov člankov analiza spreminjanja ubesedovanja od zgolj obveščanja in opozarjanja o negativnih posledicah, do konkretnih primerov ter dolgoročnih in kratkoročnih predvidevanj posledic </a:t>
            </a:r>
            <a:endParaRPr lang="sl-SI" sz="2200" dirty="0">
              <a:cs typeface="Calibri" panose="020F0502020204030204"/>
            </a:endParaRPr>
          </a:p>
          <a:p>
            <a:pPr marL="0" indent="0">
              <a:buNone/>
            </a:pPr>
            <a:endParaRPr lang="sl-SI" sz="2200">
              <a:cs typeface="Calibri" panose="020F0502020204030204"/>
            </a:endParaRPr>
          </a:p>
          <a:p>
            <a:pPr>
              <a:buNone/>
            </a:pPr>
            <a:r>
              <a:rPr lang="sl-SI" sz="2000" b="1" dirty="0">
                <a:cs typeface="Calibri"/>
              </a:rPr>
              <a:t>Viri, gradiva</a:t>
            </a:r>
          </a:p>
          <a:p>
            <a:pPr>
              <a:buNone/>
            </a:pPr>
            <a:r>
              <a:rPr lang="sl-SI" sz="2000" dirty="0">
                <a:ea typeface="+mn-lt"/>
                <a:cs typeface="+mn-lt"/>
              </a:rPr>
              <a:t>Članki v slovenskih in tujih spletnih medijih, npr.</a:t>
            </a:r>
          </a:p>
          <a:p>
            <a:pPr>
              <a:buNone/>
            </a:pPr>
            <a:r>
              <a:rPr lang="sl-SI" sz="1300" i="1" u="sng" dirty="0">
                <a:ea typeface="+mn-lt"/>
                <a:cs typeface="+mn-lt"/>
                <a:hlinkClick r:id="rId2"/>
              </a:rPr>
              <a:t>https://www.theguardian.com/science/2016/mar/22/sea-level-rise-james-hansen-climate-change-scientist</a:t>
            </a:r>
            <a:endParaRPr lang="sl-SI" sz="1300" i="1" u="sng" dirty="0">
              <a:ea typeface="+mn-lt"/>
              <a:cs typeface="+mn-lt"/>
            </a:endParaRPr>
          </a:p>
          <a:p>
            <a:pPr>
              <a:buNone/>
            </a:pPr>
            <a:r>
              <a:rPr lang="sl-SI" sz="1300" i="1" u="sng" dirty="0">
                <a:ea typeface="+mn-lt"/>
                <a:cs typeface="+mn-lt"/>
                <a:hlinkClick r:id="rId3"/>
              </a:rPr>
              <a:t>https://www.theguardian.com/environment/2022/may/23/maldives-plan-to-reclaim-land-for-tourism-could-choke-the-ecosystem</a:t>
            </a:r>
            <a:endParaRPr lang="sl-SI" sz="1300" i="1" u="sng" dirty="0">
              <a:ea typeface="+mn-lt"/>
              <a:cs typeface="+mn-lt"/>
            </a:endParaRPr>
          </a:p>
          <a:p>
            <a:pPr>
              <a:buNone/>
            </a:pPr>
            <a:r>
              <a:rPr lang="sl-SI" sz="1300" i="1" u="sng" dirty="0">
                <a:ea typeface="+mn-lt"/>
                <a:cs typeface="+mn-lt"/>
                <a:hlinkClick r:id="rId4"/>
              </a:rPr>
              <a:t>https://www.theguardian.com/environment/2022/apr/07/its-happening-now-how-rising-sea-levels-are-causing-a-us-migration-crisis</a:t>
            </a:r>
            <a:endParaRPr lang="sl-SI" sz="1300" i="1" u="sng" dirty="0">
              <a:ea typeface="+mn-lt"/>
              <a:cs typeface="+mn-lt"/>
            </a:endParaRPr>
          </a:p>
          <a:p>
            <a:pPr>
              <a:buNone/>
            </a:pPr>
            <a:r>
              <a:rPr lang="sl-SI" sz="1300" i="1" u="sng" dirty="0">
                <a:ea typeface="+mn-lt"/>
                <a:cs typeface="+mn-lt"/>
                <a:hlinkClick r:id="rId5"/>
              </a:rPr>
              <a:t>https://www.theguardian.com/environment/2022/jun/15/sea-level-rise-in-england-will-force-200000-to-abandon-homes-data-shows</a:t>
            </a:r>
            <a:endParaRPr lang="sl-SI" sz="1300" i="1" u="sng" dirty="0">
              <a:ea typeface="+mn-lt"/>
              <a:cs typeface="+mn-lt"/>
            </a:endParaRPr>
          </a:p>
          <a:p>
            <a:pPr>
              <a:buNone/>
            </a:pPr>
            <a:r>
              <a:rPr lang="sl-SI" sz="1300" i="1" u="sng" dirty="0">
                <a:ea typeface="+mn-lt"/>
                <a:cs typeface="+mn-lt"/>
                <a:hlinkClick r:id="rId6"/>
              </a:rPr>
              <a:t>https://www.24ur.com/novice/inspektor/visanje-temperature-in-dvigovanje-gladine-morja.html</a:t>
            </a:r>
            <a:endParaRPr lang="sl-SI" sz="1300" i="1" u="sng" dirty="0">
              <a:ea typeface="+mn-lt"/>
              <a:cs typeface="+mn-lt"/>
            </a:endParaRPr>
          </a:p>
          <a:p>
            <a:pPr marL="0" indent="0">
              <a:buNone/>
            </a:pPr>
            <a:r>
              <a:rPr lang="sl-SI" sz="1300" i="1" dirty="0">
                <a:solidFill>
                  <a:srgbClr val="0563C1"/>
                </a:solidFill>
                <a:ea typeface="+mn-lt"/>
                <a:cs typeface="+mn-lt"/>
                <a:hlinkClick r:id="rId7"/>
              </a:rPr>
              <a:t>https://vecer.com/slovenija/podnebne-spremembe-morje-bi-lahko-preplavilo-luko-koper-portorosko-marino-piran--10320457</a:t>
            </a:r>
            <a:endParaRPr lang="sl-SI" sz="1300" i="1" dirty="0">
              <a:solidFill>
                <a:srgbClr val="0563C1"/>
              </a:solidFill>
              <a:ea typeface="+mn-lt"/>
              <a:cs typeface="+mn-lt"/>
            </a:endParaRPr>
          </a:p>
        </p:txBody>
      </p:sp>
      <p:pic>
        <p:nvPicPr>
          <p:cNvPr id="2" name="Picture 3" descr="Text&#10;&#10;Description automatically generated">
            <a:extLst>
              <a:ext uri="{FF2B5EF4-FFF2-40B4-BE49-F238E27FC236}">
                <a16:creationId xmlns:a16="http://schemas.microsoft.com/office/drawing/2014/main" id="{A1DE447A-9804-E387-8300-4729C0F9CB33}"/>
              </a:ext>
            </a:extLst>
          </p:cNvPr>
          <p:cNvPicPr>
            <a:picLocks noChangeAspect="1"/>
          </p:cNvPicPr>
          <p:nvPr/>
        </p:nvPicPr>
        <p:blipFill>
          <a:blip r:embed="rId8"/>
          <a:stretch>
            <a:fillRect/>
          </a:stretch>
        </p:blipFill>
        <p:spPr>
          <a:xfrm rot="1080000">
            <a:off x="7170006" y="3636194"/>
            <a:ext cx="4655433" cy="1041747"/>
          </a:xfrm>
          <a:prstGeom prst="rect">
            <a:avLst/>
          </a:prstGeom>
        </p:spPr>
      </p:pic>
      <p:pic>
        <p:nvPicPr>
          <p:cNvPr id="4" name="Picture 4" descr="A picture containing graphical user interface&#10;&#10;Description automatically generated">
            <a:extLst>
              <a:ext uri="{FF2B5EF4-FFF2-40B4-BE49-F238E27FC236}">
                <a16:creationId xmlns:a16="http://schemas.microsoft.com/office/drawing/2014/main" id="{0E76CE4C-DE91-8FA7-9EDF-9E91D0651F0B}"/>
              </a:ext>
            </a:extLst>
          </p:cNvPr>
          <p:cNvPicPr>
            <a:picLocks noChangeAspect="1"/>
          </p:cNvPicPr>
          <p:nvPr/>
        </p:nvPicPr>
        <p:blipFill>
          <a:blip r:embed="rId9"/>
          <a:stretch>
            <a:fillRect/>
          </a:stretch>
        </p:blipFill>
        <p:spPr>
          <a:xfrm rot="1080000">
            <a:off x="7085186" y="5170844"/>
            <a:ext cx="3505199" cy="775449"/>
          </a:xfrm>
          <a:prstGeom prst="rect">
            <a:avLst/>
          </a:prstGeom>
        </p:spPr>
      </p:pic>
    </p:spTree>
    <p:extLst>
      <p:ext uri="{BB962C8B-B14F-4D97-AF65-F5344CB8AC3E}">
        <p14:creationId xmlns:p14="http://schemas.microsoft.com/office/powerpoint/2010/main" val="920432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838200" y="989876"/>
            <a:ext cx="10573327" cy="5235315"/>
          </a:xfrm>
        </p:spPr>
        <p:txBody>
          <a:bodyPr vert="horz" lIns="91440" tIns="45720" rIns="91440" bIns="45720" rtlCol="0" anchor="t">
            <a:normAutofit/>
          </a:bodyPr>
          <a:lstStyle/>
          <a:p>
            <a:pPr marL="0" indent="0">
              <a:buNone/>
            </a:pPr>
            <a:r>
              <a:rPr lang="sl-SI" sz="2400" b="1" dirty="0">
                <a:solidFill>
                  <a:srgbClr val="C00000"/>
                </a:solidFill>
                <a:ea typeface="+mn-lt"/>
                <a:cs typeface="+mn-lt"/>
              </a:rPr>
              <a:t>Sklop 3</a:t>
            </a:r>
          </a:p>
          <a:p>
            <a:pPr marL="0" indent="0">
              <a:buNone/>
            </a:pPr>
            <a:r>
              <a:rPr lang="sl-SI" sz="2200" b="1">
                <a:ea typeface="+mn-lt"/>
                <a:cs typeface="+mn-lt"/>
              </a:rPr>
              <a:t>Izpostavljanje povezave med potrošniško družbo in </a:t>
            </a:r>
            <a:r>
              <a:rPr lang="sl-SI" sz="2200" b="1" dirty="0" err="1">
                <a:ea typeface="+mn-lt"/>
                <a:cs typeface="+mn-lt"/>
              </a:rPr>
              <a:t>okoljsko</a:t>
            </a:r>
            <a:r>
              <a:rPr lang="sl-SI" sz="2200" b="1" dirty="0">
                <a:ea typeface="+mn-lt"/>
                <a:cs typeface="+mn-lt"/>
              </a:rPr>
              <a:t> krizo v medijih</a:t>
            </a:r>
            <a:r>
              <a:rPr lang="sl-SI" sz="2200" dirty="0">
                <a:ea typeface="+mn-lt"/>
                <a:cs typeface="+mn-lt"/>
              </a:rPr>
              <a:t> (</a:t>
            </a:r>
          </a:p>
          <a:p>
            <a:r>
              <a:rPr lang="sl-SI" sz="2200" dirty="0">
                <a:ea typeface="+mn-lt"/>
                <a:cs typeface="+mn-lt"/>
              </a:rPr>
              <a:t>kako posameznik prispeva k </a:t>
            </a:r>
            <a:r>
              <a:rPr lang="sl-SI" sz="2200" err="1">
                <a:ea typeface="+mn-lt"/>
                <a:cs typeface="+mn-lt"/>
              </a:rPr>
              <a:t>okoljski</a:t>
            </a:r>
            <a:r>
              <a:rPr lang="sl-SI" sz="2200">
                <a:ea typeface="+mn-lt"/>
                <a:cs typeface="+mn-lt"/>
              </a:rPr>
              <a:t> krizi</a:t>
            </a:r>
          </a:p>
          <a:p>
            <a:r>
              <a:rPr lang="sl-SI" sz="2200">
                <a:ea typeface="+mn-lt"/>
                <a:cs typeface="+mn-lt"/>
              </a:rPr>
              <a:t> razkritje nekaterih glavnih svetovnih </a:t>
            </a:r>
            <a:r>
              <a:rPr lang="sl-SI" sz="2200" dirty="0">
                <a:ea typeface="+mn-lt"/>
                <a:cs typeface="+mn-lt"/>
              </a:rPr>
              <a:t>onesnaževalcev (npr. </a:t>
            </a:r>
            <a:r>
              <a:rPr lang="sl-SI" sz="2200" dirty="0" err="1">
                <a:ea typeface="+mn-lt"/>
                <a:cs typeface="+mn-lt"/>
              </a:rPr>
              <a:t>multinacionalne</a:t>
            </a:r>
            <a:r>
              <a:rPr lang="sl-SI" sz="2200" dirty="0">
                <a:ea typeface="+mn-lt"/>
                <a:cs typeface="+mn-lt"/>
              </a:rPr>
              <a:t> naftne družbe)</a:t>
            </a:r>
            <a:endParaRPr lang="sl-SI" sz="2200">
              <a:cs typeface="Calibri" panose="020F0502020204030204"/>
            </a:endParaRPr>
          </a:p>
          <a:p>
            <a:pPr marL="0" indent="0">
              <a:buNone/>
            </a:pPr>
            <a:endParaRPr lang="sl-SI" sz="2200">
              <a:cs typeface="Calibri" panose="020F0502020204030204"/>
            </a:endParaRPr>
          </a:p>
          <a:p>
            <a:pPr marL="0" indent="0">
              <a:buNone/>
            </a:pPr>
            <a:endParaRPr lang="sl-SI" sz="2200">
              <a:cs typeface="Calibri" panose="020F0502020204030204"/>
            </a:endParaRPr>
          </a:p>
          <a:p>
            <a:pPr>
              <a:buNone/>
            </a:pPr>
            <a:r>
              <a:rPr lang="sl-SI" sz="2000" b="1" dirty="0">
                <a:cs typeface="Calibri"/>
              </a:rPr>
              <a:t>Viri, gradiva</a:t>
            </a:r>
          </a:p>
          <a:p>
            <a:pPr>
              <a:buNone/>
            </a:pPr>
            <a:r>
              <a:rPr lang="sl-SI" sz="2000" dirty="0">
                <a:ea typeface="+mn-lt"/>
                <a:cs typeface="+mn-lt"/>
              </a:rPr>
              <a:t>Članki v slovenskih in tujih spletnih medijih, npr.</a:t>
            </a:r>
            <a:endParaRPr lang="sl-SI" dirty="0"/>
          </a:p>
          <a:p>
            <a:pPr marL="0" indent="0">
              <a:buNone/>
            </a:pPr>
            <a:r>
              <a:rPr lang="sl-SI" sz="1300" i="1" u="sng" dirty="0">
                <a:ea typeface="+mn-lt"/>
                <a:cs typeface="+mn-lt"/>
                <a:hlinkClick r:id="rId2"/>
              </a:rPr>
              <a:t>https://www.theguardian.com/environment/climate-consensus-97-per-cent/2016/mar/11/sea-level-rise-is-accelerating-how-much-it-costs-is-up-to-us</a:t>
            </a:r>
            <a:endParaRPr lang="sl-SI" sz="1300" i="1" dirty="0">
              <a:ea typeface="+mn-lt"/>
              <a:cs typeface="+mn-lt"/>
            </a:endParaRPr>
          </a:p>
          <a:p>
            <a:pPr marL="0" indent="0">
              <a:buNone/>
            </a:pPr>
            <a:r>
              <a:rPr lang="sl-SI" sz="1300" i="1" dirty="0">
                <a:ea typeface="+mn-lt"/>
                <a:cs typeface="+mn-lt"/>
                <a:hlinkClick r:id="rId3"/>
              </a:rPr>
              <a:t>https://www.delo.si/novice/okolje/oceani-imajo-dovolj-prihajajo-nad-nas/</a:t>
            </a:r>
            <a:endParaRPr lang="sl-SI" sz="1300" i="1" dirty="0">
              <a:ea typeface="+mn-lt"/>
              <a:cs typeface="+mn-lt"/>
            </a:endParaRPr>
          </a:p>
          <a:p>
            <a:pPr marL="0" indent="0">
              <a:buNone/>
            </a:pPr>
            <a:r>
              <a:rPr lang="sl-SI" sz="1300" i="1" dirty="0">
                <a:ea typeface="+mn-lt"/>
                <a:cs typeface="+mn-lt"/>
                <a:hlinkClick r:id="rId4"/>
              </a:rPr>
              <a:t>https://www.rtvslo.si/znanost-in-tehnologija/video-najnatancnejsi-posnetek-toplogrednih-plinov-in-talece-se-arktike/410276</a:t>
            </a:r>
            <a:endParaRPr lang="sl-SI" sz="1300" i="1" dirty="0">
              <a:ea typeface="+mn-lt"/>
              <a:cs typeface="+mn-lt"/>
            </a:endParaRPr>
          </a:p>
          <a:p>
            <a:pPr marL="0" indent="0">
              <a:buNone/>
            </a:pPr>
            <a:r>
              <a:rPr lang="sl-SI" sz="1300" i="1" dirty="0">
                <a:ea typeface="+mn-lt"/>
                <a:cs typeface="+mn-lt"/>
                <a:hlinkClick r:id="rId5"/>
              </a:rPr>
              <a:t>https://www.theguardian.com/environment/climate-consensus-97-per-cent/2018/sep/19/shell-and-exxons-secret-1980s-climate-change-warnings</a:t>
            </a:r>
            <a:endParaRPr lang="sl-SI" sz="1300" i="1" dirty="0">
              <a:ea typeface="+mn-lt"/>
              <a:cs typeface="+mn-lt"/>
            </a:endParaRPr>
          </a:p>
          <a:p>
            <a:pPr marL="0" indent="0">
              <a:buNone/>
            </a:pPr>
            <a:r>
              <a:rPr lang="sl-SI" sz="1300" i="1" dirty="0">
                <a:ea typeface="+mn-lt"/>
                <a:cs typeface="+mn-lt"/>
                <a:hlinkClick r:id="rId6"/>
              </a:rPr>
              <a:t>https://oe.finance.si/8863067/O-podnebnih-tveganjih-bo-porocalo-vse-vec-multinacionalk</a:t>
            </a:r>
            <a:endParaRPr lang="sl-SI" sz="1300" i="1" dirty="0">
              <a:ea typeface="+mn-lt"/>
              <a:cs typeface="+mn-lt"/>
            </a:endParaRPr>
          </a:p>
          <a:p>
            <a:pPr marL="400050" indent="-400050">
              <a:buNone/>
            </a:pPr>
            <a:endParaRPr lang="sl-SI" sz="1300" i="1">
              <a:cs typeface="Calibri"/>
            </a:endParaRPr>
          </a:p>
          <a:p>
            <a:pPr marL="400050" indent="-400050">
              <a:buNone/>
            </a:pPr>
            <a:endParaRPr lang="sl-SI" sz="2200" u="sng">
              <a:cs typeface="Calibri"/>
            </a:endParaRPr>
          </a:p>
          <a:p>
            <a:pPr marL="0" indent="0">
              <a:buNone/>
            </a:pPr>
            <a:endParaRPr lang="sl-SI" sz="2200">
              <a:cs typeface="Calibri"/>
            </a:endParaRPr>
          </a:p>
          <a:p>
            <a:endParaRPr lang="sl-SI" sz="2400">
              <a:cs typeface="Calibri"/>
            </a:endParaRPr>
          </a:p>
        </p:txBody>
      </p:sp>
      <p:pic>
        <p:nvPicPr>
          <p:cNvPr id="2" name="Picture 3" descr="A picture containing graphical user interface&#10;&#10;Description automatically generated">
            <a:extLst>
              <a:ext uri="{FF2B5EF4-FFF2-40B4-BE49-F238E27FC236}">
                <a16:creationId xmlns:a16="http://schemas.microsoft.com/office/drawing/2014/main" id="{AE88105B-2DDE-4C6C-5CE0-CA7D4BBBBE3D}"/>
              </a:ext>
            </a:extLst>
          </p:cNvPr>
          <p:cNvPicPr>
            <a:picLocks noChangeAspect="1"/>
          </p:cNvPicPr>
          <p:nvPr/>
        </p:nvPicPr>
        <p:blipFill>
          <a:blip r:embed="rId7"/>
          <a:stretch>
            <a:fillRect/>
          </a:stretch>
        </p:blipFill>
        <p:spPr>
          <a:xfrm rot="780000">
            <a:off x="6996396" y="3143611"/>
            <a:ext cx="4171949" cy="2161129"/>
          </a:xfrm>
          <a:prstGeom prst="rect">
            <a:avLst/>
          </a:prstGeom>
        </p:spPr>
      </p:pic>
    </p:spTree>
    <p:extLst>
      <p:ext uri="{BB962C8B-B14F-4D97-AF65-F5344CB8AC3E}">
        <p14:creationId xmlns:p14="http://schemas.microsoft.com/office/powerpoint/2010/main" val="3356277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5B0147-7648-0DBD-9FC9-83542A4E02BF}"/>
              </a:ext>
            </a:extLst>
          </p:cNvPr>
          <p:cNvSpPr txBox="1">
            <a:spLocks/>
          </p:cNvSpPr>
          <p:nvPr/>
        </p:nvSpPr>
        <p:spPr>
          <a:xfrm>
            <a:off x="799890" y="1901014"/>
            <a:ext cx="5185326" cy="19316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I" sz="2000" b="1">
                <a:latin typeface="Calibri"/>
                <a:ea typeface="Calibri"/>
                <a:cs typeface="Calibri"/>
              </a:rPr>
              <a:t>SPLOŠNI CILJ:</a:t>
            </a:r>
          </a:p>
          <a:p>
            <a:pPr>
              <a:lnSpc>
                <a:spcPct val="107000"/>
              </a:lnSpc>
            </a:pPr>
            <a:r>
              <a:rPr lang="sl-SI" sz="1600">
                <a:latin typeface="Calibri"/>
                <a:ea typeface="Calibri"/>
                <a:cs typeface="Calibri"/>
              </a:rPr>
              <a:t>Osvetlitev različnih dejavnikov, ki odrejajo naš odnos do </a:t>
            </a:r>
            <a:r>
              <a:rPr lang="sl-SI" sz="1600" err="1">
                <a:latin typeface="Calibri"/>
                <a:ea typeface="Calibri"/>
                <a:cs typeface="Calibri"/>
              </a:rPr>
              <a:t>okoljske</a:t>
            </a:r>
            <a:r>
              <a:rPr lang="sl-SI" sz="1600">
                <a:latin typeface="Calibri"/>
                <a:ea typeface="Calibri"/>
                <a:cs typeface="Calibri"/>
              </a:rPr>
              <a:t> krize, naše namere  k delovanju in tudi naše delovanje v </a:t>
            </a:r>
            <a:r>
              <a:rPr lang="sl-SI" sz="1600" err="1">
                <a:latin typeface="Calibri"/>
                <a:ea typeface="Calibri"/>
                <a:cs typeface="Calibri"/>
              </a:rPr>
              <a:t>prookoljski</a:t>
            </a:r>
            <a:r>
              <a:rPr lang="sl-SI" sz="1600">
                <a:latin typeface="Calibri"/>
                <a:ea typeface="Calibri"/>
                <a:cs typeface="Calibri"/>
              </a:rPr>
              <a:t> smeri. </a:t>
            </a:r>
            <a:endParaRPr lang="sl-SI" sz="2000">
              <a:effectLst/>
              <a:latin typeface="Calibri" panose="020F0502020204030204" pitchFamily="34" charset="0"/>
              <a:ea typeface="Calibri" panose="020F0502020204030204" pitchFamily="34" charset="0"/>
              <a:cs typeface="Calibri" panose="020F0502020204030204" pitchFamily="34" charset="0"/>
            </a:endParaRPr>
          </a:p>
          <a:p>
            <a:endParaRPr lang="sl-SI" sz="2000" b="1">
              <a:latin typeface="Calibri" panose="020F0502020204030204" pitchFamily="34" charset="0"/>
              <a:ea typeface="Calibri" panose="020F0502020204030204" pitchFamily="34" charset="0"/>
              <a:cs typeface="Calibri" panose="020F0502020204030204" pitchFamily="34" charset="0"/>
            </a:endParaRPr>
          </a:p>
          <a:p>
            <a:r>
              <a:rPr lang="sl-SI" sz="2000" b="1">
                <a:latin typeface="Calibri"/>
                <a:ea typeface="Calibri"/>
                <a:cs typeface="Calibri"/>
              </a:rPr>
              <a:t>SPECIFIČNI CILJ:</a:t>
            </a:r>
          </a:p>
          <a:p>
            <a:r>
              <a:rPr lang="sl-SI" sz="1600">
                <a:effectLst/>
                <a:latin typeface="Calibri"/>
                <a:ea typeface="Calibri"/>
                <a:cs typeface="Calibri"/>
              </a:rPr>
              <a:t>Izpostavljanje strategij za promoviranje </a:t>
            </a:r>
            <a:r>
              <a:rPr lang="sl-SI" sz="1600" err="1">
                <a:effectLst/>
                <a:latin typeface="Calibri"/>
                <a:ea typeface="Calibri"/>
                <a:cs typeface="Calibri"/>
              </a:rPr>
              <a:t>prookoljskega</a:t>
            </a:r>
            <a:r>
              <a:rPr lang="sl-SI" sz="1600">
                <a:effectLst/>
                <a:latin typeface="Calibri"/>
                <a:ea typeface="Calibri"/>
                <a:cs typeface="Calibri"/>
              </a:rPr>
              <a:t> vedenja, s posebnim poudarkom na vidikih, ki so povezani z dvigom morske gladine</a:t>
            </a:r>
            <a:r>
              <a:rPr lang="en-SI" sz="1600">
                <a:latin typeface="Calibri"/>
                <a:ea typeface="Calibri"/>
                <a:cs typeface="Calibri"/>
              </a:rPr>
              <a:t>.</a:t>
            </a:r>
          </a:p>
        </p:txBody>
      </p:sp>
      <p:sp>
        <p:nvSpPr>
          <p:cNvPr id="2" name="Naslov 1">
            <a:extLst>
              <a:ext uri="{FF2B5EF4-FFF2-40B4-BE49-F238E27FC236}">
                <a16:creationId xmlns:a16="http://schemas.microsoft.com/office/drawing/2014/main" id="{0CF80D6A-6772-33D9-0D1C-2F714648411A}"/>
              </a:ext>
            </a:extLst>
          </p:cNvPr>
          <p:cNvSpPr>
            <a:spLocks noGrp="1"/>
          </p:cNvSpPr>
          <p:nvPr>
            <p:ph type="title"/>
          </p:nvPr>
        </p:nvSpPr>
        <p:spPr>
          <a:xfrm>
            <a:off x="838200" y="681037"/>
            <a:ext cx="10515600" cy="635699"/>
          </a:xfrm>
        </p:spPr>
        <p:txBody>
          <a:bodyPr>
            <a:normAutofit/>
          </a:bodyPr>
          <a:lstStyle/>
          <a:p>
            <a:r>
              <a:rPr lang="sl-SI" sz="2800" b="1">
                <a:highlight>
                  <a:srgbClr val="FFFF00"/>
                </a:highlight>
              </a:rPr>
              <a:t>Psihološki vidik – psihološki vidiki </a:t>
            </a:r>
            <a:r>
              <a:rPr lang="sl-SI" sz="2800" b="1" err="1">
                <a:highlight>
                  <a:srgbClr val="FFFF00"/>
                </a:highlight>
              </a:rPr>
              <a:t>okoljske</a:t>
            </a:r>
            <a:r>
              <a:rPr lang="sl-SI" sz="2800" b="1">
                <a:highlight>
                  <a:srgbClr val="FFFF00"/>
                </a:highlight>
              </a:rPr>
              <a:t> krize</a:t>
            </a:r>
            <a:endParaRPr lang="sl-SI" sz="2800" b="1">
              <a:highlight>
                <a:srgbClr val="FFFF00"/>
              </a:highlight>
              <a:cs typeface="Calibri Light"/>
            </a:endParaRPr>
          </a:p>
        </p:txBody>
      </p:sp>
      <p:sp>
        <p:nvSpPr>
          <p:cNvPr id="6" name="Title 1">
            <a:extLst>
              <a:ext uri="{FF2B5EF4-FFF2-40B4-BE49-F238E27FC236}">
                <a16:creationId xmlns:a16="http://schemas.microsoft.com/office/drawing/2014/main" id="{72D4A473-E815-16A3-9558-34802325BCB5}"/>
              </a:ext>
            </a:extLst>
          </p:cNvPr>
          <p:cNvSpPr txBox="1">
            <a:spLocks/>
          </p:cNvSpPr>
          <p:nvPr/>
        </p:nvSpPr>
        <p:spPr>
          <a:xfrm>
            <a:off x="815235" y="3830161"/>
            <a:ext cx="5150690" cy="264484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I" sz="2100" b="1">
                <a:latin typeface="+mn-lt"/>
              </a:rPr>
              <a:t>NAČIN IZVEDBE:</a:t>
            </a:r>
            <a:endParaRPr lang="sl-SI" sz="2100" b="1">
              <a:latin typeface="+mn-lt"/>
              <a:cs typeface="Calibri"/>
            </a:endParaRPr>
          </a:p>
          <a:p>
            <a:r>
              <a:rPr lang="sl-SI" sz="1600">
                <a:effectLst/>
                <a:latin typeface="+mn-lt"/>
                <a:ea typeface="Times New Roman" panose="02020603050405020304" pitchFamily="18" charset="0"/>
              </a:rPr>
              <a:t>Interaktivna delavnica, v kateri bi se omejili na teoretski okvir pristopa razumne akcije in njegovih izpeljav, ki </a:t>
            </a:r>
            <a:r>
              <a:rPr lang="sl-SI" sz="1600" err="1">
                <a:effectLst/>
                <a:latin typeface="+mn-lt"/>
                <a:ea typeface="Times New Roman" panose="02020603050405020304" pitchFamily="18" charset="0"/>
              </a:rPr>
              <a:t>preizprašuje</a:t>
            </a:r>
            <a:r>
              <a:rPr lang="sl-SI" sz="1600">
                <a:effectLst/>
                <a:latin typeface="+mn-lt"/>
                <a:ea typeface="Times New Roman" panose="02020603050405020304" pitchFamily="18" charset="0"/>
              </a:rPr>
              <a:t>(jo) odnos stališč oz. prepričanj in adekvatnih vedenj. Z udeleženci bi predebatirali različne vidike modela (vrednote, prepričanja, stališča; normativni okvir, vpliv pomembnih drugih; zaznani nadzor vedenja, </a:t>
            </a:r>
            <a:r>
              <a:rPr lang="sl-SI" sz="1600" err="1">
                <a:effectLst/>
                <a:latin typeface="+mn-lt"/>
                <a:ea typeface="Times New Roman" panose="02020603050405020304" pitchFamily="18" charset="0"/>
              </a:rPr>
              <a:t>samoučinkovitost</a:t>
            </a:r>
            <a:r>
              <a:rPr lang="sl-SI" sz="1600">
                <a:effectLst/>
                <a:latin typeface="+mn-lt"/>
                <a:ea typeface="Times New Roman" panose="02020603050405020304" pitchFamily="18" charset="0"/>
              </a:rPr>
              <a:t>; vedenjske namere; drugi dejavniki) v navezavi na zgornja cilja.</a:t>
            </a:r>
            <a:endParaRPr lang="sl-SI" sz="1600">
              <a:effectLst/>
              <a:latin typeface="+mn-lt"/>
              <a:ea typeface="Times New Roman" panose="02020603050405020304" pitchFamily="18" charset="0"/>
              <a:cs typeface="Calibri"/>
            </a:endParaRPr>
          </a:p>
          <a:p>
            <a:endParaRPr lang="en-SI" sz="1800">
              <a:effectLst/>
              <a:latin typeface="+mn-lt"/>
              <a:ea typeface="Times New Roman" panose="02020603050405020304" pitchFamily="18" charset="0"/>
            </a:endParaRPr>
          </a:p>
        </p:txBody>
      </p:sp>
      <p:pic>
        <p:nvPicPr>
          <p:cNvPr id="8" name="Picture 2">
            <a:extLst>
              <a:ext uri="{FF2B5EF4-FFF2-40B4-BE49-F238E27FC236}">
                <a16:creationId xmlns:a16="http://schemas.microsoft.com/office/drawing/2014/main" id="{993D82C0-88C9-206C-9F56-0BE3010BA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480" y="1523396"/>
            <a:ext cx="4618448" cy="4618448"/>
          </a:xfrm>
          <a:prstGeom prst="rect">
            <a:avLst/>
          </a:prstGeom>
          <a:noFill/>
          <a:effectLst>
            <a:softEdge rad="6758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24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5C4878-F413-A3EC-4A57-338032A18F85}"/>
              </a:ext>
            </a:extLst>
          </p:cNvPr>
          <p:cNvSpPr txBox="1"/>
          <p:nvPr/>
        </p:nvSpPr>
        <p:spPr>
          <a:xfrm>
            <a:off x="6003565" y="983502"/>
            <a:ext cx="5383369" cy="4664867"/>
          </a:xfrm>
          <a:prstGeom prst="rect">
            <a:avLst/>
          </a:prstGeom>
          <a:noFill/>
        </p:spPr>
        <p:txBody>
          <a:bodyPr wrap="square" rtlCol="0">
            <a:spAutoFit/>
          </a:bodyPr>
          <a:lstStyle/>
          <a:p>
            <a:pPr>
              <a:lnSpc>
                <a:spcPct val="115000"/>
              </a:lnSpc>
              <a:spcAft>
                <a:spcPts val="800"/>
              </a:spcAft>
            </a:pPr>
            <a:r>
              <a:rPr lang="sl-SI" sz="2000" b="1">
                <a:effectLst/>
                <a:latin typeface="+mn-lt"/>
                <a:ea typeface="Calibri" panose="020F0502020204030204" pitchFamily="34" charset="0"/>
                <a:cs typeface="Calibri" panose="020F0502020204030204" pitchFamily="34" charset="0"/>
              </a:rPr>
              <a:t>SPECIFIČNI OKVIR (za izvedbo):</a:t>
            </a:r>
            <a:endParaRPr lang="en-SI" sz="2000" b="1">
              <a:latin typeface="+mn-lt"/>
              <a:ea typeface="Calibri" panose="020F0502020204030204" pitchFamily="34" charset="0"/>
              <a:cs typeface="Times New Roman" panose="02020603050405020304" pitchFamily="18" charset="0"/>
            </a:endParaRPr>
          </a:p>
          <a:p>
            <a:pPr>
              <a:lnSpc>
                <a:spcPct val="115000"/>
              </a:lnSpc>
              <a:spcAft>
                <a:spcPts val="800"/>
              </a:spcAft>
            </a:pPr>
            <a:r>
              <a:rPr lang="sl-SI" sz="1600">
                <a:effectLst/>
                <a:latin typeface="+mn-lt"/>
                <a:ea typeface="Times New Roman" panose="02020603050405020304" pitchFamily="18" charset="0"/>
              </a:rPr>
              <a:t>Konkretna vprašanja, na katera bi poskušali interaktivno odgovoriti z udeleženci:</a:t>
            </a:r>
            <a:endParaRPr lang="en-SI" sz="1600">
              <a:effectLst/>
              <a:latin typeface="+mn-lt"/>
              <a:ea typeface="Times New Roman" panose="02020603050405020304" pitchFamily="18" charset="0"/>
            </a:endParaRPr>
          </a:p>
          <a:p>
            <a:pPr marL="342900" lvl="0" indent="-342900">
              <a:buFont typeface="Symbol" pitchFamily="2" charset="2"/>
              <a:buChar char=""/>
              <a:tabLst>
                <a:tab pos="226060" algn="l"/>
              </a:tabLst>
            </a:pPr>
            <a:r>
              <a:rPr lang="sl-SI" sz="1400">
                <a:effectLst/>
                <a:latin typeface="+mn-lt"/>
                <a:ea typeface="Times New Roman" panose="02020603050405020304" pitchFamily="18" charset="0"/>
              </a:rPr>
              <a:t>Kaj menite o globalnih podnebnih spremembah? Katere razlage se vam porajajo? Kako v to vstopa vprašanje dviga morske gladine?</a:t>
            </a:r>
            <a:endParaRPr lang="en-SI" sz="1400">
              <a:effectLst/>
              <a:latin typeface="+mn-lt"/>
              <a:ea typeface="Times New Roman" panose="02020603050405020304" pitchFamily="18" charset="0"/>
            </a:endParaRPr>
          </a:p>
          <a:p>
            <a:pPr marL="342900" lvl="0" indent="-342900">
              <a:buFont typeface="Symbol" pitchFamily="2" charset="2"/>
              <a:buChar char=""/>
              <a:tabLst>
                <a:tab pos="226060" algn="l"/>
              </a:tabLst>
            </a:pPr>
            <a:r>
              <a:rPr lang="sl-SI" sz="1400">
                <a:effectLst/>
                <a:latin typeface="+mn-lt"/>
                <a:ea typeface="Times New Roman" panose="02020603050405020304" pitchFamily="18" charset="0"/>
              </a:rPr>
              <a:t>Ali so ustrezna stališča in prepričanja, naklonjena določenemu (prookoljskemu) vedenju dovolj, da se temu ustrezno tudi vedemo? </a:t>
            </a:r>
            <a:endParaRPr lang="en-SI" sz="1400">
              <a:effectLst/>
              <a:latin typeface="+mn-lt"/>
              <a:ea typeface="Times New Roman" panose="02020603050405020304" pitchFamily="18" charset="0"/>
            </a:endParaRPr>
          </a:p>
          <a:p>
            <a:pPr marL="342900" lvl="0" indent="-342900">
              <a:buFont typeface="Symbol" pitchFamily="2" charset="2"/>
              <a:buChar char=""/>
              <a:tabLst>
                <a:tab pos="226060" algn="l"/>
              </a:tabLst>
            </a:pPr>
            <a:r>
              <a:rPr lang="sl-SI" sz="1400">
                <a:effectLst/>
                <a:latin typeface="+mn-lt"/>
                <a:ea typeface="Times New Roman" panose="02020603050405020304" pitchFamily="18" charset="0"/>
              </a:rPr>
              <a:t>Kaj različne skupine ljudi mislijo, da bi se moralo zgoditi, da bi spremenili svoja vedenja v željeno smer? Kako pomembna so mnenja in prepričanja naših bližnjih? Kaj pa mnenjskih voditeljev, vplivnežev? Kja pa spol, starost, pripadnost določeni skupini?</a:t>
            </a:r>
            <a:endParaRPr lang="en-SI" sz="1400">
              <a:effectLst/>
              <a:latin typeface="+mn-lt"/>
              <a:ea typeface="Times New Roman" panose="02020603050405020304" pitchFamily="18" charset="0"/>
            </a:endParaRPr>
          </a:p>
          <a:p>
            <a:pPr marL="342900" lvl="0" indent="-342900">
              <a:buFont typeface="Symbol" pitchFamily="2" charset="2"/>
              <a:buChar char=""/>
              <a:tabLst>
                <a:tab pos="226060" algn="l"/>
              </a:tabLst>
            </a:pPr>
            <a:r>
              <a:rPr lang="sl-SI" sz="1400">
                <a:effectLst/>
                <a:latin typeface="+mn-lt"/>
                <a:ea typeface="Times New Roman" panose="02020603050405020304" pitchFamily="18" charset="0"/>
              </a:rPr>
              <a:t>Ali je motivacija za spremembo oz. za ustrezna vedenja dovolj? Kaj pa, če ljudje občutijo, da bi le stežka spremenili svoja vedenja? Kakšno vlogo igrajo izkušnje?</a:t>
            </a:r>
            <a:endParaRPr lang="en-SI" sz="1400">
              <a:effectLst/>
              <a:latin typeface="+mn-lt"/>
              <a:ea typeface="Times New Roman" panose="02020603050405020304" pitchFamily="18" charset="0"/>
            </a:endParaRPr>
          </a:p>
          <a:p>
            <a:pPr marL="342900" lvl="0" indent="-342900">
              <a:buFont typeface="Symbol" pitchFamily="2" charset="2"/>
              <a:buChar char=""/>
              <a:tabLst>
                <a:tab pos="226060" algn="l"/>
              </a:tabLst>
            </a:pPr>
            <a:r>
              <a:rPr lang="sl-SI" sz="1400">
                <a:effectLst/>
                <a:latin typeface="+mn-lt"/>
                <a:ea typeface="Times New Roman" panose="02020603050405020304" pitchFamily="18" charset="0"/>
              </a:rPr>
              <a:t>Katere oblike komuniciranja prookoljskih vedenj so najučinkovitejše? Ali ob informiranju in izobraževanju obstajajo kakšne druge (učinkovitejše) strategije v promociji teh vedenj?</a:t>
            </a:r>
            <a:endParaRPr lang="en-SI" sz="1400">
              <a:latin typeface="+mn-lt"/>
              <a:ea typeface="Times New Roman" panose="02020603050405020304" pitchFamily="18" charset="0"/>
            </a:endParaRPr>
          </a:p>
          <a:p>
            <a:pPr marL="342900" lvl="0" indent="-342900">
              <a:buFont typeface="Symbol" pitchFamily="2" charset="2"/>
              <a:buChar char=""/>
              <a:tabLst>
                <a:tab pos="226060" algn="l"/>
              </a:tabLst>
            </a:pPr>
            <a:r>
              <a:rPr lang="sl-SI" sz="1400">
                <a:effectLst/>
                <a:latin typeface="+mn-lt"/>
                <a:ea typeface="Times New Roman" panose="02020603050405020304" pitchFamily="18" charset="0"/>
              </a:rPr>
              <a:t>Bi še kaj dodali konkretneje glede posledic dviga morske gladine?</a:t>
            </a:r>
            <a:endParaRPr lang="en-SI" sz="1400"/>
          </a:p>
        </p:txBody>
      </p:sp>
      <p:sp>
        <p:nvSpPr>
          <p:cNvPr id="5" name="Title 1">
            <a:extLst>
              <a:ext uri="{FF2B5EF4-FFF2-40B4-BE49-F238E27FC236}">
                <a16:creationId xmlns:a16="http://schemas.microsoft.com/office/drawing/2014/main" id="{2933A089-223C-D1FA-52AE-62BAA6772C04}"/>
              </a:ext>
            </a:extLst>
          </p:cNvPr>
          <p:cNvSpPr txBox="1">
            <a:spLocks/>
          </p:cNvSpPr>
          <p:nvPr/>
        </p:nvSpPr>
        <p:spPr>
          <a:xfrm>
            <a:off x="660928" y="2215435"/>
            <a:ext cx="4966329" cy="19316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I" sz="2000" b="1">
                <a:latin typeface="+mn-lt"/>
                <a:cs typeface="Calibri" panose="020F0502020204030204" pitchFamily="34" charset="0"/>
              </a:rPr>
              <a:t>SPLOŠNI OKVIR (potencialni nabor):</a:t>
            </a:r>
          </a:p>
          <a:p>
            <a:endParaRPr lang="en-SI" sz="1600" b="1">
              <a:latin typeface="+mn-lt"/>
              <a:cs typeface="Calibri" panose="020F0502020204030204" pitchFamily="34" charset="0"/>
            </a:endParaRPr>
          </a:p>
          <a:p>
            <a:pPr>
              <a:lnSpc>
                <a:spcPct val="115000"/>
              </a:lnSpc>
              <a:spcAft>
                <a:spcPts val="800"/>
              </a:spcAft>
            </a:pPr>
            <a:r>
              <a:rPr lang="sl-SI" sz="1600">
                <a:effectLst/>
                <a:latin typeface="+mn-lt"/>
                <a:ea typeface="Calibri" panose="020F0502020204030204" pitchFamily="34" charset="0"/>
                <a:cs typeface="Calibri" panose="020F0502020204030204" pitchFamily="34" charset="0"/>
              </a:rPr>
              <a:t>Predstavitev celostnih modelov in strategij za razumevanje delovanja in hkrati promoviranje prookoljskega vedenja (npr. npr. preko obravnave potrošništva in socialnih dilem, prepričevalne komunikacije, </a:t>
            </a:r>
            <a:r>
              <a:rPr lang="sl-SI" sz="1600" b="1" u="sng">
                <a:effectLst/>
                <a:latin typeface="+mn-lt"/>
                <a:ea typeface="Calibri" panose="020F0502020204030204" pitchFamily="34" charset="0"/>
                <a:cs typeface="Calibri" panose="020F0502020204030204" pitchFamily="34" charset="0"/>
              </a:rPr>
              <a:t>pristopa razumne akcije</a:t>
            </a:r>
            <a:r>
              <a:rPr lang="sl-SI" sz="1600">
                <a:effectLst/>
                <a:latin typeface="+mn-lt"/>
                <a:ea typeface="Calibri" panose="020F0502020204030204" pitchFamily="34" charset="0"/>
                <a:cs typeface="Calibri" panose="020F0502020204030204" pitchFamily="34" charset="0"/>
              </a:rPr>
              <a:t>, pristopa aktivacije socialnih norm, paradigme hipokrizije, pristopa dregljajev) in izpostavitev potencialnih ovir (npr. psihološka reaktanca). </a:t>
            </a:r>
          </a:p>
          <a:p>
            <a:pPr>
              <a:lnSpc>
                <a:spcPct val="115000"/>
              </a:lnSpc>
              <a:spcAft>
                <a:spcPts val="800"/>
              </a:spcAft>
            </a:pPr>
            <a:endParaRPr lang="sl-SI" sz="1200">
              <a:latin typeface="+mn-lt"/>
              <a:ea typeface="Calibri" panose="020F0502020204030204" pitchFamily="34" charset="0"/>
              <a:cs typeface="Calibri" panose="020F0502020204030204" pitchFamily="34" charset="0"/>
            </a:endParaRPr>
          </a:p>
        </p:txBody>
      </p:sp>
      <p:pic>
        <p:nvPicPr>
          <p:cNvPr id="9" name="Picture 8" descr="Ajzen.jpg">
            <a:extLst>
              <a:ext uri="{FF2B5EF4-FFF2-40B4-BE49-F238E27FC236}">
                <a16:creationId xmlns:a16="http://schemas.microsoft.com/office/drawing/2014/main" id="{95DB5DC9-5D7F-EB54-17BC-27EA86C217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6424" y="4071754"/>
            <a:ext cx="3516689" cy="211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A3DF382-E20B-87A6-A247-24CDC7219B65}"/>
              </a:ext>
            </a:extLst>
          </p:cNvPr>
          <p:cNvSpPr txBox="1"/>
          <p:nvPr/>
        </p:nvSpPr>
        <p:spPr>
          <a:xfrm>
            <a:off x="1723201" y="6099173"/>
            <a:ext cx="3635932" cy="553998"/>
          </a:xfrm>
          <a:prstGeom prst="rect">
            <a:avLst/>
          </a:prstGeom>
          <a:noFill/>
        </p:spPr>
        <p:txBody>
          <a:bodyPr wrap="none" rtlCol="0">
            <a:spAutoFit/>
          </a:bodyPr>
          <a:lstStyle/>
          <a:p>
            <a:r>
              <a:rPr lang="en-GB" sz="1000">
                <a:effectLst/>
              </a:rPr>
              <a:t>Fishbein, M., &amp; Ajzen, I. (2010). </a:t>
            </a:r>
            <a:r>
              <a:rPr lang="en-GB" sz="1000" i="1">
                <a:effectLst/>
              </a:rPr>
              <a:t>Predicting and changing </a:t>
            </a:r>
            <a:r>
              <a:rPr lang="en-GB" sz="1000" i="1" err="1">
                <a:effectLst/>
              </a:rPr>
              <a:t>behavior</a:t>
            </a:r>
            <a:r>
              <a:rPr lang="en-GB" sz="1000" i="1">
                <a:effectLst/>
              </a:rPr>
              <a:t>: </a:t>
            </a:r>
          </a:p>
          <a:p>
            <a:r>
              <a:rPr lang="en-GB" sz="1000" i="1">
                <a:effectLst/>
              </a:rPr>
              <a:t>The reasoned action approach</a:t>
            </a:r>
            <a:r>
              <a:rPr lang="en-GB" sz="1000">
                <a:effectLst/>
              </a:rPr>
              <a:t>. Psychology Press.</a:t>
            </a:r>
          </a:p>
          <a:p>
            <a:endParaRPr lang="en-SI" sz="1000"/>
          </a:p>
        </p:txBody>
      </p:sp>
    </p:spTree>
    <p:extLst>
      <p:ext uri="{BB962C8B-B14F-4D97-AF65-F5344CB8AC3E}">
        <p14:creationId xmlns:p14="http://schemas.microsoft.com/office/powerpoint/2010/main" val="3016900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DDA17-FCD6-E95A-D834-6B2FC2A8724A}"/>
              </a:ext>
            </a:extLst>
          </p:cNvPr>
          <p:cNvSpPr txBox="1"/>
          <p:nvPr/>
        </p:nvSpPr>
        <p:spPr>
          <a:xfrm>
            <a:off x="735550" y="1166054"/>
            <a:ext cx="6573466" cy="400110"/>
          </a:xfrm>
          <a:prstGeom prst="rect">
            <a:avLst/>
          </a:prstGeom>
          <a:noFill/>
        </p:spPr>
        <p:txBody>
          <a:bodyPr wrap="none" rtlCol="0">
            <a:spAutoFit/>
          </a:bodyPr>
          <a:lstStyle/>
          <a:p>
            <a:r>
              <a:rPr lang="en-SI" sz="2000" b="1"/>
              <a:t>1. AKTIVNOST: VREDNOTE, PREPRIČANJA, STALIŠČA (primer)</a:t>
            </a:r>
          </a:p>
        </p:txBody>
      </p:sp>
      <p:pic>
        <p:nvPicPr>
          <p:cNvPr id="6" name="Picture 5" descr="Text, whiteboard&#10;&#10;Description automatically generated">
            <a:extLst>
              <a:ext uri="{FF2B5EF4-FFF2-40B4-BE49-F238E27FC236}">
                <a16:creationId xmlns:a16="http://schemas.microsoft.com/office/drawing/2014/main" id="{ACD60AC2-279E-4FD3-79C4-EE5F53458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552" y="1532586"/>
            <a:ext cx="2048848" cy="2672862"/>
          </a:xfrm>
          <a:prstGeom prst="rect">
            <a:avLst/>
          </a:prstGeom>
          <a:effectLst>
            <a:reflection stA="98669" endPos="51017" dist="50800" dir="5400000" sy="-100000" algn="bl" rotWithShape="0"/>
            <a:softEdge rad="66618"/>
          </a:effectLst>
        </p:spPr>
      </p:pic>
      <p:sp>
        <p:nvSpPr>
          <p:cNvPr id="7" name="TextBox 6">
            <a:extLst>
              <a:ext uri="{FF2B5EF4-FFF2-40B4-BE49-F238E27FC236}">
                <a16:creationId xmlns:a16="http://schemas.microsoft.com/office/drawing/2014/main" id="{5E2E0D3F-51B7-7F93-70B8-287705A99930}"/>
              </a:ext>
            </a:extLst>
          </p:cNvPr>
          <p:cNvSpPr txBox="1"/>
          <p:nvPr/>
        </p:nvSpPr>
        <p:spPr>
          <a:xfrm>
            <a:off x="957398" y="1895920"/>
            <a:ext cx="6661265" cy="3416320"/>
          </a:xfrm>
          <a:prstGeom prst="rect">
            <a:avLst/>
          </a:prstGeom>
          <a:noFill/>
        </p:spPr>
        <p:txBody>
          <a:bodyPr wrap="square" lIns="91440" tIns="45720" rIns="91440" bIns="45720" rtlCol="0" anchor="t">
            <a:spAutoFit/>
          </a:bodyPr>
          <a:lstStyle/>
          <a:p>
            <a:pPr algn="l"/>
            <a:r>
              <a:rPr lang="en-GB" i="1"/>
              <a:t>“</a:t>
            </a:r>
            <a:r>
              <a:rPr lang="en-GB" i="1" err="1"/>
              <a:t>D</a:t>
            </a:r>
            <a:r>
              <a:rPr lang="en-GB" b="0" i="1" u="none" strike="noStrike" err="1">
                <a:effectLst/>
              </a:rPr>
              <a:t>vig</a:t>
            </a:r>
            <a:r>
              <a:rPr lang="en-GB" b="0" i="1" u="none" strike="noStrike">
                <a:effectLst/>
              </a:rPr>
              <a:t> </a:t>
            </a:r>
            <a:r>
              <a:rPr lang="en-GB" b="0" i="1" u="none" strike="noStrike" err="1">
                <a:effectLst/>
              </a:rPr>
              <a:t>morske</a:t>
            </a:r>
            <a:r>
              <a:rPr lang="en-GB" b="0" i="1" u="none" strike="noStrike">
                <a:effectLst/>
              </a:rPr>
              <a:t> </a:t>
            </a:r>
            <a:r>
              <a:rPr lang="en-GB" b="0" i="1" u="none" strike="noStrike" err="1">
                <a:effectLst/>
              </a:rPr>
              <a:t>gladine</a:t>
            </a:r>
            <a:r>
              <a:rPr lang="en-GB" b="0" i="1" u="none" strike="noStrike">
                <a:effectLst/>
              </a:rPr>
              <a:t> </a:t>
            </a:r>
            <a:r>
              <a:rPr lang="en-GB" b="0" i="1" u="none" strike="noStrike" err="1">
                <a:effectLst/>
              </a:rPr>
              <a:t>ni</a:t>
            </a:r>
            <a:r>
              <a:rPr lang="en-GB" b="0" i="1" u="none" strike="noStrike">
                <a:effectLst/>
              </a:rPr>
              <a:t> </a:t>
            </a:r>
            <a:r>
              <a:rPr lang="en-GB" b="0" i="1" u="none" strike="noStrike" err="1">
                <a:effectLst/>
              </a:rPr>
              <a:t>posledica</a:t>
            </a:r>
            <a:r>
              <a:rPr lang="en-GB" b="0" i="1" u="none" strike="noStrike">
                <a:effectLst/>
              </a:rPr>
              <a:t> </a:t>
            </a:r>
            <a:r>
              <a:rPr lang="en-GB" b="0" i="1" u="none" strike="noStrike" err="1">
                <a:effectLst/>
              </a:rPr>
              <a:t>globalnih</a:t>
            </a:r>
            <a:r>
              <a:rPr lang="en-GB" b="0" i="1" u="none" strike="noStrike">
                <a:effectLst/>
              </a:rPr>
              <a:t> </a:t>
            </a:r>
            <a:r>
              <a:rPr lang="en-GB" b="0" i="1" u="none" strike="noStrike" err="1">
                <a:effectLst/>
              </a:rPr>
              <a:t>podnebnih</a:t>
            </a:r>
            <a:r>
              <a:rPr lang="en-GB" b="0" i="1" u="none" strike="noStrike">
                <a:effectLst/>
              </a:rPr>
              <a:t> </a:t>
            </a:r>
            <a:r>
              <a:rPr lang="en-GB" b="0" i="1" u="none" strike="noStrike" err="1">
                <a:effectLst/>
              </a:rPr>
              <a:t>sprememb</a:t>
            </a:r>
            <a:r>
              <a:rPr lang="en-GB" b="0" i="1" u="none" strike="noStrike">
                <a:effectLst/>
              </a:rPr>
              <a:t>, </a:t>
            </a:r>
            <a:r>
              <a:rPr lang="en-GB" b="0" i="1" u="none" strike="noStrike" err="1">
                <a:effectLst/>
              </a:rPr>
              <a:t>ampak</a:t>
            </a:r>
            <a:r>
              <a:rPr lang="en-GB" b="0" i="1" u="none" strike="noStrike">
                <a:effectLst/>
              </a:rPr>
              <a:t> </a:t>
            </a:r>
            <a:r>
              <a:rPr lang="en-GB" b="0" i="1" u="none" strike="noStrike" err="1">
                <a:effectLst/>
              </a:rPr>
              <a:t>gre</a:t>
            </a:r>
            <a:r>
              <a:rPr lang="en-GB" b="0" i="1" u="none" strike="noStrike">
                <a:effectLst/>
              </a:rPr>
              <a:t> za </a:t>
            </a:r>
            <a:r>
              <a:rPr lang="en-GB" b="0" i="1" u="none" strike="noStrike" err="1">
                <a:effectLst/>
              </a:rPr>
              <a:t>lažno</a:t>
            </a:r>
            <a:r>
              <a:rPr lang="en-GB" b="0" i="1" u="none" strike="noStrike">
                <a:effectLst/>
              </a:rPr>
              <a:t> </a:t>
            </a:r>
            <a:r>
              <a:rPr lang="en-GB" b="0" i="1" u="none" strike="noStrike" err="1">
                <a:effectLst/>
              </a:rPr>
              <a:t>trditev</a:t>
            </a:r>
            <a:r>
              <a:rPr lang="en-GB" b="0" i="1" u="none" strike="noStrike">
                <a:effectLst/>
              </a:rPr>
              <a:t>, ki jo </a:t>
            </a:r>
            <a:r>
              <a:rPr lang="en-GB" b="0" i="1" u="none" strike="noStrike" err="1">
                <a:effectLst/>
              </a:rPr>
              <a:t>širijo</a:t>
            </a:r>
            <a:r>
              <a:rPr lang="en-GB" b="0" i="1" u="none" strike="noStrike">
                <a:effectLst/>
              </a:rPr>
              <a:t> </a:t>
            </a:r>
            <a:r>
              <a:rPr lang="en-GB" b="0" i="1" u="none" strike="noStrike" err="1">
                <a:effectLst/>
              </a:rPr>
              <a:t>znanstveniki</a:t>
            </a:r>
            <a:r>
              <a:rPr lang="en-GB" b="0" i="1" u="none" strike="noStrike">
                <a:effectLst/>
              </a:rPr>
              <a:t> in </a:t>
            </a:r>
            <a:r>
              <a:rPr lang="en-GB" b="0" i="1" u="none" strike="noStrike" err="1">
                <a:effectLst/>
              </a:rPr>
              <a:t>vlade</a:t>
            </a:r>
            <a:r>
              <a:rPr lang="en-GB" b="0" i="1" u="none" strike="noStrike">
                <a:effectLst/>
              </a:rPr>
              <a:t>. </a:t>
            </a:r>
            <a:r>
              <a:rPr lang="en-GB" b="0" i="1" u="none" strike="noStrike" err="1">
                <a:effectLst/>
              </a:rPr>
              <a:t>Podatki</a:t>
            </a:r>
            <a:r>
              <a:rPr lang="en-GB" b="0" i="1" u="none" strike="noStrike">
                <a:effectLst/>
              </a:rPr>
              <a:t> o dvigu </a:t>
            </a:r>
            <a:r>
              <a:rPr lang="en-GB" b="0" i="1" u="none" strike="noStrike" err="1">
                <a:effectLst/>
              </a:rPr>
              <a:t>morske</a:t>
            </a:r>
            <a:r>
              <a:rPr lang="en-GB" b="0" i="1" u="none" strike="noStrike">
                <a:effectLst/>
              </a:rPr>
              <a:t> </a:t>
            </a:r>
            <a:r>
              <a:rPr lang="en-GB" b="0" i="1" u="none" strike="noStrike" err="1">
                <a:effectLst/>
              </a:rPr>
              <a:t>gladine</a:t>
            </a:r>
            <a:r>
              <a:rPr lang="en-GB" b="0" i="1" u="none" strike="noStrike">
                <a:effectLst/>
              </a:rPr>
              <a:t> so </a:t>
            </a:r>
            <a:r>
              <a:rPr lang="en-GB" b="0" i="1" u="none" strike="noStrike" err="1">
                <a:effectLst/>
              </a:rPr>
              <a:t>namreč</a:t>
            </a:r>
            <a:r>
              <a:rPr lang="en-GB" b="0" i="1" u="none" strike="noStrike">
                <a:effectLst/>
              </a:rPr>
              <a:t> </a:t>
            </a:r>
            <a:r>
              <a:rPr lang="en-GB" b="0" i="1" u="none" strike="noStrike" err="1">
                <a:effectLst/>
              </a:rPr>
              <a:t>napihnjeni</a:t>
            </a:r>
            <a:r>
              <a:rPr lang="en-GB" b="0" i="1" u="none" strike="noStrike">
                <a:effectLst/>
              </a:rPr>
              <a:t>, da bi se </a:t>
            </a:r>
            <a:r>
              <a:rPr lang="en-GB" b="0" i="1" u="none" strike="noStrike" err="1">
                <a:effectLst/>
              </a:rPr>
              <a:t>opravičili</a:t>
            </a:r>
            <a:r>
              <a:rPr lang="en-GB" b="0" i="1" u="none" strike="noStrike">
                <a:effectLst/>
              </a:rPr>
              <a:t> </a:t>
            </a:r>
            <a:r>
              <a:rPr lang="en-GB" b="0" i="1" u="none" strike="noStrike" err="1">
                <a:effectLst/>
              </a:rPr>
              <a:t>določeni</a:t>
            </a:r>
            <a:r>
              <a:rPr lang="en-GB" b="0" i="1" u="none" strike="noStrike">
                <a:effectLst/>
              </a:rPr>
              <a:t> </a:t>
            </a:r>
            <a:r>
              <a:rPr lang="en-GB" b="0" i="1" u="none" strike="noStrike" err="1">
                <a:effectLst/>
              </a:rPr>
              <a:t>politični</a:t>
            </a:r>
            <a:r>
              <a:rPr lang="en-GB" b="0" i="1" u="none" strike="noStrike">
                <a:effectLst/>
              </a:rPr>
              <a:t> </a:t>
            </a:r>
            <a:r>
              <a:rPr lang="en-GB" b="0" i="1" u="none" strike="noStrike" err="1">
                <a:effectLst/>
              </a:rPr>
              <a:t>ukrepi</a:t>
            </a:r>
            <a:r>
              <a:rPr lang="en-GB" b="0" i="1" u="none" strike="noStrike">
                <a:effectLst/>
              </a:rPr>
              <a:t> </a:t>
            </a:r>
            <a:r>
              <a:rPr lang="en-GB" b="0" i="1" u="none" strike="noStrike" err="1">
                <a:effectLst/>
              </a:rPr>
              <a:t>ali</a:t>
            </a:r>
            <a:r>
              <a:rPr lang="en-GB" b="0" i="1" u="none" strike="noStrike">
                <a:effectLst/>
              </a:rPr>
              <a:t> da bi se </a:t>
            </a:r>
            <a:r>
              <a:rPr lang="en-GB" b="0" i="1" u="none" strike="noStrike" err="1">
                <a:effectLst/>
              </a:rPr>
              <a:t>ustvarile</a:t>
            </a:r>
            <a:r>
              <a:rPr lang="en-GB" b="0" i="1" u="none" strike="noStrike">
                <a:effectLst/>
              </a:rPr>
              <a:t> </a:t>
            </a:r>
            <a:r>
              <a:rPr lang="en-GB" b="0" i="1" u="none" strike="noStrike" err="1">
                <a:effectLst/>
              </a:rPr>
              <a:t>dodatne</a:t>
            </a:r>
            <a:r>
              <a:rPr lang="en-GB" b="0" i="1" u="none" strike="noStrike">
                <a:effectLst/>
              </a:rPr>
              <a:t> </a:t>
            </a:r>
            <a:r>
              <a:rPr lang="en-GB" b="0" i="1" u="none" strike="noStrike" err="1">
                <a:effectLst/>
              </a:rPr>
              <a:t>priložnosti</a:t>
            </a:r>
            <a:r>
              <a:rPr lang="en-GB" b="0" i="1" u="none" strike="noStrike">
                <a:effectLst/>
              </a:rPr>
              <a:t> za </a:t>
            </a:r>
            <a:r>
              <a:rPr lang="en-GB" b="0" i="1" u="none" strike="noStrike" err="1">
                <a:effectLst/>
              </a:rPr>
              <a:t>finančne</a:t>
            </a:r>
            <a:r>
              <a:rPr lang="en-GB" b="0" i="1" u="none" strike="noStrike">
                <a:effectLst/>
              </a:rPr>
              <a:t> </a:t>
            </a:r>
            <a:r>
              <a:rPr lang="en-GB" b="0" i="1" u="none" strike="noStrike" err="1">
                <a:effectLst/>
              </a:rPr>
              <a:t>koristi</a:t>
            </a:r>
            <a:r>
              <a:rPr lang="en-GB" b="0" i="1" u="none" strike="noStrike">
                <a:effectLst/>
              </a:rPr>
              <a:t> </a:t>
            </a:r>
            <a:r>
              <a:rPr lang="en-GB" b="0" i="1" u="none" strike="noStrike" err="1">
                <a:effectLst/>
              </a:rPr>
              <a:t>določenih</a:t>
            </a:r>
            <a:r>
              <a:rPr lang="en-GB" b="0" i="1" u="none" strike="noStrike">
                <a:effectLst/>
              </a:rPr>
              <a:t> </a:t>
            </a:r>
            <a:r>
              <a:rPr lang="en-GB" b="0" i="1" u="none" strike="noStrike" err="1">
                <a:effectLst/>
              </a:rPr>
              <a:t>držav</a:t>
            </a:r>
            <a:r>
              <a:rPr lang="en-GB" b="0" i="1" u="none" strike="noStrike">
                <a:effectLst/>
              </a:rPr>
              <a:t> in </a:t>
            </a:r>
            <a:r>
              <a:rPr lang="en-GB" b="0" i="1" u="none" strike="noStrike" err="1">
                <a:effectLst/>
              </a:rPr>
              <a:t>korporacij</a:t>
            </a:r>
            <a:r>
              <a:rPr lang="en-GB" b="0" i="1" u="none" strike="noStrike">
                <a:effectLst/>
              </a:rPr>
              <a:t>.”</a:t>
            </a:r>
            <a:endParaRPr lang="sl-SI"/>
          </a:p>
          <a:p>
            <a:pPr algn="l"/>
            <a:endParaRPr lang="en-GB" b="0" i="1" u="none" strike="noStrike">
              <a:effectLst/>
              <a:cs typeface="Calibri"/>
            </a:endParaRPr>
          </a:p>
          <a:p>
            <a:pPr algn="l"/>
            <a:r>
              <a:rPr lang="en-GB" b="0" i="1" u="none" strike="noStrike">
                <a:effectLst/>
              </a:rPr>
              <a:t>“</a:t>
            </a:r>
            <a:r>
              <a:rPr lang="en-GB" b="0" i="1" u="none" strike="noStrike" err="1">
                <a:effectLst/>
              </a:rPr>
              <a:t>Podnebne</a:t>
            </a:r>
            <a:r>
              <a:rPr lang="en-GB" b="0" i="1" u="none" strike="noStrike">
                <a:effectLst/>
              </a:rPr>
              <a:t> </a:t>
            </a:r>
            <a:r>
              <a:rPr lang="en-GB" b="0" i="1" u="none" strike="noStrike" err="1">
                <a:effectLst/>
              </a:rPr>
              <a:t>spremembe</a:t>
            </a:r>
            <a:r>
              <a:rPr lang="en-GB" b="0" i="1" u="none" strike="noStrike">
                <a:effectLst/>
              </a:rPr>
              <a:t>, </a:t>
            </a:r>
            <a:r>
              <a:rPr lang="en-GB" b="0" i="1" u="none" strike="noStrike" err="1">
                <a:effectLst/>
              </a:rPr>
              <a:t>vključno</a:t>
            </a:r>
            <a:r>
              <a:rPr lang="en-GB" b="0" i="1" u="none" strike="noStrike">
                <a:effectLst/>
              </a:rPr>
              <a:t> z </a:t>
            </a:r>
            <a:r>
              <a:rPr lang="en-GB" b="0" i="1" u="none" strike="noStrike" err="1">
                <a:effectLst/>
              </a:rPr>
              <a:t>dvigom</a:t>
            </a:r>
            <a:r>
              <a:rPr lang="en-GB" b="0" i="1" u="none" strike="noStrike">
                <a:effectLst/>
              </a:rPr>
              <a:t> </a:t>
            </a:r>
            <a:r>
              <a:rPr lang="en-GB" b="0" i="1" u="none" strike="noStrike" err="1">
                <a:effectLst/>
              </a:rPr>
              <a:t>morske</a:t>
            </a:r>
            <a:r>
              <a:rPr lang="en-GB" b="0" i="1" u="none" strike="noStrike">
                <a:effectLst/>
              </a:rPr>
              <a:t> </a:t>
            </a:r>
            <a:r>
              <a:rPr lang="en-GB" b="0" i="1" u="none" strike="noStrike" err="1">
                <a:effectLst/>
              </a:rPr>
              <a:t>gladine</a:t>
            </a:r>
            <a:r>
              <a:rPr lang="en-GB" b="0" i="1" u="none" strike="noStrike">
                <a:effectLst/>
              </a:rPr>
              <a:t>, so </a:t>
            </a:r>
            <a:r>
              <a:rPr lang="en-GB" b="0" i="1" u="none" strike="noStrike" err="1">
                <a:effectLst/>
              </a:rPr>
              <a:t>umetno</a:t>
            </a:r>
            <a:r>
              <a:rPr lang="en-GB" b="0" i="1" u="none" strike="noStrike">
                <a:effectLst/>
              </a:rPr>
              <a:t> </a:t>
            </a:r>
            <a:r>
              <a:rPr lang="en-GB" b="0" i="1" u="none" strike="noStrike" err="1">
                <a:effectLst/>
              </a:rPr>
              <a:t>ustvarjene</a:t>
            </a:r>
            <a:r>
              <a:rPr lang="en-GB" b="0" i="1" u="none" strike="noStrike">
                <a:effectLst/>
              </a:rPr>
              <a:t>, da bi </a:t>
            </a:r>
            <a:r>
              <a:rPr lang="en-GB" b="0" i="1" u="none" strike="noStrike" err="1">
                <a:effectLst/>
              </a:rPr>
              <a:t>določene</a:t>
            </a:r>
            <a:r>
              <a:rPr lang="en-GB" b="0" i="1" u="none" strike="noStrike">
                <a:effectLst/>
              </a:rPr>
              <a:t> </a:t>
            </a:r>
            <a:r>
              <a:rPr lang="en-GB" b="0" i="1" u="none" strike="noStrike" err="1">
                <a:effectLst/>
              </a:rPr>
              <a:t>skupine</a:t>
            </a:r>
            <a:r>
              <a:rPr lang="en-GB" b="0" i="1" u="none" strike="noStrike">
                <a:effectLst/>
              </a:rPr>
              <a:t> </a:t>
            </a:r>
            <a:r>
              <a:rPr lang="en-GB" b="0" i="1" u="none" strike="noStrike" err="1">
                <a:effectLst/>
              </a:rPr>
              <a:t>dosegle</a:t>
            </a:r>
            <a:r>
              <a:rPr lang="en-GB" b="0" i="1" u="none" strike="noStrike">
                <a:effectLst/>
              </a:rPr>
              <a:t> </a:t>
            </a:r>
            <a:r>
              <a:rPr lang="en-GB" b="0" i="1" u="none" strike="noStrike" err="1">
                <a:effectLst/>
              </a:rPr>
              <a:t>politične</a:t>
            </a:r>
            <a:r>
              <a:rPr lang="en-GB" b="0" i="1" u="none" strike="noStrike">
                <a:effectLst/>
              </a:rPr>
              <a:t> </a:t>
            </a:r>
            <a:r>
              <a:rPr lang="en-GB" b="0" i="1" u="none" strike="noStrike" err="1">
                <a:effectLst/>
              </a:rPr>
              <a:t>ali</a:t>
            </a:r>
            <a:r>
              <a:rPr lang="en-GB" b="0" i="1" u="none" strike="noStrike">
                <a:effectLst/>
              </a:rPr>
              <a:t> </a:t>
            </a:r>
            <a:r>
              <a:rPr lang="en-GB" b="0" i="1" u="none" strike="noStrike" err="1">
                <a:effectLst/>
              </a:rPr>
              <a:t>gospodarske</a:t>
            </a:r>
            <a:r>
              <a:rPr lang="en-GB" b="0" i="1" u="none" strike="noStrike">
                <a:effectLst/>
              </a:rPr>
              <a:t> </a:t>
            </a:r>
            <a:r>
              <a:rPr lang="en-GB" b="0" i="1" u="none" strike="noStrike" err="1">
                <a:effectLst/>
              </a:rPr>
              <a:t>cilje</a:t>
            </a:r>
            <a:r>
              <a:rPr lang="en-GB" b="0" i="1" u="none" strike="noStrike">
                <a:effectLst/>
              </a:rPr>
              <a:t>. Na primer, </a:t>
            </a:r>
            <a:r>
              <a:rPr lang="en-GB" b="0" i="1" u="none" strike="noStrike" err="1">
                <a:effectLst/>
              </a:rPr>
              <a:t>vlade</a:t>
            </a:r>
            <a:r>
              <a:rPr lang="en-GB" b="0" i="1" u="none" strike="noStrike">
                <a:effectLst/>
              </a:rPr>
              <a:t> </a:t>
            </a:r>
            <a:r>
              <a:rPr lang="en-GB" b="0" i="1" u="none" strike="noStrike" err="1">
                <a:effectLst/>
              </a:rPr>
              <a:t>uporabljajo</a:t>
            </a:r>
            <a:r>
              <a:rPr lang="en-GB" b="0" i="1" u="none" strike="noStrike">
                <a:effectLst/>
              </a:rPr>
              <a:t> </a:t>
            </a:r>
            <a:r>
              <a:rPr lang="en-GB" b="0" i="1" u="none" strike="noStrike" err="1">
                <a:effectLst/>
              </a:rPr>
              <a:t>orodja</a:t>
            </a:r>
            <a:r>
              <a:rPr lang="en-GB" b="0" i="1" u="none" strike="noStrike">
                <a:effectLst/>
              </a:rPr>
              <a:t> za </a:t>
            </a:r>
            <a:r>
              <a:rPr lang="en-GB" b="0" i="1" u="none" strike="noStrike" err="1">
                <a:effectLst/>
              </a:rPr>
              <a:t>spreminjanje</a:t>
            </a:r>
            <a:r>
              <a:rPr lang="en-GB" b="0" i="1" u="none" strike="noStrike">
                <a:effectLst/>
              </a:rPr>
              <a:t> </a:t>
            </a:r>
            <a:r>
              <a:rPr lang="en-GB" b="0" i="1" u="none" strike="noStrike" err="1">
                <a:effectLst/>
              </a:rPr>
              <a:t>podnebja</a:t>
            </a:r>
            <a:r>
              <a:rPr lang="en-GB" b="0" i="1" u="none" strike="noStrike">
                <a:effectLst/>
              </a:rPr>
              <a:t>, </a:t>
            </a:r>
            <a:r>
              <a:rPr lang="en-GB" b="0" i="1" u="none" strike="noStrike" err="1">
                <a:effectLst/>
              </a:rPr>
              <a:t>kot</a:t>
            </a:r>
            <a:r>
              <a:rPr lang="en-GB" b="0" i="1" u="none" strike="noStrike">
                <a:effectLst/>
              </a:rPr>
              <a:t> so chemtrails, za </a:t>
            </a:r>
            <a:r>
              <a:rPr lang="en-GB" b="0" i="1" u="none" strike="noStrike" err="1">
                <a:effectLst/>
              </a:rPr>
              <a:t>manipulacijo</a:t>
            </a:r>
            <a:r>
              <a:rPr lang="en-GB" b="0" i="1" u="none" strike="noStrike">
                <a:effectLst/>
              </a:rPr>
              <a:t> </a:t>
            </a:r>
            <a:r>
              <a:rPr lang="en-GB" b="0" i="1" u="none" strike="noStrike" err="1">
                <a:effectLst/>
              </a:rPr>
              <a:t>podnebja</a:t>
            </a:r>
            <a:r>
              <a:rPr lang="en-GB" b="0" i="1" u="none" strike="noStrike">
                <a:effectLst/>
              </a:rPr>
              <a:t> in </a:t>
            </a:r>
            <a:r>
              <a:rPr lang="en-GB" b="0" i="1" u="none" strike="noStrike" err="1">
                <a:effectLst/>
              </a:rPr>
              <a:t>povzročanje</a:t>
            </a:r>
            <a:r>
              <a:rPr lang="en-GB" b="0" i="1" u="none" strike="noStrike">
                <a:effectLst/>
              </a:rPr>
              <a:t> </a:t>
            </a:r>
            <a:r>
              <a:rPr lang="en-GB" b="0" i="1" u="none" strike="noStrike" err="1">
                <a:effectLst/>
              </a:rPr>
              <a:t>napačne</a:t>
            </a:r>
            <a:r>
              <a:rPr lang="en-GB" b="0" i="1" u="none" strike="noStrike">
                <a:effectLst/>
              </a:rPr>
              <a:t> </a:t>
            </a:r>
            <a:r>
              <a:rPr lang="en-GB" b="0" i="1" u="none" strike="noStrike" err="1">
                <a:effectLst/>
              </a:rPr>
              <a:t>predstave</a:t>
            </a:r>
            <a:r>
              <a:rPr lang="en-GB" b="0" i="1" u="none" strike="noStrike">
                <a:effectLst/>
              </a:rPr>
              <a:t> o dvigu </a:t>
            </a:r>
            <a:r>
              <a:rPr lang="en-GB" b="0" i="1" u="none" strike="noStrike" err="1">
                <a:effectLst/>
              </a:rPr>
              <a:t>morske</a:t>
            </a:r>
            <a:r>
              <a:rPr lang="en-GB" b="0" i="1" u="none" strike="noStrike">
                <a:effectLst/>
              </a:rPr>
              <a:t> </a:t>
            </a:r>
            <a:r>
              <a:rPr lang="en-GB" b="0" i="1" u="none" strike="noStrike" err="1">
                <a:effectLst/>
              </a:rPr>
              <a:t>gladine</a:t>
            </a:r>
            <a:r>
              <a:rPr lang="en-GB" b="0" i="1" u="none" strike="noStrike">
                <a:effectLst/>
              </a:rPr>
              <a:t>.”</a:t>
            </a:r>
            <a:endParaRPr lang="en-GB" b="0" i="1" u="none" strike="noStrike">
              <a:effectLst/>
              <a:cs typeface="Calibri"/>
            </a:endParaRPr>
          </a:p>
          <a:p>
            <a:endParaRPr lang="en-SI"/>
          </a:p>
        </p:txBody>
      </p:sp>
      <p:sp>
        <p:nvSpPr>
          <p:cNvPr id="10" name="TextBox 9">
            <a:extLst>
              <a:ext uri="{FF2B5EF4-FFF2-40B4-BE49-F238E27FC236}">
                <a16:creationId xmlns:a16="http://schemas.microsoft.com/office/drawing/2014/main" id="{195B72F1-13E1-C6F1-E5B3-1569CDE37559}"/>
              </a:ext>
            </a:extLst>
          </p:cNvPr>
          <p:cNvSpPr txBox="1"/>
          <p:nvPr/>
        </p:nvSpPr>
        <p:spPr>
          <a:xfrm>
            <a:off x="298830" y="5776853"/>
            <a:ext cx="1444626" cy="400110"/>
          </a:xfrm>
          <a:prstGeom prst="rect">
            <a:avLst/>
          </a:prstGeom>
          <a:noFill/>
        </p:spPr>
        <p:txBody>
          <a:bodyPr wrap="none" lIns="91440" tIns="45720" rIns="91440" bIns="45720" rtlCol="0" anchor="t">
            <a:spAutoFit/>
          </a:bodyPr>
          <a:lstStyle/>
          <a:p>
            <a:r>
              <a:rPr lang="en-SI" sz="2000" b="1">
                <a:solidFill>
                  <a:srgbClr val="C00000"/>
                </a:solidFill>
              </a:rPr>
              <a:t>Kaj </a:t>
            </a:r>
            <a:r>
              <a:rPr lang="en-SI" sz="2000" b="1" err="1">
                <a:solidFill>
                  <a:srgbClr val="C00000"/>
                </a:solidFill>
              </a:rPr>
              <a:t>menite</a:t>
            </a:r>
            <a:r>
              <a:rPr lang="en-SI" sz="2000" b="1">
                <a:solidFill>
                  <a:srgbClr val="C00000"/>
                </a:solidFill>
              </a:rPr>
              <a:t>?</a:t>
            </a:r>
            <a:endParaRPr lang="sl-SI" sz="2000" b="1">
              <a:solidFill>
                <a:srgbClr val="C00000"/>
              </a:solidFill>
              <a:ea typeface="Calibri"/>
              <a:cs typeface="Calibri"/>
            </a:endParaRPr>
          </a:p>
        </p:txBody>
      </p:sp>
      <p:pic>
        <p:nvPicPr>
          <p:cNvPr id="4" name="Picture 4" descr="Icon&#10;&#10;Description automatically generated">
            <a:extLst>
              <a:ext uri="{FF2B5EF4-FFF2-40B4-BE49-F238E27FC236}">
                <a16:creationId xmlns:a16="http://schemas.microsoft.com/office/drawing/2014/main" id="{63181F0C-246F-C6C0-B357-0E494735E743}"/>
              </a:ext>
            </a:extLst>
          </p:cNvPr>
          <p:cNvPicPr>
            <a:picLocks noChangeAspect="1"/>
          </p:cNvPicPr>
          <p:nvPr/>
        </p:nvPicPr>
        <p:blipFill>
          <a:blip r:embed="rId3"/>
          <a:stretch>
            <a:fillRect/>
          </a:stretch>
        </p:blipFill>
        <p:spPr>
          <a:xfrm>
            <a:off x="3055" y="6178130"/>
            <a:ext cx="698381" cy="684003"/>
          </a:xfrm>
          <a:prstGeom prst="rect">
            <a:avLst/>
          </a:prstGeom>
        </p:spPr>
      </p:pic>
    </p:spTree>
    <p:extLst>
      <p:ext uri="{BB962C8B-B14F-4D97-AF65-F5344CB8AC3E}">
        <p14:creationId xmlns:p14="http://schemas.microsoft.com/office/powerpoint/2010/main" val="589811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DDA17-FCD6-E95A-D834-6B2FC2A8724A}"/>
              </a:ext>
            </a:extLst>
          </p:cNvPr>
          <p:cNvSpPr txBox="1"/>
          <p:nvPr/>
        </p:nvSpPr>
        <p:spPr>
          <a:xfrm>
            <a:off x="880234" y="1291446"/>
            <a:ext cx="3435108" cy="400110"/>
          </a:xfrm>
          <a:prstGeom prst="rect">
            <a:avLst/>
          </a:prstGeom>
          <a:noFill/>
        </p:spPr>
        <p:txBody>
          <a:bodyPr wrap="none" rtlCol="0">
            <a:spAutoFit/>
          </a:bodyPr>
          <a:lstStyle/>
          <a:p>
            <a:r>
              <a:rPr lang="en-SI" sz="2000" b="1"/>
              <a:t>2. AKTIVNOST: DRUGI (primer)</a:t>
            </a:r>
          </a:p>
        </p:txBody>
      </p:sp>
      <p:sp>
        <p:nvSpPr>
          <p:cNvPr id="7" name="TextBox 6">
            <a:extLst>
              <a:ext uri="{FF2B5EF4-FFF2-40B4-BE49-F238E27FC236}">
                <a16:creationId xmlns:a16="http://schemas.microsoft.com/office/drawing/2014/main" id="{5E2E0D3F-51B7-7F93-70B8-287705A99930}"/>
              </a:ext>
            </a:extLst>
          </p:cNvPr>
          <p:cNvSpPr txBox="1"/>
          <p:nvPr/>
        </p:nvSpPr>
        <p:spPr>
          <a:xfrm>
            <a:off x="924687" y="1907412"/>
            <a:ext cx="6911383" cy="3693319"/>
          </a:xfrm>
          <a:prstGeom prst="rect">
            <a:avLst/>
          </a:prstGeom>
          <a:noFill/>
        </p:spPr>
        <p:txBody>
          <a:bodyPr wrap="square" lIns="91440" tIns="45720" rIns="91440" bIns="45720" rtlCol="0" anchor="t">
            <a:spAutoFit/>
          </a:bodyPr>
          <a:lstStyle/>
          <a:p>
            <a:pPr algn="l"/>
            <a:r>
              <a:rPr lang="en-GB" i="1"/>
              <a:t>	“Drugi </a:t>
            </a:r>
            <a:r>
              <a:rPr lang="en-GB" i="1" err="1"/>
              <a:t>ljudje</a:t>
            </a:r>
            <a:r>
              <a:rPr lang="en-GB" i="1"/>
              <a:t> </a:t>
            </a:r>
            <a:r>
              <a:rPr lang="en-GB" i="1" err="1"/>
              <a:t>na</a:t>
            </a:r>
            <a:r>
              <a:rPr lang="en-GB" i="1"/>
              <a:t> </a:t>
            </a:r>
            <a:r>
              <a:rPr lang="en-GB" i="1" err="1"/>
              <a:t>moja</a:t>
            </a:r>
            <a:r>
              <a:rPr lang="en-GB" i="1"/>
              <a:t> </a:t>
            </a:r>
            <a:r>
              <a:rPr lang="en-GB" i="1" err="1"/>
              <a:t>prepričanja</a:t>
            </a:r>
            <a:r>
              <a:rPr lang="en-GB" i="1"/>
              <a:t> ne </a:t>
            </a:r>
            <a:r>
              <a:rPr lang="en-GB" i="1" err="1"/>
              <a:t>vplivajo</a:t>
            </a:r>
            <a:r>
              <a:rPr lang="en-GB" i="1"/>
              <a:t>.”</a:t>
            </a:r>
          </a:p>
          <a:p>
            <a:pPr algn="l"/>
            <a:endParaRPr lang="en-GB" i="1"/>
          </a:p>
          <a:p>
            <a:pPr algn="l"/>
            <a:r>
              <a:rPr lang="en-GB" i="1"/>
              <a:t>“Kar </a:t>
            </a:r>
            <a:r>
              <a:rPr lang="en-GB" i="1" err="1"/>
              <a:t>menijo</a:t>
            </a:r>
            <a:r>
              <a:rPr lang="en-GB" i="1"/>
              <a:t> </a:t>
            </a:r>
            <a:r>
              <a:rPr lang="en-GB" i="1" err="1"/>
              <a:t>moji</a:t>
            </a:r>
            <a:r>
              <a:rPr lang="en-GB" i="1"/>
              <a:t> </a:t>
            </a:r>
            <a:r>
              <a:rPr lang="en-GB" i="1" err="1"/>
              <a:t>prijatelji</a:t>
            </a:r>
            <a:r>
              <a:rPr lang="en-GB" i="1"/>
              <a:t>, je </a:t>
            </a:r>
            <a:r>
              <a:rPr lang="en-GB" i="1" err="1"/>
              <a:t>zame</a:t>
            </a:r>
            <a:r>
              <a:rPr lang="en-GB" i="1"/>
              <a:t> </a:t>
            </a:r>
            <a:r>
              <a:rPr lang="en-GB" i="1" err="1"/>
              <a:t>zelo</a:t>
            </a:r>
            <a:r>
              <a:rPr lang="en-GB" i="1"/>
              <a:t> </a:t>
            </a:r>
            <a:r>
              <a:rPr lang="en-GB" i="1" err="1"/>
              <a:t>pomembno</a:t>
            </a:r>
            <a:r>
              <a:rPr lang="en-GB" i="1"/>
              <a:t>.”</a:t>
            </a:r>
            <a:endParaRPr lang="en-GB" i="1">
              <a:ea typeface="Calibri"/>
              <a:cs typeface="Calibri"/>
            </a:endParaRPr>
          </a:p>
          <a:p>
            <a:pPr algn="l"/>
            <a:endParaRPr lang="en-GB" i="1"/>
          </a:p>
          <a:p>
            <a:pPr algn="l"/>
            <a:r>
              <a:rPr lang="en-GB" i="1"/>
              <a:t>	“</a:t>
            </a:r>
            <a:r>
              <a:rPr lang="en-GB" i="1" err="1"/>
              <a:t>Redno</a:t>
            </a:r>
            <a:r>
              <a:rPr lang="en-GB" i="1"/>
              <a:t> </a:t>
            </a:r>
            <a:r>
              <a:rPr lang="en-GB" i="1" err="1"/>
              <a:t>spremljam</a:t>
            </a:r>
            <a:r>
              <a:rPr lang="en-GB" i="1"/>
              <a:t> </a:t>
            </a:r>
            <a:r>
              <a:rPr lang="en-GB" i="1" err="1"/>
              <a:t>vplivneže</a:t>
            </a:r>
            <a:r>
              <a:rPr lang="en-GB" i="1"/>
              <a:t> </a:t>
            </a:r>
            <a:r>
              <a:rPr lang="en-GB" i="1" err="1"/>
              <a:t>na</a:t>
            </a:r>
            <a:r>
              <a:rPr lang="en-GB" i="1"/>
              <a:t> </a:t>
            </a:r>
            <a:r>
              <a:rPr lang="en-GB" i="1" err="1"/>
              <a:t>spletnih</a:t>
            </a:r>
            <a:r>
              <a:rPr lang="en-GB" i="1"/>
              <a:t> </a:t>
            </a:r>
            <a:r>
              <a:rPr lang="en-GB" i="1" err="1"/>
              <a:t>socialnih</a:t>
            </a:r>
            <a:r>
              <a:rPr lang="en-GB" i="1"/>
              <a:t> </a:t>
            </a:r>
            <a:r>
              <a:rPr lang="en-GB" i="1" err="1"/>
              <a:t>omrežjih</a:t>
            </a:r>
            <a:r>
              <a:rPr lang="en-GB" i="1"/>
              <a:t>.”</a:t>
            </a:r>
            <a:endParaRPr lang="en-GB" i="1">
              <a:ea typeface="Calibri"/>
              <a:cs typeface="Calibri"/>
            </a:endParaRPr>
          </a:p>
          <a:p>
            <a:pPr algn="l"/>
            <a:endParaRPr lang="en-GB" i="1"/>
          </a:p>
          <a:p>
            <a:pPr algn="l"/>
            <a:r>
              <a:rPr lang="en-GB" b="0" i="1" u="none" strike="noStrike">
                <a:effectLst/>
              </a:rPr>
              <a:t>“David Attenborough je </a:t>
            </a:r>
            <a:r>
              <a:rPr lang="en-GB" b="0" i="1" u="none" strike="noStrike" err="1">
                <a:effectLst/>
              </a:rPr>
              <a:t>zakon</a:t>
            </a:r>
            <a:r>
              <a:rPr lang="en-GB" i="1"/>
              <a:t>!”</a:t>
            </a:r>
            <a:endParaRPr lang="en-GB" i="1">
              <a:ea typeface="Calibri"/>
              <a:cs typeface="Calibri"/>
            </a:endParaRPr>
          </a:p>
          <a:p>
            <a:pPr algn="l"/>
            <a:endParaRPr lang="en-GB" i="1"/>
          </a:p>
          <a:p>
            <a:pPr algn="l"/>
            <a:r>
              <a:rPr lang="en-GB" i="1"/>
              <a:t>	“</a:t>
            </a:r>
            <a:r>
              <a:rPr lang="en-GB" i="1" err="1"/>
              <a:t>Ljudje</a:t>
            </a:r>
            <a:r>
              <a:rPr lang="en-GB" i="1"/>
              <a:t> </a:t>
            </a:r>
            <a:r>
              <a:rPr lang="en-GB" i="1" err="1"/>
              <a:t>dostikrat</a:t>
            </a:r>
            <a:r>
              <a:rPr lang="en-GB" i="1"/>
              <a:t> </a:t>
            </a:r>
            <a:r>
              <a:rPr lang="en-GB" i="1" err="1"/>
              <a:t>počnejo</a:t>
            </a:r>
            <a:r>
              <a:rPr lang="en-GB" i="1"/>
              <a:t> </a:t>
            </a:r>
            <a:r>
              <a:rPr lang="en-GB" i="1" err="1"/>
              <a:t>posvem</a:t>
            </a:r>
            <a:r>
              <a:rPr lang="en-GB" i="1"/>
              <a:t> </a:t>
            </a:r>
            <a:r>
              <a:rPr lang="en-GB" i="1" err="1"/>
              <a:t>drugače</a:t>
            </a:r>
            <a:r>
              <a:rPr lang="en-GB" i="1"/>
              <a:t>, </a:t>
            </a:r>
            <a:r>
              <a:rPr lang="en-GB" i="1" err="1"/>
              <a:t>kot</a:t>
            </a:r>
            <a:r>
              <a:rPr lang="en-GB" i="1"/>
              <a:t> </a:t>
            </a:r>
            <a:r>
              <a:rPr lang="en-GB" i="1" err="1"/>
              <a:t>mislijo</a:t>
            </a:r>
            <a:r>
              <a:rPr lang="en-GB" i="1"/>
              <a:t>.”</a:t>
            </a:r>
            <a:endParaRPr lang="en-GB" i="1">
              <a:ea typeface="Calibri"/>
              <a:cs typeface="Calibri"/>
            </a:endParaRPr>
          </a:p>
          <a:p>
            <a:pPr algn="l"/>
            <a:endParaRPr lang="en-GB" i="1"/>
          </a:p>
          <a:p>
            <a:r>
              <a:rPr lang="en-SI" i="1"/>
              <a:t>“</a:t>
            </a:r>
            <a:r>
              <a:rPr lang="en-SI" i="1" err="1"/>
              <a:t>Starejši</a:t>
            </a:r>
            <a:r>
              <a:rPr lang="en-SI" i="1"/>
              <a:t> so v </a:t>
            </a:r>
            <a:r>
              <a:rPr lang="en-SI" i="1" err="1"/>
              <a:t>enih</a:t>
            </a:r>
            <a:r>
              <a:rPr lang="en-SI" i="1"/>
              <a:t> </a:t>
            </a:r>
            <a:r>
              <a:rPr lang="en-SI" i="1" err="1"/>
              <a:t>zadevah</a:t>
            </a:r>
            <a:r>
              <a:rPr lang="en-SI" i="1"/>
              <a:t> </a:t>
            </a:r>
            <a:r>
              <a:rPr lang="en-SI" i="1" err="1"/>
              <a:t>tako</a:t>
            </a:r>
            <a:r>
              <a:rPr lang="en-SI" i="1"/>
              <a:t> </a:t>
            </a:r>
            <a:r>
              <a:rPr lang="en-SI" i="1" err="1"/>
              <a:t>starokopitni</a:t>
            </a:r>
            <a:r>
              <a:rPr lang="en-SI" i="1"/>
              <a:t>, </a:t>
            </a:r>
            <a:r>
              <a:rPr lang="en-SI" i="1" err="1"/>
              <a:t>mladi</a:t>
            </a:r>
            <a:r>
              <a:rPr lang="en-SI" i="1"/>
              <a:t> pa </a:t>
            </a:r>
            <a:r>
              <a:rPr lang="en-SI" i="1" err="1"/>
              <a:t>preveč</a:t>
            </a:r>
            <a:r>
              <a:rPr lang="en-SI" i="1"/>
              <a:t> </a:t>
            </a:r>
            <a:r>
              <a:rPr lang="en-SI" i="1" err="1"/>
              <a:t>viharni</a:t>
            </a:r>
            <a:r>
              <a:rPr lang="en-SI" i="1"/>
              <a:t>.”</a:t>
            </a:r>
            <a:endParaRPr lang="en-SI" i="1">
              <a:ea typeface="Calibri"/>
              <a:cs typeface="Calibri"/>
            </a:endParaRPr>
          </a:p>
          <a:p>
            <a:endParaRPr lang="en-SI"/>
          </a:p>
          <a:p>
            <a:endParaRPr lang="en-SI"/>
          </a:p>
        </p:txBody>
      </p:sp>
      <p:pic>
        <p:nvPicPr>
          <p:cNvPr id="5" name="Picture 4" descr="A group of people standing in front of a fire&#10;&#10;Description automatically generated with low confidence">
            <a:extLst>
              <a:ext uri="{FF2B5EF4-FFF2-40B4-BE49-F238E27FC236}">
                <a16:creationId xmlns:a16="http://schemas.microsoft.com/office/drawing/2014/main" id="{3CBE1305-596A-D5E6-9E3E-A097A7341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515" y="2117768"/>
            <a:ext cx="2917723" cy="2117768"/>
          </a:xfrm>
          <a:prstGeom prst="rect">
            <a:avLst/>
          </a:prstGeom>
          <a:effectLst>
            <a:reflection stA="82000" endPos="65000" dist="50800" dir="5400000" sy="-100000" algn="bl" rotWithShape="0"/>
            <a:softEdge rad="75072"/>
          </a:effectLst>
        </p:spPr>
      </p:pic>
      <p:sp>
        <p:nvSpPr>
          <p:cNvPr id="8" name="TextBox 7">
            <a:extLst>
              <a:ext uri="{FF2B5EF4-FFF2-40B4-BE49-F238E27FC236}">
                <a16:creationId xmlns:a16="http://schemas.microsoft.com/office/drawing/2014/main" id="{A992192B-642F-826F-1660-24AC930C7C2F}"/>
              </a:ext>
            </a:extLst>
          </p:cNvPr>
          <p:cNvSpPr txBox="1"/>
          <p:nvPr/>
        </p:nvSpPr>
        <p:spPr>
          <a:xfrm>
            <a:off x="298830" y="5776853"/>
            <a:ext cx="1444626" cy="400110"/>
          </a:xfrm>
          <a:prstGeom prst="rect">
            <a:avLst/>
          </a:prstGeom>
          <a:noFill/>
        </p:spPr>
        <p:txBody>
          <a:bodyPr wrap="none" lIns="91440" tIns="45720" rIns="91440" bIns="45720" rtlCol="0" anchor="t">
            <a:spAutoFit/>
          </a:bodyPr>
          <a:lstStyle/>
          <a:p>
            <a:r>
              <a:rPr lang="en-SI" sz="2000" b="1">
                <a:solidFill>
                  <a:srgbClr val="C00000"/>
                </a:solidFill>
              </a:rPr>
              <a:t>Kaj </a:t>
            </a:r>
            <a:r>
              <a:rPr lang="en-SI" sz="2000" b="1" err="1">
                <a:solidFill>
                  <a:srgbClr val="C00000"/>
                </a:solidFill>
              </a:rPr>
              <a:t>menite</a:t>
            </a:r>
            <a:r>
              <a:rPr lang="en-SI" sz="2000" b="1">
                <a:solidFill>
                  <a:srgbClr val="C00000"/>
                </a:solidFill>
              </a:rPr>
              <a:t>?</a:t>
            </a:r>
          </a:p>
        </p:txBody>
      </p:sp>
    </p:spTree>
    <p:extLst>
      <p:ext uri="{BB962C8B-B14F-4D97-AF65-F5344CB8AC3E}">
        <p14:creationId xmlns:p14="http://schemas.microsoft.com/office/powerpoint/2010/main" val="673886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DDA17-FCD6-E95A-D834-6B2FC2A8724A}"/>
              </a:ext>
            </a:extLst>
          </p:cNvPr>
          <p:cNvSpPr txBox="1"/>
          <p:nvPr/>
        </p:nvSpPr>
        <p:spPr>
          <a:xfrm>
            <a:off x="909171" y="1252864"/>
            <a:ext cx="8854475" cy="400110"/>
          </a:xfrm>
          <a:prstGeom prst="rect">
            <a:avLst/>
          </a:prstGeom>
          <a:noFill/>
        </p:spPr>
        <p:txBody>
          <a:bodyPr wrap="none" rtlCol="0">
            <a:spAutoFit/>
          </a:bodyPr>
          <a:lstStyle/>
          <a:p>
            <a:r>
              <a:rPr lang="en-SI" sz="2000" b="1"/>
              <a:t>3. AKTIVNOST: MOTIVACIJA, NOTRANJI NADZOR, SAMOUČINKOVITOST (primer)</a:t>
            </a:r>
          </a:p>
        </p:txBody>
      </p:sp>
      <p:sp>
        <p:nvSpPr>
          <p:cNvPr id="7" name="TextBox 6">
            <a:extLst>
              <a:ext uri="{FF2B5EF4-FFF2-40B4-BE49-F238E27FC236}">
                <a16:creationId xmlns:a16="http://schemas.microsoft.com/office/drawing/2014/main" id="{5E2E0D3F-51B7-7F93-70B8-287705A99930}"/>
              </a:ext>
            </a:extLst>
          </p:cNvPr>
          <p:cNvSpPr txBox="1"/>
          <p:nvPr/>
        </p:nvSpPr>
        <p:spPr>
          <a:xfrm>
            <a:off x="1020352" y="1914555"/>
            <a:ext cx="6559061" cy="3385542"/>
          </a:xfrm>
          <a:prstGeom prst="rect">
            <a:avLst/>
          </a:prstGeom>
          <a:noFill/>
        </p:spPr>
        <p:txBody>
          <a:bodyPr wrap="square" lIns="91440" tIns="45720" rIns="91440" bIns="45720" rtlCol="0" anchor="t">
            <a:spAutoFit/>
          </a:bodyPr>
          <a:lstStyle/>
          <a:p>
            <a:pPr algn="l"/>
            <a:r>
              <a:rPr lang="en-GB" i="1"/>
              <a:t>	“Prav </a:t>
            </a:r>
            <a:r>
              <a:rPr lang="en-GB" i="1" err="1"/>
              <a:t>nič</a:t>
            </a:r>
            <a:r>
              <a:rPr lang="en-GB" i="1"/>
              <a:t> se ne da </a:t>
            </a:r>
            <a:r>
              <a:rPr lang="en-GB" i="1" err="1"/>
              <a:t>narediti</a:t>
            </a:r>
            <a:r>
              <a:rPr lang="en-GB" i="1"/>
              <a:t>.”</a:t>
            </a:r>
            <a:endParaRPr lang="en-GB" i="1">
              <a:cs typeface="Calibri"/>
            </a:endParaRPr>
          </a:p>
          <a:p>
            <a:pPr algn="l"/>
            <a:endParaRPr lang="en-GB" i="1">
              <a:cs typeface="Calibri"/>
            </a:endParaRPr>
          </a:p>
          <a:p>
            <a:pPr algn="l"/>
            <a:r>
              <a:rPr lang="en-GB" i="1"/>
              <a:t>“To je </a:t>
            </a:r>
            <a:r>
              <a:rPr lang="en-GB" i="1" err="1"/>
              <a:t>popolnoma</a:t>
            </a:r>
            <a:r>
              <a:rPr lang="en-GB" i="1"/>
              <a:t> </a:t>
            </a:r>
            <a:r>
              <a:rPr lang="en-GB" i="1" err="1"/>
              <a:t>onkraj</a:t>
            </a:r>
            <a:r>
              <a:rPr lang="en-GB" i="1"/>
              <a:t> </a:t>
            </a:r>
            <a:r>
              <a:rPr lang="en-GB" i="1" err="1"/>
              <a:t>mojega</a:t>
            </a:r>
            <a:r>
              <a:rPr lang="en-GB" i="1"/>
              <a:t> </a:t>
            </a:r>
            <a:r>
              <a:rPr lang="en-GB" i="1" err="1"/>
              <a:t>nadzora</a:t>
            </a:r>
            <a:r>
              <a:rPr lang="en-GB" i="1"/>
              <a:t>.”</a:t>
            </a:r>
            <a:endParaRPr lang="en-GB" i="1">
              <a:cs typeface="Calibri"/>
            </a:endParaRPr>
          </a:p>
          <a:p>
            <a:pPr algn="l"/>
            <a:endParaRPr lang="en-GB" i="1">
              <a:cs typeface="Calibri"/>
            </a:endParaRPr>
          </a:p>
          <a:p>
            <a:pPr algn="l"/>
            <a:r>
              <a:rPr lang="en-GB" i="1"/>
              <a:t>	“Saj bi, </a:t>
            </a:r>
            <a:r>
              <a:rPr lang="en-GB" i="1" err="1"/>
              <a:t>ampak</a:t>
            </a:r>
            <a:r>
              <a:rPr lang="en-GB" i="1"/>
              <a:t>…”</a:t>
            </a:r>
            <a:endParaRPr lang="en-GB" i="1">
              <a:cs typeface="Calibri"/>
            </a:endParaRPr>
          </a:p>
          <a:p>
            <a:pPr algn="l"/>
            <a:endParaRPr lang="en-GB" i="1">
              <a:cs typeface="Calibri"/>
            </a:endParaRPr>
          </a:p>
          <a:p>
            <a:pPr algn="l"/>
            <a:r>
              <a:rPr lang="en-GB" i="1"/>
              <a:t>“No, </a:t>
            </a:r>
            <a:r>
              <a:rPr lang="en-GB" i="1" err="1"/>
              <a:t>kakšno</a:t>
            </a:r>
            <a:r>
              <a:rPr lang="en-GB" i="1"/>
              <a:t> </a:t>
            </a:r>
            <a:r>
              <a:rPr lang="en-GB" i="1" err="1"/>
              <a:t>stvar</a:t>
            </a:r>
            <a:r>
              <a:rPr lang="en-GB" i="1"/>
              <a:t> pa le </a:t>
            </a:r>
            <a:r>
              <a:rPr lang="en-GB" i="1" err="1"/>
              <a:t>lahko</a:t>
            </a:r>
            <a:r>
              <a:rPr lang="en-GB" i="1"/>
              <a:t> </a:t>
            </a:r>
            <a:r>
              <a:rPr lang="en-GB" i="1" err="1"/>
              <a:t>naredim</a:t>
            </a:r>
            <a:r>
              <a:rPr lang="en-GB" i="1"/>
              <a:t>. </a:t>
            </a:r>
            <a:r>
              <a:rPr lang="en-GB" i="1" err="1"/>
              <a:t>Vsaj</a:t>
            </a:r>
            <a:r>
              <a:rPr lang="en-GB" i="1"/>
              <a:t> </a:t>
            </a:r>
            <a:r>
              <a:rPr lang="en-GB" i="1" err="1"/>
              <a:t>eno</a:t>
            </a:r>
            <a:r>
              <a:rPr lang="en-GB" i="1"/>
              <a:t>.”</a:t>
            </a:r>
            <a:endParaRPr lang="en-GB" i="1">
              <a:cs typeface="Calibri"/>
            </a:endParaRPr>
          </a:p>
          <a:p>
            <a:pPr algn="l"/>
            <a:endParaRPr lang="en-GB" i="1">
              <a:cs typeface="Calibri"/>
            </a:endParaRPr>
          </a:p>
          <a:p>
            <a:pPr algn="l"/>
            <a:r>
              <a:rPr lang="en-GB" i="1"/>
              <a:t>	”</a:t>
            </a:r>
            <a:r>
              <a:rPr lang="en-GB" i="1" err="1"/>
              <a:t>Nemudoma</a:t>
            </a:r>
            <a:r>
              <a:rPr lang="en-GB" i="1"/>
              <a:t> bi </a:t>
            </a:r>
            <a:r>
              <a:rPr lang="en-GB" i="1" err="1"/>
              <a:t>morali</a:t>
            </a:r>
            <a:r>
              <a:rPr lang="en-GB" i="1"/>
              <a:t> </a:t>
            </a:r>
            <a:r>
              <a:rPr lang="en-GB" i="1" err="1"/>
              <a:t>ukrepati</a:t>
            </a:r>
            <a:r>
              <a:rPr lang="en-GB" i="1"/>
              <a:t>. Imam </a:t>
            </a:r>
            <a:r>
              <a:rPr lang="en-GB" i="1" err="1"/>
              <a:t>idejo</a:t>
            </a:r>
            <a:r>
              <a:rPr lang="en-GB" i="1"/>
              <a:t>!”</a:t>
            </a:r>
            <a:endParaRPr lang="en-GB" i="1">
              <a:cs typeface="Calibri"/>
            </a:endParaRPr>
          </a:p>
          <a:p>
            <a:pPr algn="l"/>
            <a:endParaRPr lang="en-GB" sz="1600" i="1">
              <a:cs typeface="Calibri"/>
            </a:endParaRPr>
          </a:p>
          <a:p>
            <a:pPr algn="l"/>
            <a:endParaRPr lang="en-GB" i="1"/>
          </a:p>
          <a:p>
            <a:pPr algn="l"/>
            <a:endParaRPr lang="en-SI" i="1"/>
          </a:p>
        </p:txBody>
      </p:sp>
      <p:sp>
        <p:nvSpPr>
          <p:cNvPr id="8" name="TextBox 7">
            <a:extLst>
              <a:ext uri="{FF2B5EF4-FFF2-40B4-BE49-F238E27FC236}">
                <a16:creationId xmlns:a16="http://schemas.microsoft.com/office/drawing/2014/main" id="{A992192B-642F-826F-1660-24AC930C7C2F}"/>
              </a:ext>
            </a:extLst>
          </p:cNvPr>
          <p:cNvSpPr txBox="1"/>
          <p:nvPr/>
        </p:nvSpPr>
        <p:spPr>
          <a:xfrm>
            <a:off x="298830" y="5776853"/>
            <a:ext cx="1444626" cy="400110"/>
          </a:xfrm>
          <a:prstGeom prst="rect">
            <a:avLst/>
          </a:prstGeom>
          <a:noFill/>
        </p:spPr>
        <p:txBody>
          <a:bodyPr wrap="none" lIns="91440" tIns="45720" rIns="91440" bIns="45720" rtlCol="0" anchor="t">
            <a:spAutoFit/>
          </a:bodyPr>
          <a:lstStyle/>
          <a:p>
            <a:r>
              <a:rPr lang="en-SI" sz="2000" b="1">
                <a:solidFill>
                  <a:srgbClr val="C00000"/>
                </a:solidFill>
              </a:rPr>
              <a:t>Kaj </a:t>
            </a:r>
            <a:r>
              <a:rPr lang="en-SI" sz="2000" b="1" err="1">
                <a:solidFill>
                  <a:srgbClr val="C00000"/>
                </a:solidFill>
              </a:rPr>
              <a:t>menite</a:t>
            </a:r>
            <a:r>
              <a:rPr lang="en-SI" sz="2000" b="1">
                <a:solidFill>
                  <a:srgbClr val="C00000"/>
                </a:solidFill>
              </a:rPr>
              <a:t>?</a:t>
            </a:r>
            <a:endParaRPr lang="sl-SI" sz="2000" b="1">
              <a:solidFill>
                <a:srgbClr val="C00000"/>
              </a:solidFill>
              <a:ea typeface="Calibri"/>
              <a:cs typeface="Calibri"/>
            </a:endParaRPr>
          </a:p>
        </p:txBody>
      </p:sp>
      <p:pic>
        <p:nvPicPr>
          <p:cNvPr id="1026" name="Picture 2" descr="Tutorstvo PEF - Zmogli bomo! | Facebook">
            <a:extLst>
              <a:ext uri="{FF2B5EF4-FFF2-40B4-BE49-F238E27FC236}">
                <a16:creationId xmlns:a16="http://schemas.microsoft.com/office/drawing/2014/main" id="{884A583C-49A6-2656-C96A-9776BB287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6965" y="2265108"/>
            <a:ext cx="2906835" cy="2327784"/>
          </a:xfrm>
          <a:prstGeom prst="rect">
            <a:avLst/>
          </a:prstGeom>
          <a:noFill/>
          <a:effectLst>
            <a:reflection endPos="39837" dist="50800" dir="5400000" sy="-100000" algn="bl" rotWithShape="0"/>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679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DDA17-FCD6-E95A-D834-6B2FC2A8724A}"/>
              </a:ext>
            </a:extLst>
          </p:cNvPr>
          <p:cNvSpPr txBox="1"/>
          <p:nvPr/>
        </p:nvSpPr>
        <p:spPr>
          <a:xfrm>
            <a:off x="899525" y="1320384"/>
            <a:ext cx="6928307" cy="400110"/>
          </a:xfrm>
          <a:prstGeom prst="rect">
            <a:avLst/>
          </a:prstGeom>
          <a:noFill/>
        </p:spPr>
        <p:txBody>
          <a:bodyPr wrap="none" rtlCol="0">
            <a:spAutoFit/>
          </a:bodyPr>
          <a:lstStyle/>
          <a:p>
            <a:r>
              <a:rPr lang="en-SI" sz="2000" b="1"/>
              <a:t>4. AKTIVNOST: VEDENJA, KOMUNIKACIJA, SPOROČILA (primer)</a:t>
            </a:r>
          </a:p>
        </p:txBody>
      </p:sp>
      <p:sp>
        <p:nvSpPr>
          <p:cNvPr id="7" name="TextBox 6">
            <a:extLst>
              <a:ext uri="{FF2B5EF4-FFF2-40B4-BE49-F238E27FC236}">
                <a16:creationId xmlns:a16="http://schemas.microsoft.com/office/drawing/2014/main" id="{5E2E0D3F-51B7-7F93-70B8-287705A99930}"/>
              </a:ext>
            </a:extLst>
          </p:cNvPr>
          <p:cNvSpPr txBox="1"/>
          <p:nvPr/>
        </p:nvSpPr>
        <p:spPr>
          <a:xfrm>
            <a:off x="899525" y="2119394"/>
            <a:ext cx="7065712" cy="3139321"/>
          </a:xfrm>
          <a:prstGeom prst="rect">
            <a:avLst/>
          </a:prstGeom>
          <a:noFill/>
        </p:spPr>
        <p:txBody>
          <a:bodyPr wrap="square" rtlCol="0">
            <a:spAutoFit/>
          </a:bodyPr>
          <a:lstStyle/>
          <a:p>
            <a:pPr algn="l"/>
            <a:r>
              <a:rPr lang="en-GB" i="1"/>
              <a:t>“Planet je v </a:t>
            </a:r>
            <a:r>
              <a:rPr lang="en-GB" i="1" err="1"/>
              <a:t>totalnem</a:t>
            </a:r>
            <a:r>
              <a:rPr lang="en-GB" i="1"/>
              <a:t> </a:t>
            </a:r>
            <a:r>
              <a:rPr lang="en-GB" i="1" err="1"/>
              <a:t>sranju</a:t>
            </a:r>
            <a:r>
              <a:rPr lang="en-GB" i="1"/>
              <a:t> in </a:t>
            </a:r>
            <a:r>
              <a:rPr lang="en-GB" i="1" err="1"/>
              <a:t>drvimo</a:t>
            </a:r>
            <a:r>
              <a:rPr lang="en-GB" i="1"/>
              <a:t> v </a:t>
            </a:r>
            <a:r>
              <a:rPr lang="en-GB" i="1" err="1"/>
              <a:t>katastrofo</a:t>
            </a:r>
            <a:r>
              <a:rPr lang="en-GB" i="1"/>
              <a:t>. </a:t>
            </a:r>
            <a:r>
              <a:rPr lang="en-GB" i="1" err="1"/>
              <a:t>Popolnoma</a:t>
            </a:r>
            <a:r>
              <a:rPr lang="en-GB" i="1"/>
              <a:t> </a:t>
            </a:r>
            <a:r>
              <a:rPr lang="en-GB" i="1" err="1"/>
              <a:t>smo</a:t>
            </a:r>
            <a:r>
              <a:rPr lang="en-GB" i="1"/>
              <a:t> </a:t>
            </a:r>
            <a:r>
              <a:rPr lang="en-GB" i="1" err="1"/>
              <a:t>zasrali</a:t>
            </a:r>
            <a:r>
              <a:rPr lang="en-GB" i="1"/>
              <a:t>. </a:t>
            </a:r>
            <a:r>
              <a:rPr lang="en-GB" i="1" err="1"/>
              <a:t>Apokalipsa</a:t>
            </a:r>
            <a:r>
              <a:rPr lang="en-GB" i="1"/>
              <a:t>. </a:t>
            </a:r>
            <a:r>
              <a:rPr lang="en-GB" i="1" err="1"/>
              <a:t>Takoj</a:t>
            </a:r>
            <a:r>
              <a:rPr lang="en-GB" i="1"/>
              <a:t> </a:t>
            </a:r>
            <a:r>
              <a:rPr lang="en-GB" i="1" err="1"/>
              <a:t>zavrži</a:t>
            </a:r>
            <a:r>
              <a:rPr lang="en-GB" i="1"/>
              <a:t> </a:t>
            </a:r>
            <a:r>
              <a:rPr lang="en-GB" i="1" err="1"/>
              <a:t>ali</a:t>
            </a:r>
            <a:r>
              <a:rPr lang="en-GB" i="1"/>
              <a:t> </a:t>
            </a:r>
            <a:r>
              <a:rPr lang="en-GB" i="1" err="1"/>
              <a:t>nehaj</a:t>
            </a:r>
            <a:r>
              <a:rPr lang="en-GB" i="1"/>
              <a:t> </a:t>
            </a:r>
            <a:r>
              <a:rPr lang="en-GB" i="1" err="1"/>
              <a:t>uporabljati</a:t>
            </a:r>
            <a:r>
              <a:rPr lang="en-GB" i="1"/>
              <a:t> </a:t>
            </a:r>
            <a:r>
              <a:rPr lang="en-GB" i="1" err="1"/>
              <a:t>vse</a:t>
            </a:r>
            <a:r>
              <a:rPr lang="en-GB" i="1"/>
              <a:t> </a:t>
            </a:r>
            <a:r>
              <a:rPr lang="en-GB" i="1" err="1"/>
              <a:t>potratno</a:t>
            </a:r>
            <a:r>
              <a:rPr lang="en-GB" i="1"/>
              <a:t> – </a:t>
            </a:r>
            <a:r>
              <a:rPr lang="en-GB" i="1" err="1"/>
              <a:t>avto</a:t>
            </a:r>
            <a:r>
              <a:rPr lang="en-GB" i="1"/>
              <a:t>, </a:t>
            </a:r>
            <a:r>
              <a:rPr lang="en-GB" i="1" err="1"/>
              <a:t>luksuzne</a:t>
            </a:r>
            <a:r>
              <a:rPr lang="en-GB" i="1"/>
              <a:t> </a:t>
            </a:r>
            <a:r>
              <a:rPr lang="en-GB" i="1" err="1"/>
              <a:t>dobrine</a:t>
            </a:r>
            <a:r>
              <a:rPr lang="en-GB" i="1"/>
              <a:t>. </a:t>
            </a:r>
            <a:r>
              <a:rPr lang="en-GB" i="1" err="1"/>
              <a:t>Varčuj</a:t>
            </a:r>
            <a:r>
              <a:rPr lang="en-GB" i="1"/>
              <a:t> z </a:t>
            </a:r>
            <a:r>
              <a:rPr lang="en-GB" i="1" err="1"/>
              <a:t>energijo</a:t>
            </a:r>
            <a:r>
              <a:rPr lang="en-GB" i="1"/>
              <a:t>, </a:t>
            </a:r>
            <a:r>
              <a:rPr lang="en-GB" i="1" err="1"/>
              <a:t>če</a:t>
            </a:r>
            <a:r>
              <a:rPr lang="en-GB" i="1"/>
              <a:t> se le da! </a:t>
            </a:r>
            <a:r>
              <a:rPr lang="en-GB" i="1" err="1"/>
              <a:t>Mogoče</a:t>
            </a:r>
            <a:r>
              <a:rPr lang="en-GB" i="1"/>
              <a:t> </a:t>
            </a:r>
            <a:r>
              <a:rPr lang="en-GB" i="1" err="1"/>
              <a:t>lahko</a:t>
            </a:r>
            <a:r>
              <a:rPr lang="en-GB" i="1"/>
              <a:t> </a:t>
            </a:r>
            <a:r>
              <a:rPr lang="en-GB" i="1" err="1"/>
              <a:t>nekaj</a:t>
            </a:r>
            <a:r>
              <a:rPr lang="en-GB" i="1"/>
              <a:t> </a:t>
            </a:r>
            <a:r>
              <a:rPr lang="en-GB" i="1" err="1"/>
              <a:t>malega</a:t>
            </a:r>
            <a:r>
              <a:rPr lang="en-GB" i="1"/>
              <a:t> </a:t>
            </a:r>
            <a:r>
              <a:rPr lang="en-GB" i="1" err="1"/>
              <a:t>popravimo</a:t>
            </a:r>
            <a:r>
              <a:rPr lang="en-GB" i="1"/>
              <a:t>, </a:t>
            </a:r>
            <a:r>
              <a:rPr lang="en-GB" i="1" err="1"/>
              <a:t>ampak</a:t>
            </a:r>
            <a:r>
              <a:rPr lang="en-GB" i="1"/>
              <a:t> </a:t>
            </a:r>
            <a:r>
              <a:rPr lang="en-GB" i="1" err="1"/>
              <a:t>verjetno</a:t>
            </a:r>
            <a:r>
              <a:rPr lang="en-GB" i="1"/>
              <a:t> </a:t>
            </a:r>
            <a:r>
              <a:rPr lang="en-GB" i="1" err="1"/>
              <a:t>bomo</a:t>
            </a:r>
            <a:r>
              <a:rPr lang="en-GB" i="1"/>
              <a:t> </a:t>
            </a:r>
            <a:r>
              <a:rPr lang="en-GB" i="1" err="1"/>
              <a:t>neuspešni</a:t>
            </a:r>
            <a:r>
              <a:rPr lang="en-GB" i="1"/>
              <a:t>.”</a:t>
            </a:r>
          </a:p>
          <a:p>
            <a:pPr algn="l"/>
            <a:endParaRPr lang="en-GB" i="1"/>
          </a:p>
          <a:p>
            <a:pPr algn="l"/>
            <a:r>
              <a:rPr lang="en-GB" i="1"/>
              <a:t>“</a:t>
            </a:r>
            <a:r>
              <a:rPr lang="en-GB" i="1" err="1"/>
              <a:t>Podnevne</a:t>
            </a:r>
            <a:r>
              <a:rPr lang="en-GB" i="1"/>
              <a:t> </a:t>
            </a:r>
            <a:r>
              <a:rPr lang="en-GB" i="1" err="1"/>
              <a:t>spremembe</a:t>
            </a:r>
            <a:r>
              <a:rPr lang="en-GB" i="1"/>
              <a:t> </a:t>
            </a:r>
            <a:r>
              <a:rPr lang="en-GB" i="1" err="1"/>
              <a:t>vedno</a:t>
            </a:r>
            <a:r>
              <a:rPr lang="en-GB" i="1"/>
              <a:t> </a:t>
            </a:r>
            <a:r>
              <a:rPr lang="en-GB" i="1" err="1"/>
              <a:t>bolj</a:t>
            </a:r>
            <a:r>
              <a:rPr lang="en-GB" i="1"/>
              <a:t> </a:t>
            </a:r>
            <a:r>
              <a:rPr lang="en-GB" i="1" err="1"/>
              <a:t>občutimo</a:t>
            </a:r>
            <a:r>
              <a:rPr lang="en-GB" i="1"/>
              <a:t> v </a:t>
            </a:r>
            <a:r>
              <a:rPr lang="en-GB" i="1" err="1"/>
              <a:t>našem</a:t>
            </a:r>
            <a:r>
              <a:rPr lang="en-GB" i="1"/>
              <a:t> </a:t>
            </a:r>
            <a:r>
              <a:rPr lang="en-GB" i="1" err="1"/>
              <a:t>vsakdanjem</a:t>
            </a:r>
            <a:r>
              <a:rPr lang="en-GB" i="1"/>
              <a:t> </a:t>
            </a:r>
            <a:r>
              <a:rPr lang="en-GB" i="1" err="1"/>
              <a:t>življenju</a:t>
            </a:r>
            <a:r>
              <a:rPr lang="en-GB" i="1"/>
              <a:t>. A </a:t>
            </a:r>
            <a:r>
              <a:rPr lang="en-GB" i="1" err="1"/>
              <a:t>še</a:t>
            </a:r>
            <a:r>
              <a:rPr lang="en-GB" i="1"/>
              <a:t> </a:t>
            </a:r>
            <a:r>
              <a:rPr lang="en-GB" i="1" err="1"/>
              <a:t>vedno</a:t>
            </a:r>
            <a:r>
              <a:rPr lang="en-GB" i="1"/>
              <a:t> </a:t>
            </a:r>
            <a:r>
              <a:rPr lang="en-GB" i="1" err="1"/>
              <a:t>lahko</a:t>
            </a:r>
            <a:r>
              <a:rPr lang="en-GB" i="1"/>
              <a:t> </a:t>
            </a:r>
            <a:r>
              <a:rPr lang="en-GB" i="1" err="1"/>
              <a:t>marsikaj</a:t>
            </a:r>
            <a:r>
              <a:rPr lang="en-GB" i="1"/>
              <a:t> </a:t>
            </a:r>
            <a:r>
              <a:rPr lang="en-GB" i="1" err="1"/>
              <a:t>postorimo</a:t>
            </a:r>
            <a:r>
              <a:rPr lang="en-GB" i="1"/>
              <a:t>. </a:t>
            </a:r>
            <a:r>
              <a:rPr lang="en-GB" i="1" err="1"/>
              <a:t>Razmislimo</a:t>
            </a:r>
            <a:r>
              <a:rPr lang="en-GB" i="1"/>
              <a:t>, </a:t>
            </a:r>
            <a:r>
              <a:rPr lang="en-GB" i="1" err="1"/>
              <a:t>kje</a:t>
            </a:r>
            <a:r>
              <a:rPr lang="en-GB" i="1"/>
              <a:t> in </a:t>
            </a:r>
            <a:r>
              <a:rPr lang="en-GB" i="1" err="1"/>
              <a:t>kako</a:t>
            </a:r>
            <a:r>
              <a:rPr lang="en-GB" i="1"/>
              <a:t> </a:t>
            </a:r>
            <a:r>
              <a:rPr lang="en-GB" i="1" err="1"/>
              <a:t>lahko</a:t>
            </a:r>
            <a:r>
              <a:rPr lang="en-GB" i="1"/>
              <a:t> </a:t>
            </a:r>
            <a:r>
              <a:rPr lang="en-GB" i="1" err="1"/>
              <a:t>zmanjšamo</a:t>
            </a:r>
            <a:r>
              <a:rPr lang="en-GB" i="1"/>
              <a:t> </a:t>
            </a:r>
            <a:r>
              <a:rPr lang="en-GB" i="1" err="1"/>
              <a:t>našo</a:t>
            </a:r>
            <a:r>
              <a:rPr lang="en-GB" i="1"/>
              <a:t> </a:t>
            </a:r>
            <a:r>
              <a:rPr lang="en-GB" i="1" err="1"/>
              <a:t>porabo</a:t>
            </a:r>
            <a:r>
              <a:rPr lang="en-GB" i="1"/>
              <a:t> </a:t>
            </a:r>
            <a:r>
              <a:rPr lang="en-GB" i="1" err="1"/>
              <a:t>dobrin</a:t>
            </a:r>
            <a:r>
              <a:rPr lang="en-GB" i="1"/>
              <a:t>, </a:t>
            </a:r>
            <a:r>
              <a:rPr lang="en-GB" i="1" err="1"/>
              <a:t>spremenimo</a:t>
            </a:r>
            <a:r>
              <a:rPr lang="en-GB" i="1"/>
              <a:t> </a:t>
            </a:r>
            <a:r>
              <a:rPr lang="en-GB" i="1" err="1"/>
              <a:t>potratne</a:t>
            </a:r>
            <a:r>
              <a:rPr lang="en-GB" i="1"/>
              <a:t> </a:t>
            </a:r>
            <a:r>
              <a:rPr lang="en-GB" i="1" err="1"/>
              <a:t>navade</a:t>
            </a:r>
            <a:r>
              <a:rPr lang="en-GB" i="1"/>
              <a:t>. Ali </a:t>
            </a:r>
            <a:r>
              <a:rPr lang="en-GB" i="1" err="1"/>
              <a:t>lahko</a:t>
            </a:r>
            <a:r>
              <a:rPr lang="en-GB" i="1"/>
              <a:t> </a:t>
            </a:r>
            <a:r>
              <a:rPr lang="en-GB" i="1" err="1"/>
              <a:t>npr</a:t>
            </a:r>
            <a:r>
              <a:rPr lang="en-GB" i="1"/>
              <a:t>.  </a:t>
            </a:r>
            <a:r>
              <a:rPr lang="en-GB" i="1" err="1"/>
              <a:t>beležimo</a:t>
            </a:r>
            <a:r>
              <a:rPr lang="en-GB" i="1"/>
              <a:t>, </a:t>
            </a:r>
            <a:r>
              <a:rPr lang="en-GB" i="1" err="1"/>
              <a:t>koliko</a:t>
            </a:r>
            <a:r>
              <a:rPr lang="en-GB" i="1"/>
              <a:t> </a:t>
            </a:r>
            <a:r>
              <a:rPr lang="en-GB" i="1" err="1"/>
              <a:t>vode</a:t>
            </a:r>
            <a:r>
              <a:rPr lang="en-GB" i="1"/>
              <a:t> </a:t>
            </a:r>
            <a:r>
              <a:rPr lang="en-GB" i="1" err="1"/>
              <a:t>uporabimo</a:t>
            </a:r>
            <a:r>
              <a:rPr lang="en-GB" i="1"/>
              <a:t>… </a:t>
            </a:r>
            <a:r>
              <a:rPr lang="en-GB" i="1" err="1"/>
              <a:t>Kako</a:t>
            </a:r>
            <a:r>
              <a:rPr lang="en-GB" i="1"/>
              <a:t> </a:t>
            </a:r>
            <a:r>
              <a:rPr lang="en-GB" i="1" err="1"/>
              <a:t>ločujemo</a:t>
            </a:r>
            <a:r>
              <a:rPr lang="en-GB" i="1"/>
              <a:t> </a:t>
            </a:r>
            <a:r>
              <a:rPr lang="en-GB" i="1" err="1"/>
              <a:t>odpadke</a:t>
            </a:r>
            <a:r>
              <a:rPr lang="en-GB" i="1"/>
              <a:t>… </a:t>
            </a:r>
            <a:r>
              <a:rPr lang="en-GB" i="1" err="1"/>
              <a:t>Kakšen</a:t>
            </a:r>
            <a:r>
              <a:rPr lang="en-GB" i="1"/>
              <a:t> </a:t>
            </a:r>
            <a:r>
              <a:rPr lang="en-GB" i="1" err="1"/>
              <a:t>prevoz</a:t>
            </a:r>
            <a:r>
              <a:rPr lang="en-GB" i="1"/>
              <a:t> </a:t>
            </a:r>
            <a:r>
              <a:rPr lang="en-GB" i="1" err="1"/>
              <a:t>uporabljamo</a:t>
            </a:r>
            <a:r>
              <a:rPr lang="en-GB" i="1"/>
              <a:t> za </a:t>
            </a:r>
            <a:r>
              <a:rPr lang="en-GB" i="1" err="1"/>
              <a:t>opravke</a:t>
            </a:r>
            <a:r>
              <a:rPr lang="en-GB" i="1"/>
              <a:t>… Ni </a:t>
            </a:r>
            <a:r>
              <a:rPr lang="en-GB" i="1" err="1"/>
              <a:t>prepozno</a:t>
            </a:r>
            <a:r>
              <a:rPr lang="en-GB" i="1"/>
              <a:t> za </a:t>
            </a:r>
            <a:r>
              <a:rPr lang="en-GB" i="1" err="1"/>
              <a:t>majhne</a:t>
            </a:r>
            <a:r>
              <a:rPr lang="en-GB" i="1"/>
              <a:t> </a:t>
            </a:r>
            <a:r>
              <a:rPr lang="en-GB" i="1" err="1"/>
              <a:t>korake</a:t>
            </a:r>
            <a:r>
              <a:rPr lang="en-GB" i="1"/>
              <a:t>. </a:t>
            </a:r>
          </a:p>
          <a:p>
            <a:pPr algn="l"/>
            <a:endParaRPr lang="en-SI"/>
          </a:p>
        </p:txBody>
      </p:sp>
      <p:sp>
        <p:nvSpPr>
          <p:cNvPr id="8" name="TextBox 7">
            <a:extLst>
              <a:ext uri="{FF2B5EF4-FFF2-40B4-BE49-F238E27FC236}">
                <a16:creationId xmlns:a16="http://schemas.microsoft.com/office/drawing/2014/main" id="{A992192B-642F-826F-1660-24AC930C7C2F}"/>
              </a:ext>
            </a:extLst>
          </p:cNvPr>
          <p:cNvSpPr txBox="1"/>
          <p:nvPr/>
        </p:nvSpPr>
        <p:spPr>
          <a:xfrm>
            <a:off x="298830" y="5776853"/>
            <a:ext cx="1444626" cy="400110"/>
          </a:xfrm>
          <a:prstGeom prst="rect">
            <a:avLst/>
          </a:prstGeom>
          <a:noFill/>
        </p:spPr>
        <p:txBody>
          <a:bodyPr wrap="none" lIns="91440" tIns="45720" rIns="91440" bIns="45720" rtlCol="0" anchor="t">
            <a:spAutoFit/>
          </a:bodyPr>
          <a:lstStyle/>
          <a:p>
            <a:r>
              <a:rPr lang="en-SI" sz="2000" b="1">
                <a:solidFill>
                  <a:srgbClr val="C00000"/>
                </a:solidFill>
              </a:rPr>
              <a:t>Kaj </a:t>
            </a:r>
            <a:r>
              <a:rPr lang="en-SI" sz="2000" b="1" err="1">
                <a:solidFill>
                  <a:srgbClr val="C00000"/>
                </a:solidFill>
              </a:rPr>
              <a:t>menite</a:t>
            </a:r>
            <a:r>
              <a:rPr lang="en-SI" sz="2000" b="1">
                <a:solidFill>
                  <a:srgbClr val="C00000"/>
                </a:solidFill>
              </a:rPr>
              <a:t>?</a:t>
            </a:r>
            <a:endParaRPr lang="sl-SI" sz="2000" b="1">
              <a:solidFill>
                <a:srgbClr val="C00000"/>
              </a:solidFill>
              <a:ea typeface="Calibri"/>
              <a:cs typeface="Calibri"/>
            </a:endParaRPr>
          </a:p>
        </p:txBody>
      </p:sp>
      <p:pic>
        <p:nvPicPr>
          <p:cNvPr id="3074" name="Picture 2" descr="Direct and Indirect Persuasion | Qlik Blog">
            <a:extLst>
              <a:ext uri="{FF2B5EF4-FFF2-40B4-BE49-F238E27FC236}">
                <a16:creationId xmlns:a16="http://schemas.microsoft.com/office/drawing/2014/main" id="{73B712AB-8A2E-5400-E75A-407C06CF9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6122" y="2117768"/>
            <a:ext cx="3276599" cy="1720215"/>
          </a:xfrm>
          <a:prstGeom prst="rect">
            <a:avLst/>
          </a:prstGeom>
          <a:noFill/>
          <a:effectLst>
            <a:reflection stA="78000" endPos="99929" dist="50800" dir="5400000" sy="-100000" algn="bl" rotWithShape="0"/>
            <a:softEdge rad="6682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342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838200" y="627724"/>
            <a:ext cx="10515600" cy="1744774"/>
          </a:xfrm>
        </p:spPr>
        <p:txBody>
          <a:bodyPr vert="horz" lIns="91440" tIns="45720" rIns="91440" bIns="45720" rtlCol="0" anchor="t">
            <a:normAutofit/>
          </a:bodyPr>
          <a:lstStyle/>
          <a:p>
            <a:pPr marL="0" indent="0" algn="l" rtl="0" fontAlgn="base">
              <a:buNone/>
            </a:pPr>
            <a:r>
              <a:rPr lang="sl-SI" sz="1800" b="1" i="0">
                <a:solidFill>
                  <a:srgbClr val="000000"/>
                </a:solidFill>
                <a:effectLst/>
              </a:rPr>
              <a:t>Predvidene </a:t>
            </a:r>
            <a:r>
              <a:rPr lang="sl-SI" sz="1800" b="1" i="0" u="sng">
                <a:solidFill>
                  <a:srgbClr val="000000"/>
                </a:solidFill>
                <a:effectLst/>
              </a:rPr>
              <a:t>ciljne skupine</a:t>
            </a:r>
            <a:r>
              <a:rPr lang="sl-SI" sz="1800" b="1" i="0">
                <a:solidFill>
                  <a:srgbClr val="000000"/>
                </a:solidFill>
                <a:effectLst/>
              </a:rPr>
              <a:t>:  </a:t>
            </a:r>
            <a:endParaRPr lang="sl-SI" sz="1800" b="1" i="0">
              <a:solidFill>
                <a:srgbClr val="000000"/>
              </a:solidFill>
              <a:effectLst/>
              <a:cs typeface="Calibri"/>
            </a:endParaRPr>
          </a:p>
          <a:p>
            <a:pPr algn="l" rtl="0" fontAlgn="base">
              <a:buFont typeface="Arial" panose="020B0604020202020204" pitchFamily="34" charset="0"/>
              <a:buChar char="•"/>
            </a:pPr>
            <a:r>
              <a:rPr lang="sl-SI" sz="1600" b="0" i="0" u="sng">
                <a:solidFill>
                  <a:srgbClr val="000000"/>
                </a:solidFill>
                <a:effectLst/>
              </a:rPr>
              <a:t>študenti visokošolskega strokovnega izobraževanja – 1. faza priprave modula</a:t>
            </a:r>
            <a:r>
              <a:rPr lang="sl-SI" sz="1600" b="0" i="0">
                <a:solidFill>
                  <a:srgbClr val="000000"/>
                </a:solidFill>
                <a:effectLst/>
              </a:rPr>
              <a:t> </a:t>
            </a:r>
            <a:endParaRPr lang="sl-SI" sz="1600" b="0" i="0">
              <a:solidFill>
                <a:srgbClr val="000000"/>
              </a:solidFill>
              <a:effectLst/>
              <a:cs typeface="Calibri"/>
            </a:endParaRPr>
          </a:p>
          <a:p>
            <a:pPr algn="l" rtl="0" fontAlgn="base">
              <a:buFont typeface="Arial" panose="020B0604020202020204" pitchFamily="34" charset="0"/>
              <a:buChar char="•"/>
            </a:pPr>
            <a:r>
              <a:rPr lang="sl-SI" sz="1600" b="0" i="0">
                <a:solidFill>
                  <a:srgbClr val="000000"/>
                </a:solidFill>
                <a:effectLst/>
              </a:rPr>
              <a:t>zaposleni v negospodarstvu </a:t>
            </a:r>
            <a:endParaRPr lang="sl-SI" sz="1600" b="0" i="0">
              <a:solidFill>
                <a:srgbClr val="000000"/>
              </a:solidFill>
              <a:effectLst/>
              <a:cs typeface="Calibri"/>
            </a:endParaRPr>
          </a:p>
          <a:p>
            <a:pPr algn="l" rtl="0" fontAlgn="base">
              <a:buFont typeface="Arial" panose="020B0604020202020204" pitchFamily="34" charset="0"/>
              <a:buChar char="•"/>
            </a:pPr>
            <a:r>
              <a:rPr lang="sl-SI" sz="1600" b="0" i="0">
                <a:solidFill>
                  <a:srgbClr val="000000"/>
                </a:solidFill>
                <a:effectLst/>
              </a:rPr>
              <a:t>zaposleni v gospodarstvu  </a:t>
            </a:r>
            <a:endParaRPr lang="sl-SI" sz="1600" b="0" i="0">
              <a:solidFill>
                <a:srgbClr val="000000"/>
              </a:solidFill>
              <a:effectLst/>
              <a:cs typeface="Calibri"/>
            </a:endParaRPr>
          </a:p>
          <a:p>
            <a:pPr marL="0" indent="0">
              <a:buNone/>
            </a:pPr>
            <a:endParaRPr lang="sl-SI" sz="2000" i="1">
              <a:solidFill>
                <a:srgbClr val="0070C0"/>
              </a:solidFill>
              <a:cs typeface="Calibri" panose="020F0502020204030204"/>
            </a:endParaRPr>
          </a:p>
        </p:txBody>
      </p:sp>
      <p:sp>
        <p:nvSpPr>
          <p:cNvPr id="4" name="Označba mesta vsebine 2">
            <a:extLst>
              <a:ext uri="{FF2B5EF4-FFF2-40B4-BE49-F238E27FC236}">
                <a16:creationId xmlns:a16="http://schemas.microsoft.com/office/drawing/2014/main" id="{6A746C06-C243-441A-994D-9AFED330756C}"/>
              </a:ext>
            </a:extLst>
          </p:cNvPr>
          <p:cNvSpPr txBox="1">
            <a:spLocks/>
          </p:cNvSpPr>
          <p:nvPr/>
        </p:nvSpPr>
        <p:spPr>
          <a:xfrm>
            <a:off x="803563" y="2295278"/>
            <a:ext cx="10590069" cy="4208775"/>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sl-SI" sz="8000" b="1" u="sng">
                <a:solidFill>
                  <a:srgbClr val="000000"/>
                </a:solidFill>
              </a:rPr>
              <a:t>Vsebinsko zaporedje</a:t>
            </a:r>
            <a:r>
              <a:rPr lang="sl-SI" sz="8000" b="1">
                <a:solidFill>
                  <a:srgbClr val="000000"/>
                </a:solidFill>
              </a:rPr>
              <a:t> </a:t>
            </a:r>
            <a:r>
              <a:rPr lang="sl-SI" sz="8000">
                <a:solidFill>
                  <a:srgbClr val="000000"/>
                </a:solidFill>
              </a:rPr>
              <a:t>(scenarij)</a:t>
            </a:r>
            <a:r>
              <a:rPr lang="sl-SI" sz="8000" b="1">
                <a:solidFill>
                  <a:srgbClr val="000000"/>
                </a:solidFill>
              </a:rPr>
              <a:t>:</a:t>
            </a:r>
            <a:endParaRPr lang="sl-SI" sz="8000">
              <a:cs typeface="Calibri"/>
            </a:endParaRPr>
          </a:p>
          <a:p>
            <a:pPr marL="0" indent="0">
              <a:buNone/>
            </a:pPr>
            <a:endParaRPr lang="sl-SI" sz="4200" b="1">
              <a:solidFill>
                <a:srgbClr val="000000"/>
              </a:solidFill>
              <a:cs typeface="Calibri"/>
            </a:endParaRPr>
          </a:p>
          <a:p>
            <a:pPr marL="355600" indent="-355600" algn="just" fontAlgn="base">
              <a:buFont typeface="+mj-lt"/>
              <a:buAutoNum type="arabicPeriod"/>
            </a:pPr>
            <a:r>
              <a:rPr lang="sl-SI" sz="7200" b="1">
                <a:solidFill>
                  <a:srgbClr val="000000"/>
                </a:solidFill>
                <a:highlight>
                  <a:srgbClr val="FFFF00"/>
                </a:highlight>
              </a:rPr>
              <a:t>GEO</a:t>
            </a:r>
            <a:r>
              <a:rPr lang="sl-SI" sz="7200" b="1">
                <a:solidFill>
                  <a:srgbClr val="000000"/>
                </a:solidFill>
              </a:rPr>
              <a:t> </a:t>
            </a:r>
            <a:r>
              <a:rPr lang="sl-SI" sz="7200">
                <a:solidFill>
                  <a:srgbClr val="000000"/>
                </a:solidFill>
                <a:sym typeface="Wingdings" panose="05000000000000000000" pitchFamily="2" charset="2"/>
              </a:rPr>
              <a:t> stanje, trendi, omilitveni in prilagoditveni načrti </a:t>
            </a:r>
            <a:r>
              <a:rPr lang="sl-SI" sz="7200" b="1">
                <a:solidFill>
                  <a:srgbClr val="000000"/>
                </a:solidFill>
                <a:sym typeface="Wingdings" panose="05000000000000000000" pitchFamily="2" charset="2"/>
              </a:rPr>
              <a:t> 90 min </a:t>
            </a:r>
            <a:endParaRPr lang="sl-SI" sz="7200" b="1">
              <a:solidFill>
                <a:srgbClr val="000000"/>
              </a:solidFill>
              <a:cs typeface="Calibri"/>
            </a:endParaRPr>
          </a:p>
          <a:p>
            <a:pPr marL="355600" indent="-355600" algn="just" fontAlgn="base">
              <a:buFont typeface="+mj-lt"/>
              <a:buAutoNum type="arabicPeriod"/>
            </a:pPr>
            <a:r>
              <a:rPr lang="sl-SI" sz="7200" b="1">
                <a:solidFill>
                  <a:srgbClr val="000000"/>
                </a:solidFill>
                <a:highlight>
                  <a:srgbClr val="FFFF00"/>
                </a:highlight>
                <a:sym typeface="Wingdings" panose="05000000000000000000" pitchFamily="2" charset="2"/>
              </a:rPr>
              <a:t>ANG+GER</a:t>
            </a:r>
            <a:r>
              <a:rPr lang="sl-SI" sz="7200" b="1">
                <a:solidFill>
                  <a:srgbClr val="000000"/>
                </a:solidFill>
                <a:sym typeface="Wingdings" panose="05000000000000000000" pitchFamily="2" charset="2"/>
              </a:rPr>
              <a:t> </a:t>
            </a:r>
            <a:r>
              <a:rPr lang="sl-SI" sz="7200">
                <a:solidFill>
                  <a:srgbClr val="000000"/>
                </a:solidFill>
                <a:sym typeface="Wingdings" panose="05000000000000000000" pitchFamily="2" charset="2"/>
              </a:rPr>
              <a:t> uokvirjanje in ubesedovanje obravnavane problematike v dokumentarnih filmih </a:t>
            </a:r>
            <a:r>
              <a:rPr lang="sl-SI" sz="7200" b="1">
                <a:solidFill>
                  <a:srgbClr val="000000"/>
                </a:solidFill>
                <a:sym typeface="Wingdings" panose="05000000000000000000" pitchFamily="2" charset="2"/>
              </a:rPr>
              <a:t> 45 min</a:t>
            </a:r>
            <a:endParaRPr lang="sl-SI" sz="7200" b="1">
              <a:solidFill>
                <a:srgbClr val="000000"/>
              </a:solidFill>
              <a:cs typeface="Calibri"/>
            </a:endParaRPr>
          </a:p>
          <a:p>
            <a:pPr marL="355600" indent="-355600" algn="just" fontAlgn="base">
              <a:buFont typeface="+mj-lt"/>
              <a:buAutoNum type="arabicPeriod"/>
            </a:pPr>
            <a:r>
              <a:rPr lang="sl-SI" sz="7200" b="1">
                <a:solidFill>
                  <a:srgbClr val="000000"/>
                </a:solidFill>
                <a:highlight>
                  <a:srgbClr val="FFFF00"/>
                </a:highlight>
                <a:sym typeface="Wingdings" panose="05000000000000000000" pitchFamily="2" charset="2"/>
              </a:rPr>
              <a:t>SOC</a:t>
            </a:r>
            <a:r>
              <a:rPr lang="sl-SI" sz="7200" b="1">
                <a:solidFill>
                  <a:srgbClr val="000000"/>
                </a:solidFill>
                <a:sym typeface="Wingdings" panose="05000000000000000000" pitchFamily="2" charset="2"/>
              </a:rPr>
              <a:t> </a:t>
            </a:r>
            <a:r>
              <a:rPr lang="sl-SI" sz="7200">
                <a:solidFill>
                  <a:srgbClr val="000000"/>
                </a:solidFill>
                <a:sym typeface="Wingdings" panose="05000000000000000000" pitchFamily="2" charset="2"/>
              </a:rPr>
              <a:t> potrošniška družba, odnos do okolja, interakcija ekonomski razvoj-kapitalizem-onesnaževanje </a:t>
            </a:r>
            <a:r>
              <a:rPr lang="sl-SI" sz="7200" b="1">
                <a:solidFill>
                  <a:srgbClr val="000000"/>
                </a:solidFill>
                <a:sym typeface="Wingdings" panose="05000000000000000000" pitchFamily="2" charset="2"/>
              </a:rPr>
              <a:t> 60 min</a:t>
            </a:r>
            <a:endParaRPr lang="sl-SI" sz="7200" b="1">
              <a:solidFill>
                <a:srgbClr val="000000"/>
              </a:solidFill>
              <a:cs typeface="Calibri"/>
            </a:endParaRPr>
          </a:p>
          <a:p>
            <a:pPr marL="355600" indent="-355600" algn="just" fontAlgn="base">
              <a:buFont typeface="+mj-lt"/>
              <a:buAutoNum type="arabicPeriod"/>
            </a:pPr>
            <a:r>
              <a:rPr lang="sl-SI" sz="7200" b="1">
                <a:solidFill>
                  <a:srgbClr val="000000"/>
                </a:solidFill>
                <a:highlight>
                  <a:srgbClr val="FFFF00"/>
                </a:highlight>
                <a:sym typeface="Wingdings" panose="05000000000000000000" pitchFamily="2" charset="2"/>
              </a:rPr>
              <a:t>ANG+GER</a:t>
            </a:r>
            <a:r>
              <a:rPr lang="sl-SI" sz="7200" b="1">
                <a:solidFill>
                  <a:srgbClr val="000000"/>
                </a:solidFill>
                <a:sym typeface="Wingdings" panose="05000000000000000000" pitchFamily="2" charset="2"/>
              </a:rPr>
              <a:t> </a:t>
            </a:r>
            <a:r>
              <a:rPr lang="sl-SI" sz="7200">
                <a:solidFill>
                  <a:srgbClr val="000000"/>
                </a:solidFill>
                <a:sym typeface="Wingdings" panose="05000000000000000000" pitchFamily="2" charset="2"/>
              </a:rPr>
              <a:t> uokvirjanje obravnavane problematike v medijih </a:t>
            </a:r>
            <a:r>
              <a:rPr lang="sl-SI" sz="7200" b="1">
                <a:solidFill>
                  <a:srgbClr val="000000"/>
                </a:solidFill>
                <a:sym typeface="Wingdings" panose="05000000000000000000" pitchFamily="2" charset="2"/>
              </a:rPr>
              <a:t> 45 min</a:t>
            </a:r>
            <a:endParaRPr lang="sl-SI" sz="7200" b="1">
              <a:solidFill>
                <a:srgbClr val="000000"/>
              </a:solidFill>
              <a:cs typeface="Calibri"/>
            </a:endParaRPr>
          </a:p>
          <a:p>
            <a:pPr marL="355600" indent="-355600" algn="just" fontAlgn="base">
              <a:buFont typeface="+mj-lt"/>
              <a:buAutoNum type="arabicPeriod"/>
            </a:pPr>
            <a:r>
              <a:rPr lang="sl-SI" sz="7200" b="1">
                <a:solidFill>
                  <a:srgbClr val="000000"/>
                </a:solidFill>
                <a:highlight>
                  <a:srgbClr val="FFFF00"/>
                </a:highlight>
                <a:sym typeface="Wingdings" panose="05000000000000000000" pitchFamily="2" charset="2"/>
              </a:rPr>
              <a:t>PSI</a:t>
            </a:r>
            <a:r>
              <a:rPr lang="sl-SI" sz="7200" b="1">
                <a:solidFill>
                  <a:srgbClr val="000000"/>
                </a:solidFill>
                <a:sym typeface="Wingdings" panose="05000000000000000000" pitchFamily="2" charset="2"/>
              </a:rPr>
              <a:t> </a:t>
            </a:r>
            <a:r>
              <a:rPr lang="sl-SI" sz="7200">
                <a:solidFill>
                  <a:srgbClr val="000000"/>
                </a:solidFill>
                <a:sym typeface="Wingdings" panose="05000000000000000000" pitchFamily="2" charset="2"/>
              </a:rPr>
              <a:t> vpliv </a:t>
            </a:r>
            <a:r>
              <a:rPr lang="sl-SI" sz="7200" err="1">
                <a:solidFill>
                  <a:srgbClr val="000000"/>
                </a:solidFill>
                <a:sym typeface="Wingdings" panose="05000000000000000000" pitchFamily="2" charset="2"/>
              </a:rPr>
              <a:t>okoljske</a:t>
            </a:r>
            <a:r>
              <a:rPr lang="sl-SI" sz="7200">
                <a:solidFill>
                  <a:srgbClr val="000000"/>
                </a:solidFill>
                <a:sym typeface="Wingdings" panose="05000000000000000000" pitchFamily="2" charset="2"/>
              </a:rPr>
              <a:t> krize (dviga morske gladine ) na ljudi, pristopi različnih skupin ljudi k reševanju </a:t>
            </a:r>
            <a:r>
              <a:rPr lang="sl-SI" sz="7200" err="1">
                <a:solidFill>
                  <a:srgbClr val="000000"/>
                </a:solidFill>
                <a:sym typeface="Wingdings" panose="05000000000000000000" pitchFamily="2" charset="2"/>
              </a:rPr>
              <a:t>okoljske</a:t>
            </a:r>
            <a:r>
              <a:rPr lang="sl-SI" sz="7200">
                <a:solidFill>
                  <a:srgbClr val="000000"/>
                </a:solidFill>
                <a:sym typeface="Wingdings" panose="05000000000000000000" pitchFamily="2" charset="2"/>
              </a:rPr>
              <a:t> krize, strategije za promoviranje </a:t>
            </a:r>
            <a:r>
              <a:rPr lang="sl-SI" sz="7200" err="1">
                <a:solidFill>
                  <a:srgbClr val="000000"/>
                </a:solidFill>
                <a:sym typeface="Wingdings" panose="05000000000000000000" pitchFamily="2" charset="2"/>
              </a:rPr>
              <a:t>prookoljskega</a:t>
            </a:r>
            <a:r>
              <a:rPr lang="sl-SI" sz="7200">
                <a:solidFill>
                  <a:srgbClr val="000000"/>
                </a:solidFill>
                <a:sym typeface="Wingdings" panose="05000000000000000000" pitchFamily="2" charset="2"/>
              </a:rPr>
              <a:t> vedenja </a:t>
            </a:r>
            <a:r>
              <a:rPr lang="sl-SI" sz="7200" b="1">
                <a:solidFill>
                  <a:srgbClr val="000000"/>
                </a:solidFill>
                <a:sym typeface="Wingdings" panose="05000000000000000000" pitchFamily="2" charset="2"/>
              </a:rPr>
              <a:t> 60 min</a:t>
            </a:r>
            <a:endParaRPr lang="sl-SI" sz="7200" b="1">
              <a:solidFill>
                <a:srgbClr val="000000"/>
              </a:solidFill>
              <a:cs typeface="Calibri"/>
            </a:endParaRPr>
          </a:p>
          <a:p>
            <a:pPr marL="355600" indent="-355600" algn="just" fontAlgn="base">
              <a:buFont typeface="+mj-lt"/>
              <a:buAutoNum type="arabicPeriod"/>
            </a:pPr>
            <a:r>
              <a:rPr lang="sl-SI" sz="7200" b="1">
                <a:solidFill>
                  <a:srgbClr val="000000"/>
                </a:solidFill>
                <a:highlight>
                  <a:srgbClr val="FFFF00"/>
                </a:highlight>
                <a:sym typeface="Wingdings" panose="05000000000000000000" pitchFamily="2" charset="2"/>
              </a:rPr>
              <a:t>FIL</a:t>
            </a:r>
            <a:r>
              <a:rPr lang="sl-SI" sz="7200" b="1">
                <a:solidFill>
                  <a:srgbClr val="000000"/>
                </a:solidFill>
                <a:sym typeface="Wingdings" panose="05000000000000000000" pitchFamily="2" charset="2"/>
              </a:rPr>
              <a:t> </a:t>
            </a:r>
            <a:r>
              <a:rPr lang="sl-SI" sz="7200">
                <a:solidFill>
                  <a:srgbClr val="000000"/>
                </a:solidFill>
                <a:sym typeface="Wingdings" panose="05000000000000000000" pitchFamily="2" charset="2"/>
              </a:rPr>
              <a:t> osnove </a:t>
            </a:r>
            <a:r>
              <a:rPr lang="sl-SI" sz="7200" err="1">
                <a:solidFill>
                  <a:srgbClr val="000000"/>
                </a:solidFill>
                <a:sym typeface="Wingdings" panose="05000000000000000000" pitchFamily="2" charset="2"/>
              </a:rPr>
              <a:t>okoljske</a:t>
            </a:r>
            <a:r>
              <a:rPr lang="sl-SI" sz="7200">
                <a:solidFill>
                  <a:srgbClr val="000000"/>
                </a:solidFill>
                <a:sym typeface="Wingdings" panose="05000000000000000000" pitchFamily="2" charset="2"/>
              </a:rPr>
              <a:t> etike, problem </a:t>
            </a:r>
            <a:r>
              <a:rPr lang="sl-SI" sz="7200" err="1">
                <a:solidFill>
                  <a:srgbClr val="000000"/>
                </a:solidFill>
                <a:sym typeface="Wingdings" panose="05000000000000000000" pitchFamily="2" charset="2"/>
              </a:rPr>
              <a:t>okoljske</a:t>
            </a:r>
            <a:r>
              <a:rPr lang="sl-SI" sz="7200">
                <a:solidFill>
                  <a:srgbClr val="000000"/>
                </a:solidFill>
                <a:sym typeface="Wingdings" panose="05000000000000000000" pitchFamily="2" charset="2"/>
              </a:rPr>
              <a:t> pravičnosti, analiza </a:t>
            </a:r>
            <a:r>
              <a:rPr lang="sl-SI" sz="7200" err="1">
                <a:solidFill>
                  <a:srgbClr val="000000"/>
                </a:solidFill>
                <a:sym typeface="Wingdings" panose="05000000000000000000" pitchFamily="2" charset="2"/>
              </a:rPr>
              <a:t>okoljskih</a:t>
            </a:r>
            <a:r>
              <a:rPr lang="sl-SI" sz="7200">
                <a:solidFill>
                  <a:srgbClr val="000000"/>
                </a:solidFill>
                <a:sym typeface="Wingdings" panose="05000000000000000000" pitchFamily="2" charset="2"/>
              </a:rPr>
              <a:t> ideologij </a:t>
            </a:r>
            <a:r>
              <a:rPr lang="sl-SI" sz="7200" b="1">
                <a:solidFill>
                  <a:srgbClr val="000000"/>
                </a:solidFill>
                <a:sym typeface="Wingdings" panose="05000000000000000000" pitchFamily="2" charset="2"/>
              </a:rPr>
              <a:t> 60 min</a:t>
            </a:r>
            <a:endParaRPr lang="sl-SI" sz="7200" b="1">
              <a:solidFill>
                <a:srgbClr val="000000"/>
              </a:solidFill>
              <a:cs typeface="Calibri"/>
            </a:endParaRPr>
          </a:p>
          <a:p>
            <a:pPr marL="355600" indent="-355600" algn="just" fontAlgn="base">
              <a:buFont typeface="+mj-lt"/>
              <a:buAutoNum type="arabicPeriod"/>
            </a:pPr>
            <a:r>
              <a:rPr lang="sl-SI" sz="7200" b="1">
                <a:solidFill>
                  <a:srgbClr val="000000"/>
                </a:solidFill>
                <a:highlight>
                  <a:srgbClr val="FFFF00"/>
                </a:highlight>
                <a:sym typeface="Wingdings" panose="05000000000000000000" pitchFamily="2" charset="2"/>
              </a:rPr>
              <a:t>ANG+GER</a:t>
            </a:r>
            <a:r>
              <a:rPr lang="sl-SI" sz="7200" b="1">
                <a:solidFill>
                  <a:srgbClr val="000000"/>
                </a:solidFill>
                <a:sym typeface="Wingdings" panose="05000000000000000000" pitchFamily="2" charset="2"/>
              </a:rPr>
              <a:t> </a:t>
            </a:r>
            <a:r>
              <a:rPr lang="sl-SI" sz="7200">
                <a:solidFill>
                  <a:srgbClr val="000000"/>
                </a:solidFill>
                <a:sym typeface="Wingdings" panose="05000000000000000000" pitchFamily="2" charset="2"/>
              </a:rPr>
              <a:t> uokvirjanje obravnavane problematike v književnosti in igranih filmih </a:t>
            </a:r>
            <a:r>
              <a:rPr lang="sl-SI" sz="7200" b="1">
                <a:solidFill>
                  <a:srgbClr val="000000"/>
                </a:solidFill>
                <a:sym typeface="Wingdings" panose="05000000000000000000" pitchFamily="2" charset="2"/>
              </a:rPr>
              <a:t> 45 min </a:t>
            </a:r>
            <a:endParaRPr lang="sl-SI" sz="7200" b="1">
              <a:solidFill>
                <a:srgbClr val="000000"/>
              </a:solidFill>
              <a:cs typeface="Calibri"/>
            </a:endParaRPr>
          </a:p>
          <a:p>
            <a:pPr marL="355600" indent="-355600" algn="just" fontAlgn="base">
              <a:buFont typeface="+mj-lt"/>
              <a:buAutoNum type="arabicPeriod"/>
            </a:pPr>
            <a:r>
              <a:rPr lang="sl-SI" sz="7200" b="1">
                <a:solidFill>
                  <a:srgbClr val="000000"/>
                </a:solidFill>
                <a:highlight>
                  <a:srgbClr val="FFFF00"/>
                </a:highlight>
                <a:sym typeface="Wingdings" panose="05000000000000000000" pitchFamily="2" charset="2"/>
              </a:rPr>
              <a:t>ZGO</a:t>
            </a:r>
            <a:r>
              <a:rPr lang="sl-SI" sz="7200" b="1">
                <a:solidFill>
                  <a:srgbClr val="000000"/>
                </a:solidFill>
                <a:sym typeface="Wingdings" panose="05000000000000000000" pitchFamily="2" charset="2"/>
              </a:rPr>
              <a:t> </a:t>
            </a:r>
            <a:r>
              <a:rPr lang="sl-SI" sz="7200">
                <a:solidFill>
                  <a:srgbClr val="000000"/>
                </a:solidFill>
                <a:sym typeface="Wingdings" panose="05000000000000000000" pitchFamily="2" charset="2"/>
              </a:rPr>
              <a:t> primeri vpliva dviga morske gladine na človeka v preteklosti </a:t>
            </a:r>
            <a:r>
              <a:rPr lang="sl-SI" sz="7200" b="1">
                <a:solidFill>
                  <a:srgbClr val="000000"/>
                </a:solidFill>
                <a:sym typeface="Wingdings" panose="05000000000000000000" pitchFamily="2" charset="2"/>
              </a:rPr>
              <a:t> 45 min</a:t>
            </a:r>
            <a:endParaRPr lang="sl-SI" sz="7200" b="1">
              <a:solidFill>
                <a:srgbClr val="000000"/>
              </a:solidFill>
              <a:cs typeface="Calibri"/>
            </a:endParaRPr>
          </a:p>
          <a:p>
            <a:pPr marL="355600" indent="-355600" algn="just" fontAlgn="base">
              <a:buFont typeface="+mj-lt"/>
              <a:buAutoNum type="arabicPeriod"/>
            </a:pPr>
            <a:r>
              <a:rPr lang="sl-SI" sz="7200" b="1">
                <a:solidFill>
                  <a:srgbClr val="000000"/>
                </a:solidFill>
                <a:sym typeface="Wingdings" panose="05000000000000000000" pitchFamily="2" charset="2"/>
              </a:rPr>
              <a:t>EVALVACIJA </a:t>
            </a:r>
            <a:r>
              <a:rPr lang="sl-SI" sz="7200">
                <a:solidFill>
                  <a:srgbClr val="000000"/>
                </a:solidFill>
                <a:sym typeface="Wingdings" panose="05000000000000000000" pitchFamily="2" charset="2"/>
              </a:rPr>
              <a:t> merjenje stališč, predlogi, samorefleksija </a:t>
            </a:r>
            <a:r>
              <a:rPr lang="sl-SI" sz="7200" b="1">
                <a:solidFill>
                  <a:srgbClr val="000000"/>
                </a:solidFill>
                <a:sym typeface="Wingdings" panose="05000000000000000000" pitchFamily="2" charset="2"/>
              </a:rPr>
              <a:t> 45 min</a:t>
            </a:r>
            <a:endParaRPr lang="sl-SI" sz="7200" b="1">
              <a:solidFill>
                <a:srgbClr val="000000"/>
              </a:solidFill>
              <a:cs typeface="Calibri"/>
            </a:endParaRPr>
          </a:p>
          <a:p>
            <a:pPr marL="0" indent="0" fontAlgn="base">
              <a:buNone/>
            </a:pPr>
            <a:endParaRPr lang="sl-SI" sz="7200" b="1">
              <a:solidFill>
                <a:srgbClr val="000000"/>
              </a:solidFill>
            </a:endParaRPr>
          </a:p>
          <a:p>
            <a:pPr marL="0" indent="0" fontAlgn="base">
              <a:buFont typeface="Arial" panose="020B0604020202020204" pitchFamily="34" charset="0"/>
              <a:buNone/>
            </a:pPr>
            <a:endParaRPr lang="sl-SI" sz="7200" b="1">
              <a:solidFill>
                <a:srgbClr val="000000"/>
              </a:solidFill>
            </a:endParaRPr>
          </a:p>
          <a:p>
            <a:pPr marL="0" indent="0" fontAlgn="base">
              <a:buFont typeface="Arial" panose="020B0604020202020204" pitchFamily="34" charset="0"/>
              <a:buNone/>
            </a:pPr>
            <a:endParaRPr lang="sl-SI" sz="2000" b="1">
              <a:solidFill>
                <a:srgbClr val="000000"/>
              </a:solidFill>
            </a:endParaRPr>
          </a:p>
          <a:p>
            <a:pPr marL="0" indent="0" fontAlgn="base">
              <a:buFont typeface="Arial" panose="020B0604020202020204" pitchFamily="34" charset="0"/>
              <a:buNone/>
            </a:pPr>
            <a:endParaRPr lang="sl-SI" sz="2000" b="1">
              <a:solidFill>
                <a:srgbClr val="000000"/>
              </a:solidFill>
            </a:endParaRPr>
          </a:p>
          <a:p>
            <a:pPr marL="0" indent="0" fontAlgn="base">
              <a:buFont typeface="Arial" panose="020B0604020202020204" pitchFamily="34" charset="0"/>
              <a:buNone/>
            </a:pPr>
            <a:endParaRPr lang="sl-SI" sz="2000" b="1">
              <a:solidFill>
                <a:srgbClr val="000000"/>
              </a:solidFill>
            </a:endParaRPr>
          </a:p>
          <a:p>
            <a:pPr marL="0" indent="0">
              <a:buFont typeface="Arial" panose="020B0604020202020204" pitchFamily="34" charset="0"/>
              <a:buNone/>
            </a:pPr>
            <a:endParaRPr lang="sl-SI" sz="3200" b="1"/>
          </a:p>
          <a:p>
            <a:pPr marL="0" indent="0">
              <a:buFont typeface="Arial" panose="020B0604020202020204" pitchFamily="34" charset="0"/>
              <a:buNone/>
              <a:defRPr/>
            </a:pPr>
            <a:endParaRPr lang="sl-SI" sz="2000" i="1">
              <a:solidFill>
                <a:srgbClr val="0070C0"/>
              </a:solidFill>
              <a:latin typeface="Calibri" panose="020F0502020204030204"/>
            </a:endParaRPr>
          </a:p>
          <a:p>
            <a:pPr marL="0" indent="0">
              <a:buFont typeface="Arial" panose="020B0604020202020204" pitchFamily="34" charset="0"/>
              <a:buNone/>
            </a:pPr>
            <a:endParaRPr lang="sl-SI" sz="2000" i="1">
              <a:solidFill>
                <a:srgbClr val="0070C0"/>
              </a:solidFill>
            </a:endParaRPr>
          </a:p>
        </p:txBody>
      </p:sp>
    </p:spTree>
    <p:extLst>
      <p:ext uri="{BB962C8B-B14F-4D97-AF65-F5344CB8AC3E}">
        <p14:creationId xmlns:p14="http://schemas.microsoft.com/office/powerpoint/2010/main" val="3431256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DDA17-FCD6-E95A-D834-6B2FC2A8724A}"/>
              </a:ext>
            </a:extLst>
          </p:cNvPr>
          <p:cNvSpPr txBox="1"/>
          <p:nvPr/>
        </p:nvSpPr>
        <p:spPr>
          <a:xfrm>
            <a:off x="938107" y="1320383"/>
            <a:ext cx="4039504" cy="400110"/>
          </a:xfrm>
          <a:prstGeom prst="rect">
            <a:avLst/>
          </a:prstGeom>
          <a:noFill/>
        </p:spPr>
        <p:txBody>
          <a:bodyPr wrap="none" rtlCol="0">
            <a:spAutoFit/>
          </a:bodyPr>
          <a:lstStyle/>
          <a:p>
            <a:r>
              <a:rPr lang="en-SI" sz="2000" b="1"/>
              <a:t>5. AKTIVNOST: POSLEDICE (primer)</a:t>
            </a:r>
          </a:p>
        </p:txBody>
      </p:sp>
      <p:sp>
        <p:nvSpPr>
          <p:cNvPr id="7" name="TextBox 6">
            <a:extLst>
              <a:ext uri="{FF2B5EF4-FFF2-40B4-BE49-F238E27FC236}">
                <a16:creationId xmlns:a16="http://schemas.microsoft.com/office/drawing/2014/main" id="{5E2E0D3F-51B7-7F93-70B8-287705A99930}"/>
              </a:ext>
            </a:extLst>
          </p:cNvPr>
          <p:cNvSpPr txBox="1"/>
          <p:nvPr/>
        </p:nvSpPr>
        <p:spPr>
          <a:xfrm>
            <a:off x="938107" y="1999452"/>
            <a:ext cx="6028220" cy="1015663"/>
          </a:xfrm>
          <a:prstGeom prst="rect">
            <a:avLst/>
          </a:prstGeom>
          <a:noFill/>
        </p:spPr>
        <p:txBody>
          <a:bodyPr wrap="square" rtlCol="0">
            <a:spAutoFit/>
          </a:bodyPr>
          <a:lstStyle/>
          <a:p>
            <a:pPr algn="l"/>
            <a:r>
              <a:rPr lang="sl-SI" sz="2000" i="1"/>
              <a:t>Na katere morebitne posledice pomislite, ko omenimo dvig morske gladine kot posledico globalnih podnebnih sprememb?</a:t>
            </a:r>
            <a:endParaRPr lang="en-SI" sz="2000"/>
          </a:p>
        </p:txBody>
      </p:sp>
      <p:sp>
        <p:nvSpPr>
          <p:cNvPr id="8" name="TextBox 7">
            <a:extLst>
              <a:ext uri="{FF2B5EF4-FFF2-40B4-BE49-F238E27FC236}">
                <a16:creationId xmlns:a16="http://schemas.microsoft.com/office/drawing/2014/main" id="{A992192B-642F-826F-1660-24AC930C7C2F}"/>
              </a:ext>
            </a:extLst>
          </p:cNvPr>
          <p:cNvSpPr txBox="1"/>
          <p:nvPr/>
        </p:nvSpPr>
        <p:spPr>
          <a:xfrm>
            <a:off x="298830" y="5776853"/>
            <a:ext cx="1444626" cy="400110"/>
          </a:xfrm>
          <a:prstGeom prst="rect">
            <a:avLst/>
          </a:prstGeom>
          <a:noFill/>
        </p:spPr>
        <p:txBody>
          <a:bodyPr wrap="none" lIns="91440" tIns="45720" rIns="91440" bIns="45720" rtlCol="0" anchor="t">
            <a:spAutoFit/>
          </a:bodyPr>
          <a:lstStyle/>
          <a:p>
            <a:r>
              <a:rPr lang="en-SI" sz="2000" b="1">
                <a:solidFill>
                  <a:srgbClr val="C00000"/>
                </a:solidFill>
              </a:rPr>
              <a:t>Kaj </a:t>
            </a:r>
            <a:r>
              <a:rPr lang="en-SI" sz="2000" b="1" err="1">
                <a:solidFill>
                  <a:srgbClr val="C00000"/>
                </a:solidFill>
              </a:rPr>
              <a:t>menite</a:t>
            </a:r>
            <a:r>
              <a:rPr lang="en-SI" sz="2000" b="1">
                <a:solidFill>
                  <a:srgbClr val="C00000"/>
                </a:solidFill>
              </a:rPr>
              <a:t>?</a:t>
            </a:r>
            <a:endParaRPr lang="sl-SI" sz="2000" b="1">
              <a:solidFill>
                <a:srgbClr val="C00000"/>
              </a:solidFill>
              <a:ea typeface="Calibri"/>
              <a:cs typeface="Calibri"/>
            </a:endParaRPr>
          </a:p>
        </p:txBody>
      </p:sp>
      <p:pic>
        <p:nvPicPr>
          <p:cNvPr id="4" name="Picture 1">
            <a:hlinkClick r:id="rId2" action="ppaction://hlinkfile"/>
            <a:extLst>
              <a:ext uri="{FF2B5EF4-FFF2-40B4-BE49-F238E27FC236}">
                <a16:creationId xmlns:a16="http://schemas.microsoft.com/office/drawing/2014/main" id="{01D97097-873B-E6B7-865D-5FE162D399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804646"/>
            <a:ext cx="3338754" cy="2431597"/>
          </a:xfrm>
          <a:prstGeom prst="rect">
            <a:avLst/>
          </a:prstGeom>
          <a:noFill/>
          <a:ln>
            <a:noFill/>
          </a:ln>
          <a:effectLst>
            <a:reflection stA="94332" endPos="54852" dist="50800" dir="5400000" sy="-100000" algn="bl" rotWithShape="0"/>
            <a:softEdge rad="65352"/>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810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EC2715-DB47-4B45-BCF6-7ABD19D74E58}"/>
              </a:ext>
            </a:extLst>
          </p:cNvPr>
          <p:cNvSpPr>
            <a:spLocks noGrp="1"/>
          </p:cNvSpPr>
          <p:nvPr>
            <p:ph type="title"/>
          </p:nvPr>
        </p:nvSpPr>
        <p:spPr>
          <a:xfrm>
            <a:off x="838200" y="732992"/>
            <a:ext cx="10515600" cy="635699"/>
          </a:xfrm>
        </p:spPr>
        <p:txBody>
          <a:bodyPr>
            <a:normAutofit/>
          </a:bodyPr>
          <a:lstStyle/>
          <a:p>
            <a:r>
              <a:rPr lang="sl-SI" sz="2800" b="1">
                <a:highlight>
                  <a:srgbClr val="FFFF00"/>
                </a:highlight>
              </a:rPr>
              <a:t>Filozofski vidik: Etični </a:t>
            </a:r>
            <a:r>
              <a:rPr lang="sl-SI" sz="2800" b="1" err="1">
                <a:highlight>
                  <a:srgbClr val="FFFF00"/>
                </a:highlight>
              </a:rPr>
              <a:t>okoljski</a:t>
            </a:r>
            <a:r>
              <a:rPr lang="sl-SI" sz="2800" b="1">
                <a:highlight>
                  <a:srgbClr val="FFFF00"/>
                </a:highlight>
              </a:rPr>
              <a:t> vidiki</a:t>
            </a:r>
            <a:endParaRPr lang="sl-SI" sz="2800" b="1">
              <a:highlight>
                <a:srgbClr val="FFFF00"/>
              </a:highlight>
              <a:cs typeface="Calibri Light"/>
            </a:endParaRPr>
          </a:p>
        </p:txBody>
      </p:sp>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933450" y="1645920"/>
            <a:ext cx="10238510" cy="4531043"/>
          </a:xfrm>
        </p:spPr>
        <p:txBody>
          <a:bodyPr vert="horz" lIns="91440" tIns="45720" rIns="91440" bIns="45720" rtlCol="0" anchor="t">
            <a:normAutofit fontScale="70000" lnSpcReduction="20000"/>
          </a:bodyPr>
          <a:lstStyle/>
          <a:p>
            <a:pPr marL="0" indent="0">
              <a:buNone/>
            </a:pPr>
            <a:r>
              <a:rPr lang="sl-SI" sz="2400">
                <a:ea typeface="+mn-lt"/>
                <a:cs typeface="+mn-lt"/>
              </a:rPr>
              <a:t>Izvedba filozofskega dela: </a:t>
            </a:r>
            <a:r>
              <a:rPr lang="sl-SI" sz="2400" i="1">
                <a:ea typeface="+mn-lt"/>
                <a:cs typeface="+mn-lt"/>
              </a:rPr>
              <a:t>opis zajema predstavitev vsebine in didaktične metode</a:t>
            </a:r>
            <a:r>
              <a:rPr lang="sl-SI" sz="2400">
                <a:ea typeface="+mn-lt"/>
                <a:cs typeface="+mn-lt"/>
              </a:rPr>
              <a:t> (NE gre za </a:t>
            </a:r>
            <a:r>
              <a:rPr lang="sl-SI" sz="2400" err="1">
                <a:ea typeface="+mn-lt"/>
                <a:cs typeface="+mn-lt"/>
              </a:rPr>
              <a:t>ppt</a:t>
            </a:r>
            <a:r>
              <a:rPr lang="sl-SI" sz="2400">
                <a:ea typeface="+mn-lt"/>
                <a:cs typeface="+mn-lt"/>
              </a:rPr>
              <a:t> za udeležence)</a:t>
            </a:r>
            <a:endParaRPr lang="sl-SI" sz="2400">
              <a:cs typeface="Calibri" panose="020F0502020204030204"/>
            </a:endParaRPr>
          </a:p>
          <a:p>
            <a:endParaRPr lang="sl-SI"/>
          </a:p>
          <a:p>
            <a:pPr marL="0" indent="0">
              <a:buNone/>
            </a:pPr>
            <a:r>
              <a:rPr lang="sl-SI" sz="2400" b="1" u="sng">
                <a:ea typeface="+mn-lt"/>
                <a:cs typeface="+mn-lt"/>
              </a:rPr>
              <a:t>PRVI DEL</a:t>
            </a:r>
            <a:r>
              <a:rPr lang="sl-SI" sz="2400">
                <a:ea typeface="+mn-lt"/>
                <a:cs typeface="+mn-lt"/>
              </a:rPr>
              <a:t> - </a:t>
            </a:r>
            <a:r>
              <a:rPr lang="sl-SI" sz="2400" b="1">
                <a:ea typeface="+mn-lt"/>
                <a:cs typeface="+mn-lt"/>
              </a:rPr>
              <a:t>Uvod v etiko</a:t>
            </a:r>
            <a:endParaRPr lang="sl-SI" sz="2400">
              <a:cs typeface="Calibri" panose="020F0502020204030204"/>
            </a:endParaRPr>
          </a:p>
          <a:p>
            <a:pPr marL="0" indent="0">
              <a:buNone/>
            </a:pPr>
            <a:endParaRPr lang="sl-SI" sz="2400">
              <a:ea typeface="+mn-lt"/>
              <a:cs typeface="+mn-lt"/>
            </a:endParaRPr>
          </a:p>
          <a:p>
            <a:pPr marL="0" indent="0">
              <a:buNone/>
            </a:pPr>
            <a:r>
              <a:rPr lang="sl-SI" sz="2400">
                <a:ea typeface="+mn-lt"/>
                <a:cs typeface="+mn-lt"/>
              </a:rPr>
              <a:t>Najprej se udeleženke spoznajo s tem, kaj sploh etika je – na podlagi dejavnosti »JE/NI moralna trditev« pridemo do ugotovitve, da je etika normativna disciplina, ki se ukvarja z utemeljevanjem ravnanja glede na dobro in pravično.</a:t>
            </a:r>
            <a:endParaRPr lang="sl-SI">
              <a:cs typeface="Calibri" panose="020F0502020204030204"/>
            </a:endParaRPr>
          </a:p>
          <a:p>
            <a:endParaRPr lang="sl-SI"/>
          </a:p>
          <a:p>
            <a:pPr marL="0" indent="0">
              <a:buNone/>
            </a:pPr>
            <a:r>
              <a:rPr lang="sl-SI" sz="2400">
                <a:ea typeface="+mn-lt"/>
                <a:cs typeface="+mn-lt"/>
              </a:rPr>
              <a:t>Opis dejavnosti: Predavatelj ima v kuverti več stavkov. Izbrana udeleženka izžreba en stavek – udeleženci z dvigom rdečega ali zelenega kartona naznačijo, ali trditev je primer moralnega stavka ali ne. Vsi stavki so povezani s problematiko dviga morske gladine</a:t>
            </a:r>
            <a:endParaRPr lang="sl-SI">
              <a:cs typeface="Calibri" panose="020F0502020204030204"/>
            </a:endParaRPr>
          </a:p>
          <a:p>
            <a:pPr marL="0" indent="0">
              <a:buNone/>
            </a:pPr>
            <a:r>
              <a:rPr lang="sl-SI" sz="2400">
                <a:ea typeface="+mn-lt"/>
                <a:cs typeface="+mn-lt"/>
              </a:rPr>
              <a:t>(primer stavkov: »Če ne zmanjšamo izpusta toplogrednih plinov, se bo morska gladina dvignila in uničila številne ekosisteme.« (NI moralna trditev) »Pravična razporeditev bremena, ki ga bodo prinesle posledice dviga morske gladine, je dolžnost mednarodnih političnih organizacij« (JE moralna trditev)</a:t>
            </a:r>
            <a:endParaRPr lang="sl-SI">
              <a:cs typeface="Calibri" panose="020F0502020204030204"/>
            </a:endParaRPr>
          </a:p>
          <a:p>
            <a:endParaRPr lang="sl-SI"/>
          </a:p>
          <a:p>
            <a:pPr marL="0" indent="0">
              <a:buNone/>
            </a:pPr>
            <a:r>
              <a:rPr lang="sl-SI" sz="2400">
                <a:ea typeface="+mn-lt"/>
                <a:cs typeface="+mn-lt"/>
              </a:rPr>
              <a:t>Po dejavnosti predavatelj vodi udeležence do sklepa, da je za moralne stavke značilna vrednostna sodba.</a:t>
            </a:r>
            <a:endParaRPr lang="sl-SI">
              <a:cs typeface="Calibri" panose="020F0502020204030204"/>
            </a:endParaRPr>
          </a:p>
          <a:p>
            <a:pPr marL="0" indent="0">
              <a:buNone/>
            </a:pPr>
            <a:endParaRPr lang="sl-SI"/>
          </a:p>
          <a:p>
            <a:endParaRPr lang="sl-SI" sz="2400">
              <a:cs typeface="Calibri"/>
            </a:endParaRPr>
          </a:p>
        </p:txBody>
      </p:sp>
    </p:spTree>
    <p:extLst>
      <p:ext uri="{BB962C8B-B14F-4D97-AF65-F5344CB8AC3E}">
        <p14:creationId xmlns:p14="http://schemas.microsoft.com/office/powerpoint/2010/main" val="3267709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833844" y="904766"/>
            <a:ext cx="10515600" cy="5336338"/>
          </a:xfrm>
        </p:spPr>
        <p:txBody>
          <a:bodyPr vert="horz" lIns="91440" tIns="45720" rIns="91440" bIns="45720" rtlCol="0" anchor="t">
            <a:noAutofit/>
          </a:bodyPr>
          <a:lstStyle/>
          <a:p>
            <a:pPr marL="0" indent="0">
              <a:buNone/>
            </a:pPr>
            <a:r>
              <a:rPr lang="sl-SI" sz="1700" b="1" u="sng">
                <a:ea typeface="+mn-lt"/>
                <a:cs typeface="+mn-lt"/>
              </a:rPr>
              <a:t>DRUGI DEL</a:t>
            </a:r>
            <a:r>
              <a:rPr lang="sl-SI" sz="1700">
                <a:ea typeface="+mn-lt"/>
                <a:cs typeface="+mn-lt"/>
              </a:rPr>
              <a:t> - </a:t>
            </a:r>
            <a:r>
              <a:rPr lang="sl-SI" sz="1700" b="1">
                <a:ea typeface="+mn-lt"/>
                <a:cs typeface="+mn-lt"/>
              </a:rPr>
              <a:t>Deželska etika, globoka ekologija, socialna ekologija in zelena ideologija</a:t>
            </a:r>
            <a:endParaRPr lang="sl-SI" sz="1700" b="1">
              <a:cs typeface="Calibri" panose="020F0502020204030204"/>
            </a:endParaRPr>
          </a:p>
          <a:p>
            <a:pPr marL="0" indent="0">
              <a:buNone/>
            </a:pPr>
            <a:endParaRPr lang="sl-SI" sz="1600">
              <a:ea typeface="+mn-lt"/>
              <a:cs typeface="+mn-lt"/>
            </a:endParaRPr>
          </a:p>
          <a:p>
            <a:pPr marL="0" indent="0">
              <a:buNone/>
            </a:pPr>
            <a:r>
              <a:rPr lang="sl-SI" sz="1600">
                <a:ea typeface="+mn-lt"/>
                <a:cs typeface="+mn-lt"/>
              </a:rPr>
              <a:t>V sklopu osrednjega dela se udeleženke spoznajo z osnovnimi teorijami v </a:t>
            </a:r>
            <a:r>
              <a:rPr lang="sl-SI" sz="1600" err="1">
                <a:ea typeface="+mn-lt"/>
                <a:cs typeface="+mn-lt"/>
              </a:rPr>
              <a:t>okoljski</a:t>
            </a:r>
            <a:r>
              <a:rPr lang="sl-SI" sz="1600">
                <a:ea typeface="+mn-lt"/>
                <a:cs typeface="+mn-lt"/>
              </a:rPr>
              <a:t> etiki v navezavi na dvig morske gladine in s problematiko »</a:t>
            </a:r>
            <a:r>
              <a:rPr lang="sl-SI" sz="1600" err="1">
                <a:ea typeface="+mn-lt"/>
                <a:cs typeface="+mn-lt"/>
              </a:rPr>
              <a:t>okoljskega</a:t>
            </a:r>
            <a:r>
              <a:rPr lang="sl-SI" sz="1600">
                <a:ea typeface="+mn-lt"/>
                <a:cs typeface="+mn-lt"/>
              </a:rPr>
              <a:t> pranja« (</a:t>
            </a:r>
            <a:r>
              <a:rPr lang="sl-SI" sz="1600" err="1">
                <a:ea typeface="+mn-lt"/>
                <a:cs typeface="+mn-lt"/>
              </a:rPr>
              <a:t>greenwashinga</a:t>
            </a:r>
            <a:r>
              <a:rPr lang="sl-SI" sz="1600">
                <a:ea typeface="+mn-lt"/>
                <a:cs typeface="+mn-lt"/>
              </a:rPr>
              <a:t>)</a:t>
            </a:r>
            <a:endParaRPr lang="sl-SI" sz="1600">
              <a:cs typeface="Calibri" panose="020F0502020204030204"/>
            </a:endParaRPr>
          </a:p>
          <a:p>
            <a:pPr marL="0" indent="0">
              <a:buNone/>
            </a:pPr>
            <a:r>
              <a:rPr lang="sl-SI" sz="1600">
                <a:ea typeface="+mn-lt"/>
                <a:cs typeface="+mn-lt"/>
              </a:rPr>
              <a:t>Prehod od uvodnega dela k osrednjemu je gladek, saj se predavatelj naveže na tematiko vrednosti sodb in pove, da je za moralno situacijo značilno, da ima običajno štiri člene: a/ vršilca (nekoga, ki dejanje izvaja), b/ </a:t>
            </a:r>
            <a:r>
              <a:rPr lang="sl-SI" sz="1600" err="1">
                <a:ea typeface="+mn-lt"/>
                <a:cs typeface="+mn-lt"/>
              </a:rPr>
              <a:t>tŕpnika</a:t>
            </a:r>
            <a:r>
              <a:rPr lang="sl-SI" sz="1600">
                <a:ea typeface="+mn-lt"/>
                <a:cs typeface="+mn-lt"/>
              </a:rPr>
              <a:t> (nekoga, ki je cilj dejanja; h komur je dejanje usmerjeno), c/ dejanje in č/ merilo moralnosti (to, na čemer počiva vrednostna sodba)</a:t>
            </a:r>
            <a:endParaRPr lang="sl-SI" sz="1600">
              <a:cs typeface="Calibri" panose="020F0502020204030204"/>
            </a:endParaRPr>
          </a:p>
          <a:p>
            <a:pPr marL="0" indent="0">
              <a:buNone/>
            </a:pPr>
            <a:r>
              <a:rPr lang="sl-SI" sz="1600">
                <a:ea typeface="+mn-lt"/>
                <a:cs typeface="+mn-lt"/>
              </a:rPr>
              <a:t>Potem udeležence razporedi po skupinah (v skupini so maksimalno štirje udeleženci) in jim razdeli naloge, sestavljene iz navodil, fotografij slik ter kratkih opisov. Gre za štiri različne naloge, povezane z realnimi življenjskimi situacijami (iztočni material je vzet iz spleta) – če je skupin več, lahko ima več skupin isto nalogo (glej nadaljevanje).</a:t>
            </a:r>
            <a:endParaRPr lang="sl-SI" sz="1600">
              <a:cs typeface="Calibri" panose="020F0502020204030204"/>
            </a:endParaRPr>
          </a:p>
          <a:p>
            <a:pPr marL="0" indent="0">
              <a:buNone/>
            </a:pPr>
            <a:endParaRPr lang="sl-SI" sz="1600">
              <a:cs typeface="Calibri" panose="020F0502020204030204"/>
            </a:endParaRPr>
          </a:p>
          <a:p>
            <a:pPr marL="0" indent="0">
              <a:buNone/>
            </a:pPr>
            <a:r>
              <a:rPr lang="sl-SI" sz="1600">
                <a:ea typeface="+mn-lt"/>
                <a:cs typeface="+mn-lt"/>
              </a:rPr>
              <a:t>Cilj nalog je, da udeleženci analizirajo opise iz moralnega vidika. Po delu v skupinah sledi skupinska razprava, ki jo moderira predavatelj. Iz ugotovitev skupin predavatelj nato izpelje osnove globoke ekologije (moralni trpniki niso samo ljudje, ampak tudi okolje – vsebovano v nalogi 2), deželske etike (merilo moralnosti je stabilnost, integriteta in lepota ekosistema – vsebovano v nalogi 2), socialne ekologije (pravično nošenje odgovornosti za posledice; ogroženost socialno šibkih, ki živijo na </a:t>
            </a:r>
            <a:r>
              <a:rPr lang="sl-SI" sz="1600" err="1">
                <a:ea typeface="+mn-lt"/>
                <a:cs typeface="+mn-lt"/>
              </a:rPr>
              <a:t>okoljsko</a:t>
            </a:r>
            <a:r>
              <a:rPr lang="sl-SI" sz="1600">
                <a:ea typeface="+mn-lt"/>
                <a:cs typeface="+mn-lt"/>
              </a:rPr>
              <a:t> ogroženih območjih – vsebovano v nalogi 1 in 3) ter funkcioniranja </a:t>
            </a:r>
            <a:r>
              <a:rPr lang="sl-SI" sz="1600" err="1">
                <a:ea typeface="+mn-lt"/>
                <a:cs typeface="+mn-lt"/>
              </a:rPr>
              <a:t>okoljskih</a:t>
            </a:r>
            <a:r>
              <a:rPr lang="sl-SI" sz="1600">
                <a:ea typeface="+mn-lt"/>
                <a:cs typeface="+mn-lt"/>
              </a:rPr>
              <a:t> ideologij (primer </a:t>
            </a:r>
            <a:r>
              <a:rPr lang="sl-SI" sz="1600" err="1">
                <a:ea typeface="+mn-lt"/>
                <a:cs typeface="+mn-lt"/>
              </a:rPr>
              <a:t>okoljskega</a:t>
            </a:r>
            <a:r>
              <a:rPr lang="sl-SI" sz="1600">
                <a:ea typeface="+mn-lt"/>
                <a:cs typeface="+mn-lt"/>
              </a:rPr>
              <a:t> pranja – vsebovano v nalogi 4).</a:t>
            </a:r>
            <a:endParaRPr lang="sl-SI" sz="1600">
              <a:cs typeface="Calibri" panose="020F0502020204030204"/>
            </a:endParaRPr>
          </a:p>
          <a:p>
            <a:pPr marL="0" indent="0">
              <a:buNone/>
            </a:pPr>
            <a:r>
              <a:rPr lang="sl-SI" sz="1600">
                <a:ea typeface="+mn-lt"/>
                <a:cs typeface="+mn-lt"/>
              </a:rPr>
              <a:t>Trajanje 30 minut (5 minut za pojasnitev elementov moralne situacije/relacije in razdelitev nalog ter pojasnitev navodil; 10 minut za delo v skupini; 10 minut za skupno diskusijo; 5 minut za sklep dejavnosti  in rezervo)</a:t>
            </a:r>
            <a:endParaRPr lang="sl-SI" sz="1600">
              <a:cs typeface="Calibri"/>
            </a:endParaRPr>
          </a:p>
          <a:p>
            <a:endParaRPr lang="sl-SI" sz="1600">
              <a:cs typeface="Calibri"/>
            </a:endParaRPr>
          </a:p>
        </p:txBody>
      </p:sp>
    </p:spTree>
    <p:extLst>
      <p:ext uri="{BB962C8B-B14F-4D97-AF65-F5344CB8AC3E}">
        <p14:creationId xmlns:p14="http://schemas.microsoft.com/office/powerpoint/2010/main" val="1014925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EC2715-DB47-4B45-BCF6-7ABD19D74E58}"/>
              </a:ext>
            </a:extLst>
          </p:cNvPr>
          <p:cNvSpPr>
            <a:spLocks noGrp="1"/>
          </p:cNvSpPr>
          <p:nvPr>
            <p:ph type="title"/>
          </p:nvPr>
        </p:nvSpPr>
        <p:spPr>
          <a:xfrm>
            <a:off x="613064" y="629082"/>
            <a:ext cx="10515600" cy="635699"/>
          </a:xfrm>
        </p:spPr>
        <p:txBody>
          <a:bodyPr>
            <a:normAutofit/>
          </a:bodyPr>
          <a:lstStyle/>
          <a:p>
            <a:r>
              <a:rPr lang="sl-SI" sz="2000" b="1">
                <a:cs typeface="Calibri Light"/>
              </a:rPr>
              <a:t>PRIMERI NALOG</a:t>
            </a:r>
          </a:p>
        </p:txBody>
      </p:sp>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616974" y="1375533"/>
            <a:ext cx="5025924" cy="5135602"/>
          </a:xfrm>
        </p:spPr>
        <p:txBody>
          <a:bodyPr vert="horz" lIns="91440" tIns="45720" rIns="91440" bIns="45720" rtlCol="0" anchor="t">
            <a:normAutofit fontScale="70000" lnSpcReduction="20000"/>
          </a:bodyPr>
          <a:lstStyle/>
          <a:p>
            <a:pPr marL="0" indent="0">
              <a:buNone/>
            </a:pPr>
            <a:r>
              <a:rPr lang="sl-SI" sz="2400">
                <a:solidFill>
                  <a:srgbClr val="C00000"/>
                </a:solidFill>
                <a:ea typeface="+mn-lt"/>
                <a:cs typeface="+mn-lt"/>
              </a:rPr>
              <a:t>1. NALOGA</a:t>
            </a:r>
            <a:endParaRPr lang="sl-SI" sz="2400">
              <a:solidFill>
                <a:srgbClr val="C00000"/>
              </a:solidFill>
              <a:ea typeface="Calibri"/>
              <a:cs typeface="Calibri" panose="020F0502020204030204"/>
            </a:endParaRPr>
          </a:p>
          <a:p>
            <a:pPr marL="0" indent="0">
              <a:buNone/>
            </a:pPr>
            <a:r>
              <a:rPr lang="sl-SI" sz="2400" b="1">
                <a:solidFill>
                  <a:srgbClr val="C00000"/>
                </a:solidFill>
                <a:ea typeface="+mn-lt"/>
                <a:cs typeface="+mn-lt"/>
              </a:rPr>
              <a:t>Analizirajte spodnji opis in določite vršilca, trpnika, dejanje in merilo moralnosti (vseh elementov je lahko več – lahko so različni trpniki, dejanja itn.)</a:t>
            </a:r>
            <a:endParaRPr lang="sl-SI" b="1">
              <a:solidFill>
                <a:srgbClr val="C00000"/>
              </a:solidFill>
              <a:ea typeface="Calibri"/>
              <a:cs typeface="Calibri" panose="020F0502020204030204"/>
            </a:endParaRPr>
          </a:p>
          <a:p>
            <a:pPr marL="0" indent="0">
              <a:buNone/>
            </a:pPr>
            <a:endParaRPr lang="sl-SI" sz="2400">
              <a:ea typeface="+mn-lt"/>
              <a:cs typeface="+mn-lt"/>
            </a:endParaRPr>
          </a:p>
          <a:p>
            <a:pPr marL="0" indent="0">
              <a:buNone/>
            </a:pPr>
            <a:r>
              <a:rPr lang="sl-SI" sz="2400">
                <a:ea typeface="+mn-lt"/>
                <a:cs typeface="+mn-lt"/>
              </a:rPr>
              <a:t>"Izpusti toplogrednih plinov so v zadnjih sto letih postali </a:t>
            </a:r>
            <a:r>
              <a:rPr lang="sl-SI" sz="2400" err="1">
                <a:ea typeface="+mn-lt"/>
                <a:cs typeface="+mn-lt"/>
              </a:rPr>
              <a:t>netrajnostni</a:t>
            </a:r>
            <a:r>
              <a:rPr lang="sl-SI" sz="2400">
                <a:ea typeface="+mn-lt"/>
                <a:cs typeface="+mn-lt"/>
              </a:rPr>
              <a:t>, saj se zaradi tega segreva ozračje. Dvig povprečnih svetovnih temperatur za tri stopinje pa bi povzročil dvig gladine morja za 70 centimetrov do leta 2100. To morda ne zveni kot velika številka, a bi pomenilo nedopustno izgubo ogromne površine </a:t>
            </a:r>
            <a:r>
              <a:rPr lang="sl-SI" sz="2400" err="1">
                <a:ea typeface="+mn-lt"/>
                <a:cs typeface="+mn-lt"/>
              </a:rPr>
              <a:t>poseljive</a:t>
            </a:r>
            <a:r>
              <a:rPr lang="sl-SI" sz="2400">
                <a:ea typeface="+mn-lt"/>
                <a:cs typeface="+mn-lt"/>
              </a:rPr>
              <a:t> obale, več sto milijonov ljudi pa bi dobesedno izgubilo tla pod nogami, kar ni pravično, saj mnogi niso prispevali h globalnemu segrevanju. </a:t>
            </a:r>
            <a:r>
              <a:rPr lang="sl-SI" sz="2400" err="1">
                <a:ea typeface="+mn-lt"/>
                <a:cs typeface="+mn-lt"/>
              </a:rPr>
              <a:t>Schielejeve</a:t>
            </a:r>
            <a:r>
              <a:rPr lang="sl-SI" sz="2400">
                <a:ea typeface="+mn-lt"/>
                <a:cs typeface="+mn-lt"/>
              </a:rPr>
              <a:t> hiše ob morju bi, ne glede na to, kje stojijo, izginile."</a:t>
            </a:r>
            <a:endParaRPr lang="sl-SI">
              <a:cs typeface="Calibri" panose="020F0502020204030204"/>
            </a:endParaRPr>
          </a:p>
          <a:p>
            <a:pPr marL="0" indent="0">
              <a:buNone/>
            </a:pPr>
            <a:r>
              <a:rPr lang="sl-SI" sz="2400">
                <a:ea typeface="+mn-lt"/>
                <a:cs typeface="+mn-lt"/>
              </a:rPr>
              <a:t>Egon </a:t>
            </a:r>
            <a:r>
              <a:rPr lang="sl-SI" sz="2400" err="1">
                <a:ea typeface="+mn-lt"/>
                <a:cs typeface="+mn-lt"/>
              </a:rPr>
              <a:t>Schiele</a:t>
            </a:r>
            <a:r>
              <a:rPr lang="sl-SI" sz="2400">
                <a:ea typeface="+mn-lt"/>
                <a:cs typeface="+mn-lt"/>
              </a:rPr>
              <a:t>: Hiše ob morju</a:t>
            </a:r>
            <a:endParaRPr lang="sl-SI"/>
          </a:p>
          <a:p>
            <a:pPr marL="0" indent="0">
              <a:buNone/>
            </a:pPr>
            <a:r>
              <a:rPr lang="sl-SI" sz="2400">
                <a:ea typeface="+mn-lt"/>
                <a:cs typeface="+mn-lt"/>
              </a:rPr>
              <a:t>Foto: Leopold </a:t>
            </a:r>
            <a:r>
              <a:rPr lang="sl-SI" sz="2400" err="1">
                <a:ea typeface="+mn-lt"/>
                <a:cs typeface="+mn-lt"/>
              </a:rPr>
              <a:t>Museum</a:t>
            </a:r>
            <a:endParaRPr lang="sl-SI" err="1">
              <a:cs typeface="Calibri" panose="020F0502020204030204"/>
            </a:endParaRPr>
          </a:p>
          <a:p>
            <a:pPr marL="0" indent="0">
              <a:buNone/>
            </a:pPr>
            <a:endParaRPr lang="sl-SI">
              <a:cs typeface="Calibri" panose="020F0502020204030204"/>
            </a:endParaRPr>
          </a:p>
          <a:p>
            <a:pPr marL="0" indent="0">
              <a:buNone/>
            </a:pPr>
            <a:r>
              <a:rPr lang="sl-SI" sz="2000">
                <a:ea typeface="+mn-lt"/>
                <a:cs typeface="+mn-lt"/>
              </a:rPr>
              <a:t>Vir: </a:t>
            </a:r>
            <a:r>
              <a:rPr lang="sl-SI" sz="2000" i="1">
                <a:ea typeface="+mn-lt"/>
                <a:cs typeface="+mn-lt"/>
                <a:hlinkClick r:id="rId2"/>
              </a:rPr>
              <a:t>https://www.rtvslo.si/kultura/vizualna-umetnost/nagnjene-slike-na-muzejski-steni-samo-nekaj-stopinj-vec-pomeni-ogromno-razliko/662124</a:t>
            </a:r>
            <a:r>
              <a:rPr lang="sl-SI" sz="2000">
                <a:ea typeface="+mn-lt"/>
                <a:cs typeface="+mn-lt"/>
              </a:rPr>
              <a:t> (dostop 27. 3. 2023; besedilo je nekoliko prirejeno!)</a:t>
            </a:r>
            <a:endParaRPr lang="sl-SI" sz="2000">
              <a:cs typeface="Calibri" panose="020F0502020204030204"/>
            </a:endParaRPr>
          </a:p>
          <a:p>
            <a:endParaRPr lang="sl-SI" sz="2400">
              <a:cs typeface="Calibri"/>
            </a:endParaRPr>
          </a:p>
        </p:txBody>
      </p:sp>
      <p:pic>
        <p:nvPicPr>
          <p:cNvPr id="4" name="Slika 4" descr="Slika, ki vsebuje besede besedilo&#10;&#10;Opis je samodejno ustvarjen">
            <a:extLst>
              <a:ext uri="{FF2B5EF4-FFF2-40B4-BE49-F238E27FC236}">
                <a16:creationId xmlns:a16="http://schemas.microsoft.com/office/drawing/2014/main" id="{474972D6-A162-3B7A-1360-83F9CB445F0D}"/>
              </a:ext>
            </a:extLst>
          </p:cNvPr>
          <p:cNvPicPr>
            <a:picLocks noChangeAspect="1"/>
          </p:cNvPicPr>
          <p:nvPr/>
        </p:nvPicPr>
        <p:blipFill>
          <a:blip r:embed="rId3"/>
          <a:stretch>
            <a:fillRect/>
          </a:stretch>
        </p:blipFill>
        <p:spPr>
          <a:xfrm>
            <a:off x="6049183" y="943592"/>
            <a:ext cx="5332835" cy="4546513"/>
          </a:xfrm>
          <a:prstGeom prst="rect">
            <a:avLst/>
          </a:prstGeom>
        </p:spPr>
      </p:pic>
    </p:spTree>
    <p:extLst>
      <p:ext uri="{BB962C8B-B14F-4D97-AF65-F5344CB8AC3E}">
        <p14:creationId xmlns:p14="http://schemas.microsoft.com/office/powerpoint/2010/main" val="44479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613064" y="844349"/>
            <a:ext cx="5386439" cy="5358591"/>
          </a:xfrm>
        </p:spPr>
        <p:txBody>
          <a:bodyPr vert="horz" lIns="91440" tIns="45720" rIns="91440" bIns="45720" rtlCol="0" anchor="t">
            <a:normAutofit lnSpcReduction="10000"/>
          </a:bodyPr>
          <a:lstStyle/>
          <a:p>
            <a:pPr marL="0" indent="0">
              <a:buNone/>
            </a:pPr>
            <a:r>
              <a:rPr lang="sl-SI" sz="1800">
                <a:solidFill>
                  <a:srgbClr val="C00000"/>
                </a:solidFill>
                <a:ea typeface="+mn-lt"/>
                <a:cs typeface="+mn-lt"/>
              </a:rPr>
              <a:t>2. NALOGA</a:t>
            </a:r>
            <a:endParaRPr lang="sl-SI" sz="1800">
              <a:solidFill>
                <a:srgbClr val="C00000"/>
              </a:solidFill>
              <a:ea typeface="Calibri"/>
              <a:cs typeface="Calibri" panose="020F0502020204030204"/>
            </a:endParaRPr>
          </a:p>
          <a:p>
            <a:pPr marL="0" indent="0">
              <a:buNone/>
            </a:pPr>
            <a:r>
              <a:rPr lang="sl-SI" sz="1600" b="1">
                <a:solidFill>
                  <a:srgbClr val="C00000"/>
                </a:solidFill>
                <a:ea typeface="+mn-lt"/>
                <a:cs typeface="+mn-lt"/>
              </a:rPr>
              <a:t>Spremenite spodnji zapis na smotrn način tako, da bo vseboval moralne sodbe in pojasnite, koga ste predpostavili kot vršilca, koga kot trpnika, kaj kot dejanje in kaj kot merilo moralnosti (lahko je več elementov, npr. več dejanj, več trpnikov itn.)</a:t>
            </a:r>
            <a:endParaRPr lang="sl-SI" sz="1600" b="1">
              <a:solidFill>
                <a:srgbClr val="C00000"/>
              </a:solidFill>
              <a:ea typeface="Calibri"/>
              <a:cs typeface="Calibri" panose="020F0502020204030204"/>
            </a:endParaRPr>
          </a:p>
          <a:p>
            <a:endParaRPr lang="sl-SI" sz="1700">
              <a:solidFill>
                <a:srgbClr val="C00000"/>
              </a:solidFill>
              <a:ea typeface="Calibri"/>
              <a:cs typeface="Calibri"/>
            </a:endParaRPr>
          </a:p>
          <a:p>
            <a:pPr marL="0" indent="0">
              <a:buNone/>
            </a:pPr>
            <a:r>
              <a:rPr lang="sl-SI" sz="1700">
                <a:ea typeface="+mn-lt"/>
                <a:cs typeface="+mn-lt"/>
              </a:rPr>
              <a:t>Gustave Courbet, Pokrajina, 1866, nagnjena za 5 stopinj. </a:t>
            </a:r>
            <a:endParaRPr lang="sl-SI" sz="1700">
              <a:ea typeface="Calibri"/>
              <a:cs typeface="Calibri" panose="020F0502020204030204"/>
            </a:endParaRPr>
          </a:p>
          <a:p>
            <a:pPr marL="0" indent="0">
              <a:buNone/>
            </a:pPr>
            <a:r>
              <a:rPr lang="sl-SI" sz="1700">
                <a:ea typeface="+mn-lt"/>
                <a:cs typeface="+mn-lt"/>
              </a:rPr>
              <a:t>Dvig povprečne svetovne temperature za 5 stopinj do leta 2100 bi pomenil, da bi pečine ob obali Normandije, ki jih je upodobil Courbet, skoraj izginile. Ta čudoviti naravni prizor je že zdaj ogrožen. Dviganje gladine morja in močno deževje bi ne samo z obale pregnala milijone ljudi, že zdaj namreč povzročata krušenje teh osupljivih pečin.</a:t>
            </a:r>
            <a:endParaRPr lang="sl-SI" sz="1700">
              <a:ea typeface="Calibri"/>
              <a:cs typeface="Calibri" panose="020F0502020204030204"/>
            </a:endParaRPr>
          </a:p>
          <a:p>
            <a:pPr marL="0" indent="0">
              <a:buNone/>
            </a:pPr>
            <a:r>
              <a:rPr lang="sl-SI" sz="1700">
                <a:ea typeface="+mn-lt"/>
                <a:cs typeface="+mn-lt"/>
              </a:rPr>
              <a:t>Foto: Leopold </a:t>
            </a:r>
            <a:r>
              <a:rPr lang="sl-SI" sz="1700" err="1">
                <a:ea typeface="+mn-lt"/>
                <a:cs typeface="+mn-lt"/>
              </a:rPr>
              <a:t>Museum</a:t>
            </a:r>
            <a:endParaRPr lang="sl-SI" sz="1700">
              <a:ea typeface="Calibri"/>
              <a:cs typeface="Calibri" panose="020F0502020204030204"/>
            </a:endParaRPr>
          </a:p>
          <a:p>
            <a:endParaRPr lang="sl-SI"/>
          </a:p>
          <a:p>
            <a:pPr marL="0" indent="0">
              <a:buNone/>
            </a:pPr>
            <a:r>
              <a:rPr lang="sl-SI" sz="1700">
                <a:ea typeface="+mn-lt"/>
                <a:cs typeface="+mn-lt"/>
              </a:rPr>
              <a:t>Vir: </a:t>
            </a:r>
            <a:r>
              <a:rPr lang="sl-SI" sz="1700" i="1">
                <a:ea typeface="+mn-lt"/>
                <a:cs typeface="+mn-lt"/>
                <a:hlinkClick r:id="rId2"/>
              </a:rPr>
              <a:t>https://www.rtvslo.si/kultura/vizualna-umetnost/nagnjene-slike-na-muzejski-steni-samo-nekaj-stopinj-vec-pomeni-ogromno-razliko/662124</a:t>
            </a:r>
            <a:r>
              <a:rPr lang="sl-SI" sz="1700" i="1">
                <a:ea typeface="+mn-lt"/>
                <a:cs typeface="+mn-lt"/>
              </a:rPr>
              <a:t> </a:t>
            </a:r>
            <a:r>
              <a:rPr lang="sl-SI" sz="1700">
                <a:ea typeface="+mn-lt"/>
                <a:cs typeface="+mn-lt"/>
              </a:rPr>
              <a:t>(dostop 27. 3. 2023)</a:t>
            </a:r>
            <a:endParaRPr lang="sl-SI" sz="1700">
              <a:cs typeface="Calibri" panose="020F0502020204030204"/>
            </a:endParaRPr>
          </a:p>
          <a:p>
            <a:endParaRPr lang="sl-SI" sz="2400">
              <a:cs typeface="Calibri"/>
            </a:endParaRPr>
          </a:p>
        </p:txBody>
      </p:sp>
      <p:pic>
        <p:nvPicPr>
          <p:cNvPr id="4" name="Slika 4" descr="Slika, ki vsebuje besede besedilo, narava, slika&#10;&#10;Opis je samodejno ustvarjen">
            <a:extLst>
              <a:ext uri="{FF2B5EF4-FFF2-40B4-BE49-F238E27FC236}">
                <a16:creationId xmlns:a16="http://schemas.microsoft.com/office/drawing/2014/main" id="{5DC48976-6534-AB5B-41D0-4DEB2257E2C9}"/>
              </a:ext>
            </a:extLst>
          </p:cNvPr>
          <p:cNvPicPr>
            <a:picLocks noChangeAspect="1"/>
          </p:cNvPicPr>
          <p:nvPr/>
        </p:nvPicPr>
        <p:blipFill>
          <a:blip r:embed="rId3"/>
          <a:stretch>
            <a:fillRect/>
          </a:stretch>
        </p:blipFill>
        <p:spPr>
          <a:xfrm>
            <a:off x="6415292" y="1169373"/>
            <a:ext cx="5006770" cy="4248866"/>
          </a:xfrm>
          <a:prstGeom prst="rect">
            <a:avLst/>
          </a:prstGeom>
        </p:spPr>
      </p:pic>
    </p:spTree>
    <p:extLst>
      <p:ext uri="{BB962C8B-B14F-4D97-AF65-F5344CB8AC3E}">
        <p14:creationId xmlns:p14="http://schemas.microsoft.com/office/powerpoint/2010/main" val="3748143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630382" y="844349"/>
            <a:ext cx="5386439" cy="5358591"/>
          </a:xfrm>
        </p:spPr>
        <p:txBody>
          <a:bodyPr vert="horz" lIns="91440" tIns="45720" rIns="91440" bIns="45720" rtlCol="0" anchor="t">
            <a:normAutofit fontScale="70000" lnSpcReduction="20000"/>
          </a:bodyPr>
          <a:lstStyle/>
          <a:p>
            <a:pPr>
              <a:buNone/>
            </a:pPr>
            <a:r>
              <a:rPr lang="sl-SI" sz="2400">
                <a:solidFill>
                  <a:srgbClr val="C00000"/>
                </a:solidFill>
                <a:ea typeface="+mn-lt"/>
                <a:cs typeface="+mn-lt"/>
              </a:rPr>
              <a:t>3. NALOGA</a:t>
            </a:r>
            <a:endParaRPr lang="sl-SI">
              <a:solidFill>
                <a:srgbClr val="C00000"/>
              </a:solidFill>
              <a:ea typeface="+mn-lt"/>
              <a:cs typeface="+mn-lt"/>
            </a:endParaRPr>
          </a:p>
          <a:p>
            <a:pPr>
              <a:buNone/>
            </a:pPr>
            <a:r>
              <a:rPr lang="sl-SI" sz="2300" b="1">
                <a:solidFill>
                  <a:srgbClr val="C00000"/>
                </a:solidFill>
                <a:ea typeface="+mn-lt"/>
                <a:cs typeface="+mn-lt"/>
              </a:rPr>
              <a:t>Analizirajte spodnji opis in določite vršilca, trpnika, dejanje in merilo moralnosti (vseh elementov je lahko več – lahko so različni trpniki, dejanja itn.). Poskusite opis spremeniti tako, da bo vseboval etične trditve in še posebej premislite o tem, kaj vse je v njem zajeto kot moralni trpnik.</a:t>
            </a:r>
            <a:endParaRPr lang="sl-SI" sz="2600" b="1">
              <a:solidFill>
                <a:srgbClr val="C00000"/>
              </a:solidFill>
              <a:ea typeface="Calibri"/>
              <a:cs typeface="Calibri"/>
            </a:endParaRPr>
          </a:p>
          <a:p>
            <a:pPr>
              <a:buNone/>
            </a:pPr>
            <a:endParaRPr lang="sl-SI" sz="2400">
              <a:ea typeface="+mn-lt"/>
              <a:cs typeface="+mn-lt"/>
            </a:endParaRPr>
          </a:p>
          <a:p>
            <a:pPr>
              <a:buNone/>
            </a:pPr>
            <a:r>
              <a:rPr lang="sl-SI" sz="2400">
                <a:ea typeface="+mn-lt"/>
                <a:cs typeface="+mn-lt"/>
              </a:rPr>
              <a:t>"Dvig povprečne svetovne temperature za 4 stopinje do leta 2100 bi lahko pomenil konec Benetk, kot jih poznamo in kot so upodobljene na delu Marie </a:t>
            </a:r>
            <a:r>
              <a:rPr lang="sl-SI" sz="2400" err="1">
                <a:ea typeface="+mn-lt"/>
                <a:cs typeface="+mn-lt"/>
              </a:rPr>
              <a:t>Egner</a:t>
            </a:r>
            <a:r>
              <a:rPr lang="sl-SI" sz="2400">
                <a:ea typeface="+mn-lt"/>
                <a:cs typeface="+mn-lt"/>
              </a:rPr>
              <a:t>. Dvig temperature že zdaj povzroča pogostejše in manj predvidljivo deževje in poplave. Če ne bomo dosegli svojih </a:t>
            </a:r>
            <a:r>
              <a:rPr lang="sl-SI" sz="2400" err="1">
                <a:ea typeface="+mn-lt"/>
                <a:cs typeface="+mn-lt"/>
              </a:rPr>
              <a:t>okoljskih</a:t>
            </a:r>
            <a:r>
              <a:rPr lang="sl-SI" sz="2400">
                <a:ea typeface="+mn-lt"/>
                <a:cs typeface="+mn-lt"/>
              </a:rPr>
              <a:t> ciljev, bi upodobljeni motiv lahko v celoti izginil – in z njim, cele Benetke."</a:t>
            </a:r>
            <a:endParaRPr lang="sl-SI">
              <a:ea typeface="+mn-lt"/>
              <a:cs typeface="+mn-lt"/>
            </a:endParaRPr>
          </a:p>
          <a:p>
            <a:pPr>
              <a:buNone/>
            </a:pPr>
            <a:r>
              <a:rPr lang="sl-SI" sz="2400">
                <a:cs typeface="Calibri"/>
              </a:rPr>
              <a:t>Marie </a:t>
            </a:r>
            <a:r>
              <a:rPr lang="sl-SI" sz="2400" err="1">
                <a:cs typeface="Calibri"/>
              </a:rPr>
              <a:t>Egner</a:t>
            </a:r>
            <a:r>
              <a:rPr lang="sl-SI" sz="2400">
                <a:cs typeface="Calibri"/>
              </a:rPr>
              <a:t>, Motiv iz Benetk, ok. 1890  (nagnjena za 4 stopinje)</a:t>
            </a:r>
            <a:endParaRPr lang="sl-SI">
              <a:cs typeface="Calibri"/>
            </a:endParaRPr>
          </a:p>
          <a:p>
            <a:pPr>
              <a:buNone/>
            </a:pPr>
            <a:r>
              <a:rPr lang="sl-SI" sz="2400">
                <a:ea typeface="+mn-lt"/>
                <a:cs typeface="+mn-lt"/>
              </a:rPr>
              <a:t>Foto: Leopold </a:t>
            </a:r>
            <a:r>
              <a:rPr lang="sl-SI" sz="2400" err="1">
                <a:ea typeface="+mn-lt"/>
                <a:cs typeface="+mn-lt"/>
              </a:rPr>
              <a:t>Museum</a:t>
            </a:r>
            <a:endParaRPr lang="sl-SI" err="1">
              <a:ea typeface="+mn-lt"/>
              <a:cs typeface="+mn-lt"/>
            </a:endParaRPr>
          </a:p>
          <a:p>
            <a:pPr>
              <a:buNone/>
            </a:pPr>
            <a:endParaRPr lang="sl-SI"/>
          </a:p>
          <a:p>
            <a:pPr>
              <a:buNone/>
            </a:pPr>
            <a:r>
              <a:rPr lang="sl-SI" sz="2000" i="1">
                <a:ea typeface="+mn-lt"/>
                <a:cs typeface="+mn-lt"/>
              </a:rPr>
              <a:t>Vir: </a:t>
            </a:r>
            <a:r>
              <a:rPr lang="sl-SI" sz="2000" i="1">
                <a:ea typeface="+mn-lt"/>
                <a:cs typeface="+mn-lt"/>
                <a:hlinkClick r:id="rId2"/>
              </a:rPr>
              <a:t>https://www.rtvslo.si/kultura/vizualna-umetnost/nagnjene-slike-na-muzejski-steni-samo-nekaj-stopinj-vec-pomeni-ogromno-razliko/662124</a:t>
            </a:r>
            <a:r>
              <a:rPr lang="sl-SI" sz="2000" i="1">
                <a:ea typeface="+mn-lt"/>
                <a:cs typeface="+mn-lt"/>
              </a:rPr>
              <a:t> (dostop 27. 3. 2023)</a:t>
            </a:r>
          </a:p>
          <a:p>
            <a:pPr marL="0" indent="0">
              <a:buNone/>
            </a:pPr>
            <a:endParaRPr lang="sl-SI" sz="2400">
              <a:cs typeface="Calibri"/>
            </a:endParaRPr>
          </a:p>
          <a:p>
            <a:endParaRPr lang="sl-SI" sz="2400">
              <a:cs typeface="Calibri"/>
            </a:endParaRPr>
          </a:p>
        </p:txBody>
      </p:sp>
      <p:pic>
        <p:nvPicPr>
          <p:cNvPr id="2" name="Slika 4" descr="Slika, ki vsebuje besede besedilo, slika&#10;&#10;Opis je samodejno ustvarjen">
            <a:extLst>
              <a:ext uri="{FF2B5EF4-FFF2-40B4-BE49-F238E27FC236}">
                <a16:creationId xmlns:a16="http://schemas.microsoft.com/office/drawing/2014/main" id="{D9BE9C3E-2C0B-0EE4-187F-C7E0EB51A4FD}"/>
              </a:ext>
            </a:extLst>
          </p:cNvPr>
          <p:cNvPicPr>
            <a:picLocks noChangeAspect="1"/>
          </p:cNvPicPr>
          <p:nvPr/>
        </p:nvPicPr>
        <p:blipFill>
          <a:blip r:embed="rId3"/>
          <a:stretch>
            <a:fillRect/>
          </a:stretch>
        </p:blipFill>
        <p:spPr>
          <a:xfrm>
            <a:off x="6289221" y="1499627"/>
            <a:ext cx="5464628" cy="3324356"/>
          </a:xfrm>
          <a:prstGeom prst="rect">
            <a:avLst/>
          </a:prstGeom>
        </p:spPr>
      </p:pic>
    </p:spTree>
    <p:extLst>
      <p:ext uri="{BB962C8B-B14F-4D97-AF65-F5344CB8AC3E}">
        <p14:creationId xmlns:p14="http://schemas.microsoft.com/office/powerpoint/2010/main" val="911183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656359" y="818372"/>
            <a:ext cx="5386439" cy="5358591"/>
          </a:xfrm>
        </p:spPr>
        <p:txBody>
          <a:bodyPr vert="horz" lIns="91440" tIns="45720" rIns="91440" bIns="45720" rtlCol="0" anchor="t">
            <a:normAutofit fontScale="92500" lnSpcReduction="20000"/>
          </a:bodyPr>
          <a:lstStyle/>
          <a:p>
            <a:pPr>
              <a:buNone/>
            </a:pPr>
            <a:r>
              <a:rPr lang="sl-SI" sz="1700">
                <a:solidFill>
                  <a:srgbClr val="C00000"/>
                </a:solidFill>
                <a:ea typeface="+mn-lt"/>
                <a:cs typeface="+mn-lt"/>
              </a:rPr>
              <a:t>4. NALOGA</a:t>
            </a:r>
          </a:p>
          <a:p>
            <a:pPr marL="0" indent="0">
              <a:buNone/>
            </a:pPr>
            <a:r>
              <a:rPr lang="sl-SI" sz="1700" b="1">
                <a:solidFill>
                  <a:srgbClr val="C00000"/>
                </a:solidFill>
                <a:ea typeface="+mn-lt"/>
                <a:cs typeface="+mn-lt"/>
              </a:rPr>
              <a:t>Analizirajte spodnji odlomek v navezavi na fotografijo. Kakšno moralno ravnanje je v njem implicirano, kdo je vršilec, kdo trpnik, kaj dejanje in kaj merilo njegove presoje? (Bodite posebej pozorni na razmerje med fotografijo in opisom)</a:t>
            </a:r>
            <a:endParaRPr lang="sl-SI" sz="1700" b="1">
              <a:solidFill>
                <a:srgbClr val="C00000"/>
              </a:solidFill>
              <a:ea typeface="Calibri"/>
              <a:cs typeface="Calibri"/>
            </a:endParaRPr>
          </a:p>
          <a:p>
            <a:pPr>
              <a:buNone/>
            </a:pPr>
            <a:endParaRPr lang="sl-SI" sz="1700">
              <a:solidFill>
                <a:srgbClr val="C00000"/>
              </a:solidFill>
              <a:cs typeface="Calibri"/>
            </a:endParaRPr>
          </a:p>
          <a:p>
            <a:pPr marL="0" indent="0">
              <a:buNone/>
            </a:pPr>
            <a:r>
              <a:rPr lang="sl-SI" sz="1700">
                <a:ea typeface="+mn-lt"/>
                <a:cs typeface="+mn-lt"/>
              </a:rPr>
              <a:t>"Volkswagnov škandal z emisijami, včasih znan kot </a:t>
            </a:r>
            <a:r>
              <a:rPr lang="sl-SI" sz="1700" err="1">
                <a:ea typeface="+mn-lt"/>
                <a:cs typeface="+mn-lt"/>
              </a:rPr>
              <a:t>Dieselgate</a:t>
            </a:r>
            <a:r>
              <a:rPr lang="sl-SI" sz="1700">
                <a:ea typeface="+mn-lt"/>
                <a:cs typeface="+mn-lt"/>
              </a:rPr>
              <a:t> ali </a:t>
            </a:r>
            <a:r>
              <a:rPr lang="sl-SI" sz="1700" err="1">
                <a:ea typeface="+mn-lt"/>
                <a:cs typeface="+mn-lt"/>
              </a:rPr>
              <a:t>Emissionsgate</a:t>
            </a:r>
            <a:r>
              <a:rPr lang="sl-SI" sz="1700">
                <a:ea typeface="+mn-lt"/>
                <a:cs typeface="+mn-lt"/>
              </a:rPr>
              <a:t>, se je začel septembra 2015, ko je ameriška Agencija za varstvo okolja (EPA) nemškemu avtomobilskemu proizvajalcu Volkswagen </a:t>
            </a:r>
            <a:r>
              <a:rPr lang="sl-SI" sz="1700" err="1">
                <a:ea typeface="+mn-lt"/>
                <a:cs typeface="+mn-lt"/>
              </a:rPr>
              <a:t>Group</a:t>
            </a:r>
            <a:r>
              <a:rPr lang="sl-SI" sz="1700">
                <a:ea typeface="+mn-lt"/>
                <a:cs typeface="+mn-lt"/>
              </a:rPr>
              <a:t> izdala obvestilo o kršitvi zakona o čistem zraku. Agencija je ugotovila, da je Volkswagen namerno programiral dizelske motorje s turbinskim polnilnikom z neposrednim vbrizgavanjem (TDI) tako, da so se kontrole emisij aktivirale le med laboratorijskim testiranjem emisij, zaradi česar so vozila med predpisanim testiranjem dosegala ameriške standarde za </a:t>
            </a:r>
            <a:r>
              <a:rPr lang="sl-SI" sz="1700" err="1">
                <a:ea typeface="+mn-lt"/>
                <a:cs typeface="+mn-lt"/>
              </a:rPr>
              <a:t>NOx</a:t>
            </a:r>
            <a:r>
              <a:rPr lang="sl-SI" sz="1700">
                <a:ea typeface="+mn-lt"/>
                <a:cs typeface="+mn-lt"/>
              </a:rPr>
              <a:t>. Vendar pa so vozila med vožnjo v realnem okolju izpuščala do 40-krat več </a:t>
            </a:r>
            <a:r>
              <a:rPr lang="sl-SI" sz="1700" err="1">
                <a:ea typeface="+mn-lt"/>
                <a:cs typeface="+mn-lt"/>
              </a:rPr>
              <a:t>NOx</a:t>
            </a:r>
            <a:r>
              <a:rPr lang="sl-SI" sz="1700">
                <a:ea typeface="+mn-lt"/>
                <a:cs typeface="+mn-lt"/>
              </a:rPr>
              <a:t>. Volkswagen je to programsko opremo namestil v približno 11 milijonov avtomobilov po vsem svetu, vključno s 500 000 v ZDA, v modelnih letih od 2009 do 2015. Agencija EPA je septembra 2015 objavila, da je Volkswagen z namestitvijo nezakonite programske opreme v svoja dizelska vozila kršil zakon o čistem zraku."</a:t>
            </a:r>
          </a:p>
          <a:p>
            <a:pPr marL="0" indent="0">
              <a:buNone/>
            </a:pPr>
            <a:endParaRPr lang="sl-SI" sz="1700">
              <a:ea typeface="+mn-lt"/>
              <a:cs typeface="+mn-lt"/>
            </a:endParaRPr>
          </a:p>
          <a:p>
            <a:pPr>
              <a:buNone/>
            </a:pPr>
            <a:r>
              <a:rPr lang="sl-SI" sz="1500" i="1">
                <a:ea typeface="+mn-lt"/>
                <a:cs typeface="+mn-lt"/>
              </a:rPr>
              <a:t>Vir: </a:t>
            </a:r>
            <a:r>
              <a:rPr lang="sl-SI" sz="1500" i="1">
                <a:ea typeface="+mn-lt"/>
                <a:cs typeface="+mn-lt"/>
                <a:hlinkClick r:id="rId2"/>
              </a:rPr>
              <a:t>https://en.wikipedia.org/wiki/Volkswagen_emissions_scandal</a:t>
            </a:r>
            <a:r>
              <a:rPr lang="sl-SI" sz="1500" i="1">
                <a:ea typeface="+mn-lt"/>
                <a:cs typeface="+mn-lt"/>
              </a:rPr>
              <a:t> (dostop 28. 3. 2023)</a:t>
            </a:r>
          </a:p>
          <a:p>
            <a:pPr marL="0" indent="0">
              <a:buNone/>
            </a:pPr>
            <a:endParaRPr lang="sl-SI" sz="2400">
              <a:cs typeface="Calibri"/>
            </a:endParaRPr>
          </a:p>
        </p:txBody>
      </p:sp>
      <p:pic>
        <p:nvPicPr>
          <p:cNvPr id="2" name="Slika 4" descr="Slika, ki vsebuje besede besedilo, avto, cesta, na prostem&#10;&#10;Opis je samodejno ustvarjen">
            <a:extLst>
              <a:ext uri="{FF2B5EF4-FFF2-40B4-BE49-F238E27FC236}">
                <a16:creationId xmlns:a16="http://schemas.microsoft.com/office/drawing/2014/main" id="{773FEAAF-545D-9619-1821-292C4CF119B4}"/>
              </a:ext>
            </a:extLst>
          </p:cNvPr>
          <p:cNvPicPr>
            <a:picLocks noChangeAspect="1"/>
          </p:cNvPicPr>
          <p:nvPr/>
        </p:nvPicPr>
        <p:blipFill>
          <a:blip r:embed="rId3"/>
          <a:stretch>
            <a:fillRect/>
          </a:stretch>
        </p:blipFill>
        <p:spPr>
          <a:xfrm>
            <a:off x="6309013" y="1875013"/>
            <a:ext cx="5229596" cy="3001591"/>
          </a:xfrm>
          <a:prstGeom prst="rect">
            <a:avLst/>
          </a:prstGeom>
        </p:spPr>
      </p:pic>
    </p:spTree>
    <p:extLst>
      <p:ext uri="{BB962C8B-B14F-4D97-AF65-F5344CB8AC3E}">
        <p14:creationId xmlns:p14="http://schemas.microsoft.com/office/powerpoint/2010/main" val="488753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55619B5-F4FA-1B77-9066-F07E34E63D64}"/>
              </a:ext>
            </a:extLst>
          </p:cNvPr>
          <p:cNvSpPr>
            <a:spLocks noGrp="1"/>
          </p:cNvSpPr>
          <p:nvPr>
            <p:ph type="title"/>
          </p:nvPr>
        </p:nvSpPr>
        <p:spPr>
          <a:xfrm>
            <a:off x="838200" y="602631"/>
            <a:ext cx="10515600" cy="1325563"/>
          </a:xfrm>
        </p:spPr>
        <p:txBody>
          <a:bodyPr>
            <a:normAutofit/>
          </a:bodyPr>
          <a:lstStyle/>
          <a:p>
            <a:r>
              <a:rPr lang="sl-SI" sz="2800" b="1">
                <a:highlight>
                  <a:srgbClr val="FFFF00"/>
                </a:highlight>
                <a:ea typeface="+mj-lt"/>
                <a:cs typeface="+mj-lt"/>
              </a:rPr>
              <a:t>Komunikacijski vidik: Uokvirjanje in ubesedovanje dviga morske gladine v književnosti in igranih filmih </a:t>
            </a:r>
            <a:endParaRPr lang="sl-SI" sz="2800">
              <a:highlight>
                <a:srgbClr val="FFFF00"/>
              </a:highlight>
              <a:cs typeface="Calibri Light"/>
            </a:endParaRPr>
          </a:p>
        </p:txBody>
      </p:sp>
      <p:sp>
        <p:nvSpPr>
          <p:cNvPr id="3" name="Označba mesta vsebine 2">
            <a:extLst>
              <a:ext uri="{FF2B5EF4-FFF2-40B4-BE49-F238E27FC236}">
                <a16:creationId xmlns:a16="http://schemas.microsoft.com/office/drawing/2014/main" id="{7BB654B1-BFDA-2027-724C-D5A599174618}"/>
              </a:ext>
            </a:extLst>
          </p:cNvPr>
          <p:cNvSpPr>
            <a:spLocks noGrp="1"/>
          </p:cNvSpPr>
          <p:nvPr>
            <p:ph idx="1"/>
          </p:nvPr>
        </p:nvSpPr>
        <p:spPr>
          <a:xfrm>
            <a:off x="838200" y="2211573"/>
            <a:ext cx="10515600" cy="3450793"/>
          </a:xfrm>
        </p:spPr>
        <p:txBody>
          <a:bodyPr vert="horz" lIns="91440" tIns="45720" rIns="91440" bIns="45720" rtlCol="0" anchor="t">
            <a:normAutofit/>
          </a:bodyPr>
          <a:lstStyle/>
          <a:p>
            <a:pPr marL="0" indent="0">
              <a:lnSpc>
                <a:spcPct val="100000"/>
              </a:lnSpc>
              <a:buNone/>
            </a:pPr>
            <a:r>
              <a:rPr lang="sl-SI" sz="2000">
                <a:ea typeface="+mn-lt"/>
                <a:cs typeface="+mn-lt"/>
              </a:rPr>
              <a:t>1) Književnost lahko v sklopu znanstvene fantastike ali spekulativne fikcije oriše svet, ki bi lahko nastal v primeru dviga morske gladine. Čeprav gre za fikcijo, ta s podobami, ki jih oriše, omogoča drugačen vpliv na bralca kot znanstvena besedila. </a:t>
            </a:r>
            <a:endParaRPr lang="sl-SI" sz="2000">
              <a:cs typeface="Calibri" panose="020F0502020204030204"/>
            </a:endParaRPr>
          </a:p>
          <a:p>
            <a:pPr>
              <a:lnSpc>
                <a:spcPct val="100000"/>
              </a:lnSpc>
              <a:buNone/>
            </a:pPr>
            <a:endParaRPr lang="sl-SI" sz="2000">
              <a:cs typeface="Calibri" panose="020F0502020204030204"/>
            </a:endParaRPr>
          </a:p>
          <a:p>
            <a:pPr marL="171450" indent="-171450">
              <a:lnSpc>
                <a:spcPct val="100000"/>
              </a:lnSpc>
              <a:buNone/>
            </a:pPr>
            <a:r>
              <a:rPr lang="sl-SI" sz="2000">
                <a:ea typeface="+mn-lt"/>
                <a:cs typeface="+mn-lt"/>
              </a:rPr>
              <a:t>2) Najprej bi izpostavili nekaj odlomkov iz aktualnega romana </a:t>
            </a:r>
            <a:r>
              <a:rPr lang="sl-SI" sz="2000" b="1">
                <a:ea typeface="+mn-lt"/>
                <a:cs typeface="+mn-lt"/>
              </a:rPr>
              <a:t>K. S. Robinsona – </a:t>
            </a:r>
            <a:r>
              <a:rPr lang="sl-SI" sz="2000" b="1" i="1">
                <a:ea typeface="+mn-lt"/>
                <a:cs typeface="+mn-lt"/>
              </a:rPr>
              <a:t>New York 2140 </a:t>
            </a:r>
            <a:r>
              <a:rPr lang="sl-SI" sz="2000" b="1">
                <a:ea typeface="+mn-lt"/>
                <a:cs typeface="+mn-lt"/>
              </a:rPr>
              <a:t>(2017)</a:t>
            </a:r>
            <a:r>
              <a:rPr lang="sl-SI" sz="2000" i="1">
                <a:ea typeface="+mn-lt"/>
                <a:cs typeface="+mn-lt"/>
              </a:rPr>
              <a:t>. </a:t>
            </a:r>
            <a:r>
              <a:rPr lang="sl-SI" sz="2000">
                <a:ea typeface="+mn-lt"/>
                <a:cs typeface="+mn-lt"/>
              </a:rPr>
              <a:t>Poplavljen New York bi povezali z ilustracijami M. Kinga, na katerih je opis v romanu delno temeljil, in izseki iz filma </a:t>
            </a:r>
            <a:r>
              <a:rPr lang="sl-SI" sz="2000" b="1" i="1">
                <a:ea typeface="+mn-lt"/>
                <a:cs typeface="+mn-lt"/>
              </a:rPr>
              <a:t>Reminiscence </a:t>
            </a:r>
            <a:r>
              <a:rPr lang="sl-SI" sz="2000" b="1">
                <a:ea typeface="+mn-lt"/>
                <a:cs typeface="+mn-lt"/>
              </a:rPr>
              <a:t>(2021) </a:t>
            </a:r>
            <a:r>
              <a:rPr lang="sl-SI" sz="2000">
                <a:ea typeface="+mn-lt"/>
                <a:cs typeface="+mn-lt"/>
              </a:rPr>
              <a:t>režiserke Lise </a:t>
            </a:r>
            <a:r>
              <a:rPr lang="sl-SI" sz="2000" err="1">
                <a:ea typeface="+mn-lt"/>
                <a:cs typeface="+mn-lt"/>
              </a:rPr>
              <a:t>Joy</a:t>
            </a:r>
            <a:r>
              <a:rPr lang="sl-SI" sz="2000">
                <a:ea typeface="+mn-lt"/>
                <a:cs typeface="+mn-lt"/>
              </a:rPr>
              <a:t>, ki prikazujejo poplavljen Miami in New Orleans. </a:t>
            </a:r>
            <a:endParaRPr lang="sl-SI" sz="2000">
              <a:cs typeface="Calibri" panose="020F0502020204030204"/>
            </a:endParaRPr>
          </a:p>
          <a:p>
            <a:pPr marL="0" indent="0">
              <a:buNone/>
            </a:pPr>
            <a:endParaRPr lang="sl-SI">
              <a:cs typeface="Calibri" panose="020F0502020204030204"/>
            </a:endParaRPr>
          </a:p>
        </p:txBody>
      </p:sp>
    </p:spTree>
    <p:extLst>
      <p:ext uri="{BB962C8B-B14F-4D97-AF65-F5344CB8AC3E}">
        <p14:creationId xmlns:p14="http://schemas.microsoft.com/office/powerpoint/2010/main" val="676381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FA89D90B-6AF8-75B8-D262-C010DB11861D}"/>
              </a:ext>
            </a:extLst>
          </p:cNvPr>
          <p:cNvSpPr>
            <a:spLocks noGrp="1"/>
          </p:cNvSpPr>
          <p:nvPr>
            <p:ph idx="1"/>
          </p:nvPr>
        </p:nvSpPr>
        <p:spPr>
          <a:xfrm>
            <a:off x="808512" y="1380300"/>
            <a:ext cx="10515600" cy="4749656"/>
          </a:xfrm>
        </p:spPr>
        <p:txBody>
          <a:bodyPr vert="horz" lIns="91440" tIns="45720" rIns="91440" bIns="45720" rtlCol="0" anchor="t">
            <a:normAutofit fontScale="77500" lnSpcReduction="20000"/>
          </a:bodyPr>
          <a:lstStyle/>
          <a:p>
            <a:pPr marL="0" indent="0">
              <a:lnSpc>
                <a:spcPct val="120000"/>
              </a:lnSpc>
              <a:buNone/>
            </a:pPr>
            <a:r>
              <a:rPr lang="sl-SI">
                <a:ea typeface="+mn-lt"/>
                <a:cs typeface="+mn-lt"/>
              </a:rPr>
              <a:t>3)   Primerjali bi nekatere posledice in prilagoditve po katastrofalnih poplavah,  ki jih </a:t>
            </a:r>
            <a:r>
              <a:rPr lang="sl-SI" i="1">
                <a:ea typeface="+mn-lt"/>
                <a:cs typeface="+mn-lt"/>
              </a:rPr>
              <a:t>Reminiscence </a:t>
            </a:r>
            <a:r>
              <a:rPr lang="sl-SI">
                <a:ea typeface="+mn-lt"/>
                <a:cs typeface="+mn-lt"/>
              </a:rPr>
              <a:t>in </a:t>
            </a:r>
            <a:r>
              <a:rPr lang="sl-SI" i="1">
                <a:ea typeface="+mn-lt"/>
                <a:cs typeface="+mn-lt"/>
              </a:rPr>
              <a:t>New York 2140 </a:t>
            </a:r>
            <a:r>
              <a:rPr lang="sl-SI">
                <a:ea typeface="+mn-lt"/>
                <a:cs typeface="+mn-lt"/>
              </a:rPr>
              <a:t>prikazujeta/opisujeta: npr. nove oblike vsakdanjega transporta (promet na vodi, v zraku), problemi življenja v potopljenih stavbah (zamakanje, prostorske stiske, rušenje), kapitalistično usmerjeno življenje v času krize (bogatenje bogatih na račun krize in izredno slabi življenjski pogoji za revne), občasni romantični prikaz katastrofe ("Velike Benetke", sončni zahod z vrha nebotičnika).</a:t>
            </a:r>
            <a:endParaRPr lang="sl-SI">
              <a:cs typeface="Calibri"/>
            </a:endParaRPr>
          </a:p>
          <a:p>
            <a:pPr marL="0" indent="0">
              <a:lnSpc>
                <a:spcPct val="120000"/>
              </a:lnSpc>
              <a:buNone/>
            </a:pPr>
            <a:endParaRPr lang="sl-SI">
              <a:cs typeface="Calibri"/>
            </a:endParaRPr>
          </a:p>
          <a:p>
            <a:pPr marL="0" indent="0">
              <a:lnSpc>
                <a:spcPct val="120000"/>
              </a:lnSpc>
              <a:buNone/>
            </a:pPr>
            <a:r>
              <a:rPr lang="sl-SI">
                <a:ea typeface="+mn-lt"/>
                <a:cs typeface="+mn-lt"/>
              </a:rPr>
              <a:t>4) Primerjali bi možnosti, ki jih ima za prikaz potencialne krize igrani film, in možnosti za ubesedovanje krize, ki jih ima književno delo. Razglabljali bi, če lahko fiktivno delo prikaže realno situacijo in ali je to za njegovo pristnost sploh pomembno. Tukaj bi dodali, da je Robinsona</a:t>
            </a:r>
            <a:r>
              <a:rPr lang="sl-SI" i="1">
                <a:ea typeface="+mn-lt"/>
                <a:cs typeface="+mn-lt"/>
              </a:rPr>
              <a:t> </a:t>
            </a:r>
            <a:r>
              <a:rPr lang="sl-SI">
                <a:ea typeface="+mn-lt"/>
                <a:cs typeface="+mn-lt"/>
              </a:rPr>
              <a:t>pri pisanju delno navdihnil znanstveni članek Jamesa </a:t>
            </a:r>
            <a:r>
              <a:rPr lang="sl-SI" err="1">
                <a:ea typeface="+mn-lt"/>
                <a:cs typeface="+mn-lt"/>
              </a:rPr>
              <a:t>Hansena</a:t>
            </a:r>
            <a:r>
              <a:rPr lang="sl-SI">
                <a:ea typeface="+mn-lt"/>
                <a:cs typeface="+mn-lt"/>
              </a:rPr>
              <a:t> </a:t>
            </a:r>
            <a:endParaRPr lang="sl-SI" sz="1800">
              <a:ea typeface="+mn-lt"/>
              <a:cs typeface="+mn-lt"/>
            </a:endParaRPr>
          </a:p>
          <a:p>
            <a:pPr marL="0" indent="0">
              <a:lnSpc>
                <a:spcPct val="120000"/>
              </a:lnSpc>
              <a:buNone/>
            </a:pPr>
            <a:r>
              <a:rPr lang="sl-SI" sz="2100">
                <a:ea typeface="+mn-lt"/>
                <a:cs typeface="+mn-lt"/>
              </a:rPr>
              <a:t>(opisan v:   </a:t>
            </a:r>
            <a:r>
              <a:rPr lang="sl-SI" sz="2100">
                <a:ea typeface="+mn-lt"/>
                <a:cs typeface="+mn-lt"/>
                <a:hlinkClick r:id="rId2"/>
              </a:rPr>
              <a:t>https://www.theguardian.com/science/2016/mar/22/sea-level-rise-james-</a:t>
            </a:r>
            <a:r>
              <a:rPr lang="sl-SI" sz="2100">
                <a:ea typeface="+mn-lt"/>
                <a:cs typeface="+mn-lt"/>
              </a:rPr>
              <a:t>  </a:t>
            </a:r>
            <a:r>
              <a:rPr lang="sl-SI" sz="2100" err="1">
                <a:ea typeface="+mn-lt"/>
                <a:cs typeface="+mn-lt"/>
              </a:rPr>
              <a:t>hansen</a:t>
            </a:r>
            <a:r>
              <a:rPr lang="sl-SI" sz="2100">
                <a:ea typeface="+mn-lt"/>
                <a:cs typeface="+mn-lt"/>
              </a:rPr>
              <a:t>-</a:t>
            </a:r>
            <a:r>
              <a:rPr lang="sl-SI" sz="2100" err="1">
                <a:ea typeface="+mn-lt"/>
                <a:cs typeface="+mn-lt"/>
              </a:rPr>
              <a:t>climate</a:t>
            </a:r>
            <a:r>
              <a:rPr lang="sl-SI" sz="2100">
                <a:ea typeface="+mn-lt"/>
                <a:cs typeface="+mn-lt"/>
              </a:rPr>
              <a:t>-</a:t>
            </a:r>
            <a:r>
              <a:rPr lang="sl-SI" sz="2100" err="1">
                <a:ea typeface="+mn-lt"/>
                <a:cs typeface="+mn-lt"/>
              </a:rPr>
              <a:t>change</a:t>
            </a:r>
            <a:r>
              <a:rPr lang="sl-SI" sz="2100">
                <a:ea typeface="+mn-lt"/>
                <a:cs typeface="+mn-lt"/>
              </a:rPr>
              <a:t>-scientist)</a:t>
            </a:r>
            <a:endParaRPr lang="sl-SI" sz="2100">
              <a:cs typeface="Calibri"/>
            </a:endParaRPr>
          </a:p>
          <a:p>
            <a:endParaRPr lang="sl-SI" sz="3100">
              <a:cs typeface="Calibri"/>
            </a:endParaRPr>
          </a:p>
        </p:txBody>
      </p:sp>
    </p:spTree>
    <p:extLst>
      <p:ext uri="{BB962C8B-B14F-4D97-AF65-F5344CB8AC3E}">
        <p14:creationId xmlns:p14="http://schemas.microsoft.com/office/powerpoint/2010/main" val="587769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4" descr="Slika, ki vsebuje besede diagram&#10;&#10;Opis je samodejno ustvarjen">
            <a:extLst>
              <a:ext uri="{FF2B5EF4-FFF2-40B4-BE49-F238E27FC236}">
                <a16:creationId xmlns:a16="http://schemas.microsoft.com/office/drawing/2014/main" id="{CC400974-14B1-29B5-6C63-557CCF6BE83F}"/>
              </a:ext>
            </a:extLst>
          </p:cNvPr>
          <p:cNvPicPr>
            <a:picLocks noChangeAspect="1"/>
          </p:cNvPicPr>
          <p:nvPr/>
        </p:nvPicPr>
        <p:blipFill>
          <a:blip r:embed="rId2"/>
          <a:stretch>
            <a:fillRect/>
          </a:stretch>
        </p:blipFill>
        <p:spPr>
          <a:xfrm>
            <a:off x="756062" y="1448895"/>
            <a:ext cx="2743200" cy="4019586"/>
          </a:xfrm>
          <a:prstGeom prst="rect">
            <a:avLst/>
          </a:prstGeom>
        </p:spPr>
      </p:pic>
      <p:pic>
        <p:nvPicPr>
          <p:cNvPr id="5" name="Slika 5" descr="Slika, ki vsebuje besede besedilo, znak&#10;&#10;Opis je samodejno ustvarjen">
            <a:extLst>
              <a:ext uri="{FF2B5EF4-FFF2-40B4-BE49-F238E27FC236}">
                <a16:creationId xmlns:a16="http://schemas.microsoft.com/office/drawing/2014/main" id="{B65E1D90-F3A1-7EF8-5D52-0BC1238710EC}"/>
              </a:ext>
            </a:extLst>
          </p:cNvPr>
          <p:cNvPicPr>
            <a:picLocks noChangeAspect="1"/>
          </p:cNvPicPr>
          <p:nvPr/>
        </p:nvPicPr>
        <p:blipFill>
          <a:blip r:embed="rId3"/>
          <a:stretch>
            <a:fillRect/>
          </a:stretch>
        </p:blipFill>
        <p:spPr>
          <a:xfrm>
            <a:off x="3873029" y="1450769"/>
            <a:ext cx="2595372" cy="4035632"/>
          </a:xfrm>
          <a:prstGeom prst="rect">
            <a:avLst/>
          </a:prstGeom>
        </p:spPr>
      </p:pic>
      <p:pic>
        <p:nvPicPr>
          <p:cNvPr id="6" name="Slika 6" descr="Slika, ki vsebuje besede na prostem, voda, nebo, čoln&#10;&#10;Opis je samodejno ustvarjen">
            <a:extLst>
              <a:ext uri="{FF2B5EF4-FFF2-40B4-BE49-F238E27FC236}">
                <a16:creationId xmlns:a16="http://schemas.microsoft.com/office/drawing/2014/main" id="{B079ED3F-560B-097C-643B-AD6F6ADA0842}"/>
              </a:ext>
            </a:extLst>
          </p:cNvPr>
          <p:cNvPicPr>
            <a:picLocks noChangeAspect="1"/>
          </p:cNvPicPr>
          <p:nvPr/>
        </p:nvPicPr>
        <p:blipFill>
          <a:blip r:embed="rId4"/>
          <a:stretch>
            <a:fillRect/>
          </a:stretch>
        </p:blipFill>
        <p:spPr>
          <a:xfrm>
            <a:off x="6733310" y="2363674"/>
            <a:ext cx="4544290" cy="2605665"/>
          </a:xfrm>
          <a:prstGeom prst="rect">
            <a:avLst/>
          </a:prstGeom>
        </p:spPr>
      </p:pic>
      <p:pic>
        <p:nvPicPr>
          <p:cNvPr id="7" name="Slika 7">
            <a:extLst>
              <a:ext uri="{FF2B5EF4-FFF2-40B4-BE49-F238E27FC236}">
                <a16:creationId xmlns:a16="http://schemas.microsoft.com/office/drawing/2014/main" id="{886A4448-29D8-F2B1-0C0C-9F0F4F5F6CB7}"/>
              </a:ext>
            </a:extLst>
          </p:cNvPr>
          <p:cNvPicPr>
            <a:picLocks noChangeAspect="1"/>
          </p:cNvPicPr>
          <p:nvPr/>
        </p:nvPicPr>
        <p:blipFill>
          <a:blip r:embed="rId5"/>
          <a:stretch>
            <a:fillRect/>
          </a:stretch>
        </p:blipFill>
        <p:spPr>
          <a:xfrm>
            <a:off x="627413" y="1102895"/>
            <a:ext cx="2743200" cy="456261"/>
          </a:xfrm>
          <a:prstGeom prst="rect">
            <a:avLst/>
          </a:prstGeom>
        </p:spPr>
      </p:pic>
      <p:pic>
        <p:nvPicPr>
          <p:cNvPr id="8" name="Slika 8">
            <a:extLst>
              <a:ext uri="{FF2B5EF4-FFF2-40B4-BE49-F238E27FC236}">
                <a16:creationId xmlns:a16="http://schemas.microsoft.com/office/drawing/2014/main" id="{175E01CA-FAB6-7209-10DF-178BE2E73497}"/>
              </a:ext>
            </a:extLst>
          </p:cNvPr>
          <p:cNvPicPr>
            <a:picLocks noChangeAspect="1"/>
          </p:cNvPicPr>
          <p:nvPr/>
        </p:nvPicPr>
        <p:blipFill>
          <a:blip r:embed="rId6"/>
          <a:stretch>
            <a:fillRect/>
          </a:stretch>
        </p:blipFill>
        <p:spPr>
          <a:xfrm>
            <a:off x="3724894" y="1123080"/>
            <a:ext cx="2743200" cy="435685"/>
          </a:xfrm>
          <a:prstGeom prst="rect">
            <a:avLst/>
          </a:prstGeom>
        </p:spPr>
      </p:pic>
      <p:pic>
        <p:nvPicPr>
          <p:cNvPr id="9" name="Slika 9">
            <a:extLst>
              <a:ext uri="{FF2B5EF4-FFF2-40B4-BE49-F238E27FC236}">
                <a16:creationId xmlns:a16="http://schemas.microsoft.com/office/drawing/2014/main" id="{89144701-B43F-61C9-A258-593799FC59BB}"/>
              </a:ext>
            </a:extLst>
          </p:cNvPr>
          <p:cNvPicPr>
            <a:picLocks noChangeAspect="1"/>
          </p:cNvPicPr>
          <p:nvPr/>
        </p:nvPicPr>
        <p:blipFill>
          <a:blip r:embed="rId7"/>
          <a:stretch>
            <a:fillRect/>
          </a:stretch>
        </p:blipFill>
        <p:spPr>
          <a:xfrm>
            <a:off x="6662800" y="1983066"/>
            <a:ext cx="2743200" cy="383207"/>
          </a:xfrm>
          <a:prstGeom prst="rect">
            <a:avLst/>
          </a:prstGeom>
        </p:spPr>
      </p:pic>
      <p:pic>
        <p:nvPicPr>
          <p:cNvPr id="11" name="Slika 11">
            <a:extLst>
              <a:ext uri="{FF2B5EF4-FFF2-40B4-BE49-F238E27FC236}">
                <a16:creationId xmlns:a16="http://schemas.microsoft.com/office/drawing/2014/main" id="{5CCF219C-8DFF-7C5F-182D-1C698AA15DD7}"/>
              </a:ext>
            </a:extLst>
          </p:cNvPr>
          <p:cNvPicPr>
            <a:picLocks noChangeAspect="1"/>
          </p:cNvPicPr>
          <p:nvPr/>
        </p:nvPicPr>
        <p:blipFill>
          <a:blip r:embed="rId8"/>
          <a:stretch>
            <a:fillRect/>
          </a:stretch>
        </p:blipFill>
        <p:spPr>
          <a:xfrm>
            <a:off x="3802826" y="5587389"/>
            <a:ext cx="2743200" cy="205740"/>
          </a:xfrm>
          <a:prstGeom prst="rect">
            <a:avLst/>
          </a:prstGeom>
        </p:spPr>
      </p:pic>
      <p:pic>
        <p:nvPicPr>
          <p:cNvPr id="12" name="Slika 12">
            <a:extLst>
              <a:ext uri="{FF2B5EF4-FFF2-40B4-BE49-F238E27FC236}">
                <a16:creationId xmlns:a16="http://schemas.microsoft.com/office/drawing/2014/main" id="{C4DEC18F-E3FA-A4AB-503C-2CFB0461F9BF}"/>
              </a:ext>
            </a:extLst>
          </p:cNvPr>
          <p:cNvPicPr>
            <a:picLocks noChangeAspect="1"/>
          </p:cNvPicPr>
          <p:nvPr/>
        </p:nvPicPr>
        <p:blipFill>
          <a:blip r:embed="rId9"/>
          <a:stretch>
            <a:fillRect/>
          </a:stretch>
        </p:blipFill>
        <p:spPr>
          <a:xfrm>
            <a:off x="711530" y="5583265"/>
            <a:ext cx="2743200" cy="312950"/>
          </a:xfrm>
          <a:prstGeom prst="rect">
            <a:avLst/>
          </a:prstGeom>
        </p:spPr>
      </p:pic>
    </p:spTree>
    <p:extLst>
      <p:ext uri="{BB962C8B-B14F-4D97-AF65-F5344CB8AC3E}">
        <p14:creationId xmlns:p14="http://schemas.microsoft.com/office/powerpoint/2010/main" val="1504070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EC2715-DB47-4B45-BCF6-7ABD19D74E58}"/>
              </a:ext>
            </a:extLst>
          </p:cNvPr>
          <p:cNvSpPr>
            <a:spLocks noGrp="1"/>
          </p:cNvSpPr>
          <p:nvPr>
            <p:ph type="title"/>
          </p:nvPr>
        </p:nvSpPr>
        <p:spPr>
          <a:xfrm>
            <a:off x="637805" y="595651"/>
            <a:ext cx="10593531" cy="1094630"/>
          </a:xfrm>
        </p:spPr>
        <p:txBody>
          <a:bodyPr>
            <a:noAutofit/>
          </a:bodyPr>
          <a:lstStyle/>
          <a:p>
            <a:r>
              <a:rPr lang="sl-SI" sz="2800" b="1">
                <a:highlight>
                  <a:srgbClr val="FFFF00"/>
                </a:highlight>
              </a:rPr>
              <a:t>Geografski vidik: opredelitev procesa, razvoj procesa, opredelitev vzrokov, posledic in ukrepov</a:t>
            </a:r>
          </a:p>
        </p:txBody>
      </p:sp>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673677" y="1585383"/>
            <a:ext cx="10515600" cy="4766733"/>
          </a:xfrm>
        </p:spPr>
        <p:txBody>
          <a:bodyPr vert="horz" lIns="91440" tIns="45720" rIns="91440" bIns="45720" rtlCol="0" anchor="t">
            <a:normAutofit/>
          </a:bodyPr>
          <a:lstStyle/>
          <a:p>
            <a:pPr marL="0" indent="0">
              <a:buNone/>
            </a:pPr>
            <a:endParaRPr lang="sl-SI" sz="2400" b="1">
              <a:cs typeface="Calibri"/>
            </a:endParaRPr>
          </a:p>
          <a:p>
            <a:pPr marL="0" indent="0">
              <a:buNone/>
            </a:pPr>
            <a:endParaRPr lang="sl-SI" sz="2000"/>
          </a:p>
          <a:p>
            <a:pPr marL="0" indent="0">
              <a:buNone/>
            </a:pPr>
            <a:endParaRPr lang="sl-SI" sz="2000" i="1">
              <a:solidFill>
                <a:srgbClr val="0070C0"/>
              </a:solidFill>
            </a:endParaRPr>
          </a:p>
          <a:p>
            <a:pPr marL="0" indent="0">
              <a:buNone/>
            </a:pPr>
            <a:endParaRPr lang="sl-SI" sz="2000" i="1">
              <a:solidFill>
                <a:srgbClr val="0070C0"/>
              </a:solidFill>
            </a:endParaRPr>
          </a:p>
        </p:txBody>
      </p:sp>
      <p:sp>
        <p:nvSpPr>
          <p:cNvPr id="4" name="Označba mesta vsebine 2">
            <a:extLst>
              <a:ext uri="{FF2B5EF4-FFF2-40B4-BE49-F238E27FC236}">
                <a16:creationId xmlns:a16="http://schemas.microsoft.com/office/drawing/2014/main" id="{6A746C06-C243-441A-994D-9AFED330756C}"/>
              </a:ext>
            </a:extLst>
          </p:cNvPr>
          <p:cNvSpPr txBox="1">
            <a:spLocks/>
          </p:cNvSpPr>
          <p:nvPr/>
        </p:nvSpPr>
        <p:spPr>
          <a:xfrm>
            <a:off x="639179" y="1923275"/>
            <a:ext cx="10584872" cy="39757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2000">
                <a:ea typeface="+mn-lt"/>
                <a:cs typeface="+mn-lt"/>
              </a:rPr>
              <a:t>Sklop 1: </a:t>
            </a:r>
            <a:r>
              <a:rPr lang="sl-SI" sz="2000" b="1">
                <a:ea typeface="+mn-lt"/>
                <a:cs typeface="+mn-lt"/>
              </a:rPr>
              <a:t>Lokalno – Regionalno – Globalno</a:t>
            </a:r>
            <a:endParaRPr lang="sl-SI" sz="2000">
              <a:cs typeface="Calibri"/>
            </a:endParaRPr>
          </a:p>
          <a:p>
            <a:r>
              <a:rPr lang="sl-SI" sz="2000"/>
              <a:t>Predstavijo se fotografije in video-animacije ob nastopu astronomske plime, grafični podatki </a:t>
            </a:r>
            <a:r>
              <a:rPr lang="sl-SI" sz="2000" err="1"/>
              <a:t>mareografskih</a:t>
            </a:r>
            <a:r>
              <a:rPr lang="sl-SI" sz="2000"/>
              <a:t> postaj, rezultati aktualnih študij – </a:t>
            </a:r>
            <a:r>
              <a:rPr lang="sl-SI" sz="2000" b="1"/>
              <a:t>slovenska obala, Benetke</a:t>
            </a:r>
            <a:endParaRPr lang="sl-SI" sz="2000" b="1">
              <a:cs typeface="Calibri"/>
            </a:endParaRPr>
          </a:p>
          <a:p>
            <a:pPr marL="0" indent="0">
              <a:buNone/>
            </a:pPr>
            <a:endParaRPr lang="sl-SI" sz="1200" i="1">
              <a:solidFill>
                <a:srgbClr val="0070C0"/>
              </a:solidFill>
            </a:endParaRPr>
          </a:p>
          <a:p>
            <a:pPr marL="0" indent="0">
              <a:buNone/>
            </a:pPr>
            <a:r>
              <a:rPr lang="sl-SI" sz="1300" i="1">
                <a:solidFill>
                  <a:srgbClr val="0070C0"/>
                </a:solidFill>
              </a:rPr>
              <a:t>Viri, gradivo: </a:t>
            </a:r>
            <a:endParaRPr lang="sl-SI" sz="1300" i="1">
              <a:solidFill>
                <a:srgbClr val="0070C0"/>
              </a:solidFill>
              <a:cs typeface="Calibri"/>
            </a:endParaRPr>
          </a:p>
          <a:p>
            <a:pPr marL="0" indent="0">
              <a:buNone/>
            </a:pPr>
            <a:r>
              <a:rPr lang="sl-SI" sz="1300" i="1">
                <a:solidFill>
                  <a:srgbClr val="0070C0"/>
                </a:solidFill>
              </a:rPr>
              <a:t>Video: Poplavljanje slovenske obale 2022 – RTV SLO: </a:t>
            </a:r>
            <a:r>
              <a:rPr lang="sl-SI" sz="1300" i="1">
                <a:solidFill>
                  <a:srgbClr val="0070C0"/>
                </a:solidFill>
                <a:hlinkClick r:id="rId2"/>
              </a:rPr>
              <a:t>https://365.rtvslo.si/arhiv/porocila/174915819</a:t>
            </a:r>
            <a:r>
              <a:rPr lang="sl-SI" sz="1300" i="1">
                <a:solidFill>
                  <a:srgbClr val="0070C0"/>
                </a:solidFill>
              </a:rPr>
              <a:t> (3:40)</a:t>
            </a:r>
            <a:endParaRPr lang="sl-SI" sz="1300" i="1">
              <a:solidFill>
                <a:srgbClr val="0070C0"/>
              </a:solidFill>
              <a:cs typeface="Calibri"/>
            </a:endParaRPr>
          </a:p>
          <a:p>
            <a:pPr marL="0" indent="0">
              <a:buNone/>
            </a:pPr>
            <a:r>
              <a:rPr lang="sl-SI" sz="1300" i="1">
                <a:solidFill>
                  <a:srgbClr val="0070C0"/>
                </a:solidFill>
              </a:rPr>
              <a:t>Video: Zaščita Pirana pred poplavami – RTV SLO: </a:t>
            </a:r>
            <a:r>
              <a:rPr lang="sl-SI" sz="1300" i="1">
                <a:solidFill>
                  <a:srgbClr val="0070C0"/>
                </a:solidFill>
                <a:hlinkClick r:id="rId3"/>
              </a:rPr>
              <a:t>https://365.rtvslo.si/arhiv/slovenska-kronika/174807531</a:t>
            </a:r>
            <a:r>
              <a:rPr lang="sl-SI" sz="1300" i="1">
                <a:solidFill>
                  <a:srgbClr val="0070C0"/>
                </a:solidFill>
              </a:rPr>
              <a:t>  (2:13)</a:t>
            </a:r>
            <a:endParaRPr lang="sl-SI" sz="1300" i="1">
              <a:solidFill>
                <a:srgbClr val="0070C0"/>
              </a:solidFill>
              <a:cs typeface="Calibri"/>
            </a:endParaRPr>
          </a:p>
          <a:p>
            <a:pPr marL="0" indent="0">
              <a:buNone/>
            </a:pPr>
            <a:r>
              <a:rPr lang="sl-SI" sz="1300" i="1">
                <a:solidFill>
                  <a:srgbClr val="0070C0"/>
                </a:solidFill>
                <a:cs typeface="Calibri"/>
              </a:rPr>
              <a:t>Video: </a:t>
            </a:r>
            <a:r>
              <a:rPr lang="sl-SI" sz="1300" i="1" err="1">
                <a:solidFill>
                  <a:srgbClr val="0070C0"/>
                </a:solidFill>
                <a:cs typeface="Calibri"/>
              </a:rPr>
              <a:t>Why</a:t>
            </a:r>
            <a:r>
              <a:rPr lang="sl-SI" sz="1300" i="1">
                <a:solidFill>
                  <a:srgbClr val="0070C0"/>
                </a:solidFill>
                <a:cs typeface="Calibri"/>
              </a:rPr>
              <a:t> is </a:t>
            </a:r>
            <a:r>
              <a:rPr lang="sl-SI" sz="1300" i="1" err="1">
                <a:solidFill>
                  <a:srgbClr val="0070C0"/>
                </a:solidFill>
                <a:cs typeface="Calibri"/>
              </a:rPr>
              <a:t>Venice</a:t>
            </a:r>
            <a:r>
              <a:rPr lang="sl-SI" sz="1300" i="1">
                <a:solidFill>
                  <a:srgbClr val="0070C0"/>
                </a:solidFill>
                <a:cs typeface="Calibri"/>
              </a:rPr>
              <a:t> </a:t>
            </a:r>
            <a:r>
              <a:rPr lang="sl-SI" sz="1300" i="1" err="1">
                <a:solidFill>
                  <a:srgbClr val="0070C0"/>
                </a:solidFill>
                <a:cs typeface="Calibri"/>
              </a:rPr>
              <a:t>flooding</a:t>
            </a:r>
            <a:r>
              <a:rPr lang="sl-SI" sz="1300" i="1">
                <a:solidFill>
                  <a:srgbClr val="0070C0"/>
                </a:solidFill>
                <a:cs typeface="Calibri"/>
              </a:rPr>
              <a:t>? – ABC </a:t>
            </a:r>
            <a:r>
              <a:rPr lang="sl-SI" sz="1300" i="1" err="1">
                <a:solidFill>
                  <a:srgbClr val="0070C0"/>
                </a:solidFill>
                <a:cs typeface="Calibri"/>
              </a:rPr>
              <a:t>News</a:t>
            </a:r>
            <a:r>
              <a:rPr lang="sl-SI" sz="1300" i="1">
                <a:solidFill>
                  <a:srgbClr val="0070C0"/>
                </a:solidFill>
                <a:cs typeface="Calibri"/>
              </a:rPr>
              <a:t> – </a:t>
            </a:r>
            <a:r>
              <a:rPr lang="sl-SI" sz="1300" i="1" err="1">
                <a:solidFill>
                  <a:srgbClr val="0070C0"/>
                </a:solidFill>
                <a:cs typeface="Calibri"/>
              </a:rPr>
              <a:t>Youtube</a:t>
            </a:r>
            <a:r>
              <a:rPr lang="sl-SI" sz="1300" i="1">
                <a:solidFill>
                  <a:srgbClr val="0070C0"/>
                </a:solidFill>
                <a:cs typeface="Calibri"/>
              </a:rPr>
              <a:t>: </a:t>
            </a:r>
            <a:r>
              <a:rPr lang="sl-SI" sz="1300" i="1">
                <a:solidFill>
                  <a:srgbClr val="0070C0"/>
                </a:solidFill>
                <a:cs typeface="Calibri"/>
                <a:hlinkClick r:id="rId4"/>
              </a:rPr>
              <a:t>https://www.youtube.com/watch?v=yOyQg3swkXo</a:t>
            </a:r>
            <a:r>
              <a:rPr lang="sl-SI" sz="1300" i="1">
                <a:solidFill>
                  <a:srgbClr val="0070C0"/>
                </a:solidFill>
                <a:cs typeface="Calibri"/>
              </a:rPr>
              <a:t>  (5:00)</a:t>
            </a:r>
          </a:p>
          <a:p>
            <a:pPr marL="0" indent="0">
              <a:buNone/>
            </a:pPr>
            <a:r>
              <a:rPr lang="sl-SI" sz="1300" i="1">
                <a:solidFill>
                  <a:srgbClr val="0070C0"/>
                </a:solidFill>
              </a:rPr>
              <a:t>Članek:</a:t>
            </a:r>
            <a:r>
              <a:rPr lang="sl-SI" sz="1300" i="1">
                <a:solidFill>
                  <a:srgbClr val="0070C0"/>
                </a:solidFill>
                <a:sym typeface="Wingdings" panose="05000000000000000000" pitchFamily="2" charset="2"/>
              </a:rPr>
              <a:t> </a:t>
            </a:r>
            <a:r>
              <a:rPr lang="sl-SI" sz="1300" i="1">
                <a:solidFill>
                  <a:srgbClr val="0070C0"/>
                </a:solidFill>
                <a:hlinkClick r:id="rId5"/>
              </a:rPr>
              <a:t>https://www.nib.si/mbp/sl/home/news/902-podnebne-spremembe-in-narascanje-gladine-morja-v-severnem-jadranu</a:t>
            </a:r>
            <a:endParaRPr lang="sl-SI" sz="1300" i="1">
              <a:solidFill>
                <a:srgbClr val="0070C0"/>
              </a:solidFill>
              <a:cs typeface="Calibri"/>
            </a:endParaRPr>
          </a:p>
          <a:p>
            <a:pPr marL="0" indent="0">
              <a:buNone/>
            </a:pPr>
            <a:r>
              <a:rPr lang="sl-SI" sz="1300" i="1">
                <a:solidFill>
                  <a:srgbClr val="0070C0"/>
                </a:solidFill>
              </a:rPr>
              <a:t>Slike: </a:t>
            </a:r>
            <a:r>
              <a:rPr lang="sl-SI" sz="1300" i="1">
                <a:solidFill>
                  <a:srgbClr val="0070C0"/>
                </a:solidFill>
                <a:hlinkClick r:id="rId6"/>
              </a:rPr>
              <a:t>https://www.theatlantic.com/photo/2019/11/photos-of-venice-underwater-highest-tide-in-50-years/601930/</a:t>
            </a:r>
            <a:r>
              <a:rPr lang="sl-SI" sz="1300" i="1">
                <a:solidFill>
                  <a:srgbClr val="0070C0"/>
                </a:solidFill>
              </a:rPr>
              <a:t> </a:t>
            </a:r>
            <a:r>
              <a:rPr lang="sl-SI" sz="1300" i="1">
                <a:solidFill>
                  <a:srgbClr val="0070C0"/>
                </a:solidFill>
                <a:sym typeface="Wingdings" panose="05000000000000000000" pitchFamily="2" charset="2"/>
              </a:rPr>
              <a:t>  slike 1 - 24</a:t>
            </a:r>
            <a:endParaRPr lang="sl-SI" sz="1300" i="1">
              <a:solidFill>
                <a:srgbClr val="0070C0"/>
              </a:solidFill>
              <a:cs typeface="Calibri"/>
            </a:endParaRPr>
          </a:p>
          <a:p>
            <a:pPr marL="0" indent="0">
              <a:buNone/>
            </a:pPr>
            <a:r>
              <a:rPr lang="sl-SI" sz="1300" i="1">
                <a:solidFill>
                  <a:srgbClr val="0070C0"/>
                </a:solidFill>
              </a:rPr>
              <a:t>Članek:</a:t>
            </a:r>
            <a:r>
              <a:rPr lang="sl-SI" sz="1300" i="1">
                <a:solidFill>
                  <a:srgbClr val="0070C0"/>
                </a:solidFill>
                <a:sym typeface="Wingdings" panose="05000000000000000000" pitchFamily="2" charset="2"/>
              </a:rPr>
              <a:t> </a:t>
            </a:r>
            <a:r>
              <a:rPr lang="sl-SI" sz="1300" i="1">
                <a:solidFill>
                  <a:srgbClr val="0070C0"/>
                </a:solidFill>
                <a:hlinkClick r:id="rId7"/>
              </a:rPr>
              <a:t>https://nhess.copernicus.org/articles/21/2643/2021/nhess-21-2643-2021.pdf</a:t>
            </a:r>
            <a:r>
              <a:rPr lang="sl-SI" sz="1300" i="1">
                <a:solidFill>
                  <a:srgbClr val="0070C0"/>
                </a:solidFill>
              </a:rPr>
              <a:t>  </a:t>
            </a:r>
            <a:r>
              <a:rPr lang="sl-SI" sz="1300" i="1">
                <a:solidFill>
                  <a:srgbClr val="0070C0"/>
                </a:solidFill>
                <a:sym typeface="Wingdings" panose="05000000000000000000" pitchFamily="2" charset="2"/>
              </a:rPr>
              <a:t> Slika 1, Slika 2, Slika 4, Slika 7</a:t>
            </a:r>
            <a:endParaRPr lang="sl-SI" sz="1300" i="1">
              <a:solidFill>
                <a:srgbClr val="0070C0"/>
              </a:solidFill>
              <a:cs typeface="Calibri"/>
            </a:endParaRPr>
          </a:p>
          <a:p>
            <a:pPr>
              <a:buNone/>
            </a:pPr>
            <a:endParaRPr lang="sl-SI" sz="800" b="1">
              <a:cs typeface="Calibri"/>
            </a:endParaRPr>
          </a:p>
          <a:p>
            <a:pPr marL="0" indent="0">
              <a:buNone/>
            </a:pPr>
            <a:endParaRPr lang="sl-SI" sz="1600">
              <a:cs typeface="Calibri"/>
            </a:endParaRPr>
          </a:p>
          <a:p>
            <a:pPr marL="0" indent="0">
              <a:buFont typeface="Arial" panose="020B0604020202020204" pitchFamily="34" charset="0"/>
              <a:buNone/>
            </a:pPr>
            <a:endParaRPr lang="sl-SI" sz="2000" i="1">
              <a:solidFill>
                <a:srgbClr val="0070C0"/>
              </a:solidFill>
            </a:endParaRPr>
          </a:p>
        </p:txBody>
      </p:sp>
    </p:spTree>
    <p:extLst>
      <p:ext uri="{BB962C8B-B14F-4D97-AF65-F5344CB8AC3E}">
        <p14:creationId xmlns:p14="http://schemas.microsoft.com/office/powerpoint/2010/main" val="3619385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B9A73D2-481F-30EB-EB76-314264E3F428}"/>
              </a:ext>
            </a:extLst>
          </p:cNvPr>
          <p:cNvSpPr>
            <a:spLocks noGrp="1"/>
          </p:cNvSpPr>
          <p:nvPr>
            <p:ph type="title"/>
          </p:nvPr>
        </p:nvSpPr>
        <p:spPr>
          <a:xfrm>
            <a:off x="630382" y="564284"/>
            <a:ext cx="10515600" cy="1022495"/>
          </a:xfrm>
        </p:spPr>
        <p:txBody>
          <a:bodyPr>
            <a:normAutofit/>
          </a:bodyPr>
          <a:lstStyle/>
          <a:p>
            <a:r>
              <a:rPr lang="sl-SI" sz="2000" b="1">
                <a:solidFill>
                  <a:srgbClr val="C00000"/>
                </a:solidFill>
                <a:ea typeface="+mj-lt"/>
                <a:cs typeface="+mj-lt"/>
              </a:rPr>
              <a:t>Primera primerjave pri uri: nove oblike vsakdanjega transporta / </a:t>
            </a:r>
            <a:r>
              <a:rPr lang="sl-SI" sz="2000" b="1" err="1">
                <a:solidFill>
                  <a:srgbClr val="C00000"/>
                </a:solidFill>
                <a:ea typeface="+mj-lt"/>
                <a:cs typeface="+mj-lt"/>
              </a:rPr>
              <a:t>romantiziran</a:t>
            </a:r>
            <a:r>
              <a:rPr lang="sl-SI" sz="2000" b="1">
                <a:solidFill>
                  <a:srgbClr val="C00000"/>
                </a:solidFill>
                <a:ea typeface="+mj-lt"/>
                <a:cs typeface="+mj-lt"/>
              </a:rPr>
              <a:t> dvig morskega gladine</a:t>
            </a:r>
            <a:endParaRPr lang="sl-SI" sz="2000" b="1">
              <a:solidFill>
                <a:srgbClr val="C00000"/>
              </a:solidFill>
              <a:cs typeface="Calibri Light"/>
            </a:endParaRPr>
          </a:p>
        </p:txBody>
      </p:sp>
      <p:pic>
        <p:nvPicPr>
          <p:cNvPr id="4" name="Slika 4">
            <a:extLst>
              <a:ext uri="{FF2B5EF4-FFF2-40B4-BE49-F238E27FC236}">
                <a16:creationId xmlns:a16="http://schemas.microsoft.com/office/drawing/2014/main" id="{3E4F6AAE-459D-9B85-C5E2-5DB3685D7ACE}"/>
              </a:ext>
            </a:extLst>
          </p:cNvPr>
          <p:cNvPicPr>
            <a:picLocks noChangeAspect="1"/>
          </p:cNvPicPr>
          <p:nvPr/>
        </p:nvPicPr>
        <p:blipFill>
          <a:blip r:embed="rId2"/>
          <a:stretch>
            <a:fillRect/>
          </a:stretch>
        </p:blipFill>
        <p:spPr>
          <a:xfrm>
            <a:off x="835231" y="1618822"/>
            <a:ext cx="3861461" cy="456076"/>
          </a:xfrm>
          <a:prstGeom prst="rect">
            <a:avLst/>
          </a:prstGeom>
        </p:spPr>
      </p:pic>
      <p:pic>
        <p:nvPicPr>
          <p:cNvPr id="5" name="Slika 5">
            <a:extLst>
              <a:ext uri="{FF2B5EF4-FFF2-40B4-BE49-F238E27FC236}">
                <a16:creationId xmlns:a16="http://schemas.microsoft.com/office/drawing/2014/main" id="{32F76CB2-6F18-B227-CF19-6F61F3B0F761}"/>
              </a:ext>
            </a:extLst>
          </p:cNvPr>
          <p:cNvPicPr>
            <a:picLocks noChangeAspect="1"/>
          </p:cNvPicPr>
          <p:nvPr/>
        </p:nvPicPr>
        <p:blipFill>
          <a:blip r:embed="rId3"/>
          <a:stretch>
            <a:fillRect/>
          </a:stretch>
        </p:blipFill>
        <p:spPr>
          <a:xfrm>
            <a:off x="6337464" y="1466737"/>
            <a:ext cx="4860966" cy="609330"/>
          </a:xfrm>
          <a:prstGeom prst="rect">
            <a:avLst/>
          </a:prstGeom>
        </p:spPr>
      </p:pic>
      <p:pic>
        <p:nvPicPr>
          <p:cNvPr id="6" name="Slika 6">
            <a:extLst>
              <a:ext uri="{FF2B5EF4-FFF2-40B4-BE49-F238E27FC236}">
                <a16:creationId xmlns:a16="http://schemas.microsoft.com/office/drawing/2014/main" id="{CC70D3DC-2FAD-F8F5-4883-B92B72000A0F}"/>
              </a:ext>
            </a:extLst>
          </p:cNvPr>
          <p:cNvPicPr>
            <a:picLocks noChangeAspect="1"/>
          </p:cNvPicPr>
          <p:nvPr/>
        </p:nvPicPr>
        <p:blipFill>
          <a:blip r:embed="rId4"/>
          <a:stretch>
            <a:fillRect/>
          </a:stretch>
        </p:blipFill>
        <p:spPr>
          <a:xfrm>
            <a:off x="835231" y="2413836"/>
            <a:ext cx="4019797" cy="3979861"/>
          </a:xfrm>
          <a:prstGeom prst="rect">
            <a:avLst/>
          </a:prstGeom>
        </p:spPr>
      </p:pic>
      <p:pic>
        <p:nvPicPr>
          <p:cNvPr id="7" name="Slika 7" descr="Slika, ki vsebuje besede nebo, na prostem, sončni zahod, sonce&#10;&#10;Opis je samodejno ustvarjen">
            <a:extLst>
              <a:ext uri="{FF2B5EF4-FFF2-40B4-BE49-F238E27FC236}">
                <a16:creationId xmlns:a16="http://schemas.microsoft.com/office/drawing/2014/main" id="{AF86DAD1-9142-39A7-89AF-13C1E5400783}"/>
              </a:ext>
            </a:extLst>
          </p:cNvPr>
          <p:cNvPicPr>
            <a:picLocks noChangeAspect="1"/>
          </p:cNvPicPr>
          <p:nvPr/>
        </p:nvPicPr>
        <p:blipFill>
          <a:blip r:embed="rId5"/>
          <a:stretch>
            <a:fillRect/>
          </a:stretch>
        </p:blipFill>
        <p:spPr>
          <a:xfrm>
            <a:off x="6505699" y="2077778"/>
            <a:ext cx="4069277" cy="1920651"/>
          </a:xfrm>
          <a:prstGeom prst="rect">
            <a:avLst/>
          </a:prstGeom>
        </p:spPr>
      </p:pic>
      <p:pic>
        <p:nvPicPr>
          <p:cNvPr id="8" name="Slika 8" descr="Slika, ki vsebuje besede oseba&#10;&#10;Opis je samodejno ustvarjen">
            <a:extLst>
              <a:ext uri="{FF2B5EF4-FFF2-40B4-BE49-F238E27FC236}">
                <a16:creationId xmlns:a16="http://schemas.microsoft.com/office/drawing/2014/main" id="{0E19C34F-B179-B3AC-1BC4-551A44B07879}"/>
              </a:ext>
            </a:extLst>
          </p:cNvPr>
          <p:cNvPicPr>
            <a:picLocks noChangeAspect="1"/>
          </p:cNvPicPr>
          <p:nvPr/>
        </p:nvPicPr>
        <p:blipFill>
          <a:blip r:embed="rId6"/>
          <a:stretch>
            <a:fillRect/>
          </a:stretch>
        </p:blipFill>
        <p:spPr>
          <a:xfrm>
            <a:off x="6505699" y="4393553"/>
            <a:ext cx="4019797" cy="1920475"/>
          </a:xfrm>
          <a:prstGeom prst="rect">
            <a:avLst/>
          </a:prstGeom>
        </p:spPr>
      </p:pic>
    </p:spTree>
    <p:extLst>
      <p:ext uri="{BB962C8B-B14F-4D97-AF65-F5344CB8AC3E}">
        <p14:creationId xmlns:p14="http://schemas.microsoft.com/office/powerpoint/2010/main" val="2557194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EC2715-DB47-4B45-BCF6-7ABD19D74E58}"/>
              </a:ext>
            </a:extLst>
          </p:cNvPr>
          <p:cNvSpPr>
            <a:spLocks noGrp="1"/>
          </p:cNvSpPr>
          <p:nvPr>
            <p:ph type="title"/>
          </p:nvPr>
        </p:nvSpPr>
        <p:spPr>
          <a:xfrm>
            <a:off x="838200" y="681037"/>
            <a:ext cx="10515600" cy="635699"/>
          </a:xfrm>
        </p:spPr>
        <p:txBody>
          <a:bodyPr>
            <a:normAutofit/>
          </a:bodyPr>
          <a:lstStyle/>
          <a:p>
            <a:r>
              <a:rPr lang="sl-SI" sz="2800" b="1">
                <a:highlight>
                  <a:srgbClr val="FFFF00"/>
                </a:highlight>
              </a:rPr>
              <a:t>Zgodovinski vidik</a:t>
            </a:r>
            <a:endParaRPr lang="sl-SI" sz="2800" b="1">
              <a:highlight>
                <a:srgbClr val="FFFF00"/>
              </a:highlight>
              <a:cs typeface="Calibri Light"/>
            </a:endParaRPr>
          </a:p>
        </p:txBody>
      </p:sp>
      <p:pic>
        <p:nvPicPr>
          <p:cNvPr id="4" name="Slika 4" descr="Slika, ki vsebuje besede na prostem, tema&#10;&#10;Opis je samodejno ustvarjen">
            <a:extLst>
              <a:ext uri="{FF2B5EF4-FFF2-40B4-BE49-F238E27FC236}">
                <a16:creationId xmlns:a16="http://schemas.microsoft.com/office/drawing/2014/main" id="{4E7595EC-484D-52CC-C4BA-BBB9EC8508FA}"/>
              </a:ext>
            </a:extLst>
          </p:cNvPr>
          <p:cNvPicPr>
            <a:picLocks noGrp="1" noChangeAspect="1"/>
          </p:cNvPicPr>
          <p:nvPr>
            <p:ph idx="1"/>
          </p:nvPr>
        </p:nvPicPr>
        <p:blipFill>
          <a:blip r:embed="rId2"/>
          <a:stretch>
            <a:fillRect/>
          </a:stretch>
        </p:blipFill>
        <p:spPr>
          <a:xfrm>
            <a:off x="5717890" y="1320734"/>
            <a:ext cx="6472347" cy="3885635"/>
          </a:xfrm>
        </p:spPr>
      </p:pic>
      <p:sp>
        <p:nvSpPr>
          <p:cNvPr id="3" name="PoljeZBesedilom 2">
            <a:extLst>
              <a:ext uri="{FF2B5EF4-FFF2-40B4-BE49-F238E27FC236}">
                <a16:creationId xmlns:a16="http://schemas.microsoft.com/office/drawing/2014/main" id="{45EE1CF5-4451-572E-F8ED-403BC709A4C0}"/>
              </a:ext>
            </a:extLst>
          </p:cNvPr>
          <p:cNvSpPr txBox="1"/>
          <p:nvPr/>
        </p:nvSpPr>
        <p:spPr>
          <a:xfrm>
            <a:off x="800539" y="1838897"/>
            <a:ext cx="4311739" cy="3118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sl-SI" sz="2000">
                <a:latin typeface="Arial"/>
                <a:cs typeface="Arial"/>
              </a:rPr>
              <a:t>• </a:t>
            </a:r>
            <a:r>
              <a:rPr lang="sl-SI" sz="2000">
                <a:cs typeface="Calibri"/>
              </a:rPr>
              <a:t>Predstavi se spreminjanje nivoja morske gladine skozi zgodovino.</a:t>
            </a:r>
          </a:p>
          <a:p>
            <a:pPr>
              <a:spcBef>
                <a:spcPts val="1000"/>
              </a:spcBef>
            </a:pPr>
            <a:r>
              <a:rPr lang="sl-SI" sz="2000">
                <a:latin typeface="Arial"/>
                <a:cs typeface="Arial"/>
              </a:rPr>
              <a:t>• </a:t>
            </a:r>
            <a:r>
              <a:rPr lang="sl-SI" sz="2000">
                <a:cs typeface="Calibri"/>
              </a:rPr>
              <a:t>Predstavijo se nekateri konkretni primeri, kako je sprememba dviga morske gladine vplivala na življenje ljudi; prilagajanje oziroma soočanje s spremembami dviga morske gladine.</a:t>
            </a:r>
          </a:p>
          <a:p>
            <a:pPr>
              <a:spcBef>
                <a:spcPts val="1000"/>
              </a:spcBef>
            </a:pPr>
            <a:r>
              <a:rPr lang="sl-SI" sz="2000">
                <a:latin typeface="Arial"/>
                <a:cs typeface="Arial"/>
              </a:rPr>
              <a:t>• </a:t>
            </a:r>
            <a:r>
              <a:rPr lang="sl-SI" sz="2000">
                <a:cs typeface="Calibri"/>
              </a:rPr>
              <a:t>Način izvedbe: predavanje in diskusija.</a:t>
            </a:r>
          </a:p>
          <a:p>
            <a:pPr algn="l"/>
            <a:endParaRPr lang="sl-SI" sz="2000">
              <a:cs typeface="Calibri"/>
            </a:endParaRPr>
          </a:p>
        </p:txBody>
      </p:sp>
      <p:sp>
        <p:nvSpPr>
          <p:cNvPr id="5" name="PoljeZBesedilom 4">
            <a:extLst>
              <a:ext uri="{FF2B5EF4-FFF2-40B4-BE49-F238E27FC236}">
                <a16:creationId xmlns:a16="http://schemas.microsoft.com/office/drawing/2014/main" id="{183C9912-7C19-2779-E031-A3C94FE2D8B1}"/>
              </a:ext>
            </a:extLst>
          </p:cNvPr>
          <p:cNvSpPr txBox="1"/>
          <p:nvPr/>
        </p:nvSpPr>
        <p:spPr>
          <a:xfrm>
            <a:off x="5715000" y="5339365"/>
            <a:ext cx="37026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cs typeface="Calibri"/>
              </a:rPr>
              <a:t>George </a:t>
            </a:r>
            <a:r>
              <a:rPr lang="sl-SI" err="1">
                <a:cs typeface="Calibri"/>
              </a:rPr>
              <a:t>Grie</a:t>
            </a:r>
            <a:r>
              <a:rPr lang="sl-SI">
                <a:cs typeface="Calibri"/>
              </a:rPr>
              <a:t>, </a:t>
            </a:r>
            <a:r>
              <a:rPr lang="sl-SI" err="1">
                <a:cs typeface="Calibri"/>
              </a:rPr>
              <a:t>The</a:t>
            </a:r>
            <a:r>
              <a:rPr lang="sl-SI">
                <a:cs typeface="Calibri"/>
              </a:rPr>
              <a:t> </a:t>
            </a:r>
            <a:r>
              <a:rPr lang="sl-SI" err="1">
                <a:cs typeface="Calibri"/>
              </a:rPr>
              <a:t>Lost</a:t>
            </a:r>
            <a:r>
              <a:rPr lang="sl-SI">
                <a:cs typeface="Calibri"/>
              </a:rPr>
              <a:t> </a:t>
            </a:r>
            <a:r>
              <a:rPr lang="sl-SI" err="1">
                <a:cs typeface="Calibri"/>
              </a:rPr>
              <a:t>City</a:t>
            </a:r>
            <a:r>
              <a:rPr lang="sl-SI">
                <a:cs typeface="Calibri"/>
              </a:rPr>
              <a:t> </a:t>
            </a:r>
            <a:r>
              <a:rPr lang="sl-SI" err="1">
                <a:cs typeface="Calibri"/>
              </a:rPr>
              <a:t>of</a:t>
            </a:r>
            <a:r>
              <a:rPr lang="sl-SI">
                <a:cs typeface="Calibri"/>
              </a:rPr>
              <a:t> </a:t>
            </a:r>
            <a:r>
              <a:rPr lang="sl-SI" err="1">
                <a:cs typeface="Calibri"/>
              </a:rPr>
              <a:t>Atlantis</a:t>
            </a:r>
            <a:endParaRPr lang="sl-SI" err="1"/>
          </a:p>
          <a:p>
            <a:pPr algn="l"/>
            <a:endParaRPr lang="sl-SI">
              <a:cs typeface="Calibri"/>
            </a:endParaRPr>
          </a:p>
        </p:txBody>
      </p:sp>
    </p:spTree>
    <p:extLst>
      <p:ext uri="{BB962C8B-B14F-4D97-AF65-F5344CB8AC3E}">
        <p14:creationId xmlns:p14="http://schemas.microsoft.com/office/powerpoint/2010/main" val="2177156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EC2715-DB47-4B45-BCF6-7ABD19D74E58}"/>
              </a:ext>
            </a:extLst>
          </p:cNvPr>
          <p:cNvSpPr>
            <a:spLocks noGrp="1"/>
          </p:cNvSpPr>
          <p:nvPr>
            <p:ph type="title"/>
          </p:nvPr>
        </p:nvSpPr>
        <p:spPr>
          <a:xfrm>
            <a:off x="543791" y="906174"/>
            <a:ext cx="10515600" cy="635699"/>
          </a:xfrm>
        </p:spPr>
        <p:txBody>
          <a:bodyPr>
            <a:normAutofit/>
          </a:bodyPr>
          <a:lstStyle/>
          <a:p>
            <a:pPr>
              <a:lnSpc>
                <a:spcPct val="100000"/>
              </a:lnSpc>
            </a:pPr>
            <a:r>
              <a:rPr lang="sl-SI" sz="2400">
                <a:latin typeface="Calibri"/>
                <a:cs typeface="Calibri Light"/>
              </a:rPr>
              <a:t>SPREMEMBA MORSKE GLADINE SKOZI ČAS</a:t>
            </a:r>
            <a:endParaRPr lang="sl-SI" sz="2400">
              <a:latin typeface="Calibri"/>
              <a:cs typeface="Calibri"/>
            </a:endParaRPr>
          </a:p>
        </p:txBody>
      </p:sp>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543529" y="1805426"/>
            <a:ext cx="6803778" cy="4491653"/>
          </a:xfrm>
        </p:spPr>
        <p:txBody>
          <a:bodyPr vert="horz" lIns="91440" tIns="45720" rIns="91440" bIns="45720" rtlCol="0" anchor="t">
            <a:normAutofit/>
          </a:bodyPr>
          <a:lstStyle/>
          <a:p>
            <a:r>
              <a:rPr lang="sl-SI" sz="1800">
                <a:cs typeface="Calibri"/>
              </a:rPr>
              <a:t>Pred 125.000 leti: morska gladina višja za 4–6 m kot danes.</a:t>
            </a:r>
          </a:p>
          <a:p>
            <a:r>
              <a:rPr lang="sl-SI" sz="1800">
                <a:cs typeface="Calibri"/>
              </a:rPr>
              <a:t>V zadnji ledeni dobi (115.000–12.000) morska gladina padla za </a:t>
            </a:r>
          </a:p>
          <a:p>
            <a:pPr marL="0" indent="0">
              <a:buNone/>
            </a:pPr>
            <a:r>
              <a:rPr lang="sl-SI" sz="1800">
                <a:cs typeface="Calibri"/>
              </a:rPr>
              <a:t>120 m. </a:t>
            </a:r>
            <a:endParaRPr lang="sl-SI">
              <a:cs typeface="Calibri" panose="020F0502020204030204"/>
            </a:endParaRPr>
          </a:p>
          <a:p>
            <a:r>
              <a:rPr lang="sl-SI" sz="1800">
                <a:cs typeface="Calibri"/>
              </a:rPr>
              <a:t>Rast morske gladine sprva hitra, od nastanka zgodnjih civilizacij do 19. stoletja se morska gladina zelo malo dvignila, nato pa spet pospešeno.</a:t>
            </a:r>
          </a:p>
          <a:p>
            <a:r>
              <a:rPr lang="sl-SI" sz="1800">
                <a:cs typeface="Calibri"/>
              </a:rPr>
              <a:t>Od 1993 do 2006 rast gladine morja za približno 3mm letno.</a:t>
            </a:r>
          </a:p>
          <a:p>
            <a:r>
              <a:rPr lang="sl-SI" sz="1800">
                <a:cs typeface="Calibri"/>
              </a:rPr>
              <a:t>Poplave 1953 v Z. Evropi imele za posledice, da Nizozemska in </a:t>
            </a:r>
          </a:p>
          <a:p>
            <a:pPr marL="0" indent="0">
              <a:buNone/>
            </a:pPr>
            <a:r>
              <a:rPr lang="sl-SI" sz="1800">
                <a:cs typeface="Calibri"/>
              </a:rPr>
              <a:t>Velika Britanija začeli s programi za zaščito obalnih predelov. </a:t>
            </a:r>
            <a:endParaRPr lang="sl-SI">
              <a:cs typeface="Calibri" panose="020F0502020204030204"/>
            </a:endParaRPr>
          </a:p>
          <a:p>
            <a:pPr>
              <a:buNone/>
            </a:pPr>
            <a:r>
              <a:rPr lang="sl-SI" sz="1200" i="1">
                <a:solidFill>
                  <a:srgbClr val="0070C0"/>
                </a:solidFill>
                <a:cs typeface="Calibri"/>
              </a:rPr>
              <a:t>Viri, gradivo: </a:t>
            </a:r>
            <a:endParaRPr lang="sl-SI" sz="1200">
              <a:cs typeface="Calibri"/>
            </a:endParaRPr>
          </a:p>
          <a:p>
            <a:pPr>
              <a:buNone/>
            </a:pPr>
            <a:r>
              <a:rPr lang="sl-SI" sz="1200">
                <a:solidFill>
                  <a:srgbClr val="0070C0"/>
                </a:solidFill>
                <a:cs typeface="Calibri"/>
                <a:hlinkClick r:id="rId2"/>
              </a:rPr>
              <a:t>https://www.researchgate.net/publication/227042814_Understanding_global_sea_levels_Past_present_and_future</a:t>
            </a:r>
            <a:endParaRPr lang="sl-SI" sz="1200">
              <a:solidFill>
                <a:srgbClr val="000000"/>
              </a:solidFill>
              <a:cs typeface="Calibri"/>
            </a:endParaRPr>
          </a:p>
          <a:p>
            <a:pPr>
              <a:buNone/>
            </a:pPr>
            <a:r>
              <a:rPr lang="sl-SI" sz="1200">
                <a:solidFill>
                  <a:srgbClr val="0070C0"/>
                </a:solidFill>
                <a:cs typeface="Calibri"/>
                <a:hlinkClick r:id="rId3"/>
              </a:rPr>
              <a:t>https://link.springer.com/article/10.1007/s10712-011-9119-1</a:t>
            </a:r>
            <a:endParaRPr lang="sl-SI" sz="1200">
              <a:cs typeface="Calibri"/>
            </a:endParaRPr>
          </a:p>
          <a:p>
            <a:pPr>
              <a:buNone/>
            </a:pPr>
            <a:r>
              <a:rPr lang="sl-SI" sz="1200">
                <a:solidFill>
                  <a:srgbClr val="0070C0"/>
                </a:solidFill>
                <a:cs typeface="Calibri"/>
                <a:hlinkClick r:id="rId4"/>
              </a:rPr>
              <a:t>https://ocean.si.edu/through-time/ancient-seas/sea-level-rise</a:t>
            </a:r>
            <a:r>
              <a:rPr lang="sl-SI" sz="1200">
                <a:solidFill>
                  <a:srgbClr val="0070C0"/>
                </a:solidFill>
                <a:cs typeface="Calibri"/>
              </a:rPr>
              <a:t> </a:t>
            </a:r>
            <a:endParaRPr lang="sl-SI" sz="1200">
              <a:cs typeface="Calibri"/>
            </a:endParaRPr>
          </a:p>
          <a:p>
            <a:pPr>
              <a:buNone/>
            </a:pPr>
            <a:endParaRPr lang="sl-SI" sz="1200">
              <a:solidFill>
                <a:srgbClr val="0070C0"/>
              </a:solidFill>
              <a:cs typeface="Calibri"/>
            </a:endParaRPr>
          </a:p>
          <a:p>
            <a:pPr>
              <a:buNone/>
            </a:pPr>
            <a:endParaRPr lang="sl-SI" sz="1200">
              <a:solidFill>
                <a:srgbClr val="0070C0"/>
              </a:solidFill>
              <a:cs typeface="Calibri"/>
            </a:endParaRPr>
          </a:p>
          <a:p>
            <a:pPr>
              <a:buNone/>
            </a:pPr>
            <a:endParaRPr lang="sl-SI" sz="1200">
              <a:solidFill>
                <a:srgbClr val="0070C0"/>
              </a:solidFill>
              <a:cs typeface="Calibri"/>
            </a:endParaRPr>
          </a:p>
          <a:p>
            <a:pPr marL="0" indent="0">
              <a:buNone/>
            </a:pPr>
            <a:endParaRPr lang="sl-SI" sz="2000">
              <a:cs typeface="Calibri"/>
            </a:endParaRPr>
          </a:p>
          <a:p>
            <a:endParaRPr lang="sl-SI" sz="2400">
              <a:cs typeface="Calibri"/>
            </a:endParaRPr>
          </a:p>
        </p:txBody>
      </p:sp>
      <p:pic>
        <p:nvPicPr>
          <p:cNvPr id="4" name="Slika 4" descr="Slika, ki vsebuje besede diagram&#10;&#10;Opis je samodejno ustvarjen">
            <a:extLst>
              <a:ext uri="{FF2B5EF4-FFF2-40B4-BE49-F238E27FC236}">
                <a16:creationId xmlns:a16="http://schemas.microsoft.com/office/drawing/2014/main" id="{F0151FC0-4E3A-129D-FF2B-F43FE9D37334}"/>
              </a:ext>
            </a:extLst>
          </p:cNvPr>
          <p:cNvPicPr>
            <a:picLocks noChangeAspect="1"/>
          </p:cNvPicPr>
          <p:nvPr/>
        </p:nvPicPr>
        <p:blipFill>
          <a:blip r:embed="rId5"/>
          <a:stretch>
            <a:fillRect/>
          </a:stretch>
        </p:blipFill>
        <p:spPr>
          <a:xfrm>
            <a:off x="7148092" y="1666900"/>
            <a:ext cx="4552949" cy="3240922"/>
          </a:xfrm>
          <a:prstGeom prst="rect">
            <a:avLst/>
          </a:prstGeom>
        </p:spPr>
      </p:pic>
    </p:spTree>
    <p:extLst>
      <p:ext uri="{BB962C8B-B14F-4D97-AF65-F5344CB8AC3E}">
        <p14:creationId xmlns:p14="http://schemas.microsoft.com/office/powerpoint/2010/main" val="2984688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793A34F7-3303-1B9F-C1F8-266414FF39FD}"/>
              </a:ext>
            </a:extLst>
          </p:cNvPr>
          <p:cNvSpPr>
            <a:spLocks noGrp="1"/>
          </p:cNvSpPr>
          <p:nvPr>
            <p:ph idx="1"/>
          </p:nvPr>
        </p:nvSpPr>
        <p:spPr>
          <a:xfrm>
            <a:off x="768927" y="974474"/>
            <a:ext cx="10515600" cy="5574830"/>
          </a:xfrm>
        </p:spPr>
        <p:txBody>
          <a:bodyPr vert="horz" lIns="91440" tIns="45720" rIns="91440" bIns="45720" rtlCol="0" anchor="t">
            <a:normAutofit/>
          </a:bodyPr>
          <a:lstStyle/>
          <a:p>
            <a:pPr>
              <a:buNone/>
            </a:pPr>
            <a:r>
              <a:rPr lang="sl-SI" sz="2400">
                <a:cs typeface="Calibri" panose="020F0502020204030204"/>
              </a:rPr>
              <a:t>PRIMERI VPLIVA DVIGA MORSKE GLADINE NA ŽIVLJENJE LJUDI</a:t>
            </a:r>
          </a:p>
          <a:p>
            <a:pPr>
              <a:buNone/>
            </a:pPr>
            <a:endParaRPr lang="sl-SI" b="1">
              <a:latin typeface="Calibri"/>
              <a:cs typeface="Calibri"/>
            </a:endParaRPr>
          </a:p>
          <a:p>
            <a:pPr>
              <a:buNone/>
            </a:pPr>
            <a:r>
              <a:rPr lang="sl-SI" sz="2000">
                <a:latin typeface="Arial"/>
                <a:cs typeface="Arial"/>
              </a:rPr>
              <a:t>• </a:t>
            </a:r>
            <a:r>
              <a:rPr lang="sl-SI" sz="2000">
                <a:cs typeface="Calibri" panose="020F0502020204030204"/>
              </a:rPr>
              <a:t>Mesta in nevarnost poplav (primeri: antični Rim, Benetke, New Orleans, Sacramento).</a:t>
            </a:r>
          </a:p>
          <a:p>
            <a:pPr>
              <a:buNone/>
            </a:pPr>
            <a:r>
              <a:rPr lang="sl-SI" sz="2000">
                <a:latin typeface="Arial"/>
                <a:cs typeface="Arial"/>
              </a:rPr>
              <a:t>• </a:t>
            </a:r>
            <a:r>
              <a:rPr lang="sl-SI" sz="2000">
                <a:cs typeface="Calibri" panose="020F0502020204030204"/>
              </a:rPr>
              <a:t>Vpliv dviga morske gladine vpliva na migracije (primer raziskave: </a:t>
            </a:r>
            <a:r>
              <a:rPr lang="sl-SI" sz="2000" err="1">
                <a:cs typeface="Calibri" panose="020F0502020204030204"/>
              </a:rPr>
              <a:t>Kerala</a:t>
            </a:r>
            <a:r>
              <a:rPr lang="sl-SI" sz="2000">
                <a:cs typeface="Calibri" panose="020F0502020204030204"/>
              </a:rPr>
              <a:t>, Indija).</a:t>
            </a:r>
          </a:p>
          <a:p>
            <a:pPr>
              <a:buNone/>
            </a:pPr>
            <a:r>
              <a:rPr lang="sl-SI" sz="2000">
                <a:latin typeface="Arial"/>
                <a:cs typeface="Arial"/>
              </a:rPr>
              <a:t>• </a:t>
            </a:r>
            <a:r>
              <a:rPr lang="sl-SI" sz="2000">
                <a:cs typeface="Calibri" panose="020F0502020204030204"/>
              </a:rPr>
              <a:t>Prilagajanje grenlandskih Inuitov na podnebne spremembe.</a:t>
            </a:r>
          </a:p>
          <a:p>
            <a:pPr marL="0" indent="0">
              <a:buNone/>
            </a:pPr>
            <a:endParaRPr lang="sl-SI" sz="2400">
              <a:cs typeface="Calibri" panose="020F0502020204030204"/>
            </a:endParaRPr>
          </a:p>
          <a:p>
            <a:pPr>
              <a:buNone/>
            </a:pPr>
            <a:r>
              <a:rPr lang="sl-SI" sz="1400" i="1">
                <a:solidFill>
                  <a:srgbClr val="0070C0"/>
                </a:solidFill>
                <a:cs typeface="Calibri" panose="020F0502020204030204"/>
              </a:rPr>
              <a:t>Viri, gradivo: </a:t>
            </a:r>
            <a:endParaRPr lang="sl-SI" sz="1400">
              <a:cs typeface="Calibri"/>
            </a:endParaRPr>
          </a:p>
          <a:p>
            <a:pPr>
              <a:buNone/>
            </a:pPr>
            <a:r>
              <a:rPr lang="sl-SI" sz="1400" i="1">
                <a:solidFill>
                  <a:srgbClr val="0070C0"/>
                </a:solidFill>
                <a:cs typeface="Calibri" panose="020F0502020204030204"/>
                <a:hlinkClick r:id="rId2"/>
              </a:rPr>
              <a:t>https://ieeexplore.ieee.org/document/9775396</a:t>
            </a:r>
            <a:endParaRPr lang="sl-SI" sz="1400">
              <a:cs typeface="Calibri"/>
            </a:endParaRPr>
          </a:p>
          <a:p>
            <a:pPr>
              <a:buNone/>
            </a:pPr>
            <a:r>
              <a:rPr lang="sl-SI" sz="1400" i="1">
                <a:solidFill>
                  <a:srgbClr val="0070C0"/>
                </a:solidFill>
                <a:cs typeface="Calibri" panose="020F0502020204030204"/>
                <a:hlinkClick r:id="rId3"/>
              </a:rPr>
              <a:t>https://www.theplanjournal.com/system/files/articles/TPJ_layout_Vol2_Issue2_Firley.pdf</a:t>
            </a:r>
            <a:r>
              <a:rPr lang="sl-SI" sz="1400" i="1">
                <a:solidFill>
                  <a:srgbClr val="0070C0"/>
                </a:solidFill>
                <a:cs typeface="Calibri" panose="020F0502020204030204"/>
              </a:rPr>
              <a:t> </a:t>
            </a:r>
            <a:endParaRPr lang="sl-SI" sz="1400">
              <a:solidFill>
                <a:srgbClr val="000000"/>
              </a:solidFill>
              <a:cs typeface="Calibri" panose="020F0502020204030204"/>
            </a:endParaRPr>
          </a:p>
          <a:p>
            <a:pPr>
              <a:buNone/>
            </a:pPr>
            <a:r>
              <a:rPr lang="sl-SI" sz="1400" i="1">
                <a:solidFill>
                  <a:srgbClr val="0070C0"/>
                </a:solidFill>
                <a:cs typeface="Calibri" panose="020F0502020204030204"/>
                <a:hlinkClick r:id="rId4"/>
              </a:rPr>
              <a:t>https://www.researchgate.net/publication/295249183_A_history_of_climate_change_Inughuit_responses_to_changing_ice_conditions_in_North-West_Greenland</a:t>
            </a:r>
            <a:r>
              <a:rPr lang="sl-SI" sz="1400" i="1">
                <a:solidFill>
                  <a:srgbClr val="0070C0"/>
                </a:solidFill>
                <a:cs typeface="Calibri" panose="020F0502020204030204"/>
              </a:rPr>
              <a:t> </a:t>
            </a:r>
            <a:endParaRPr lang="sl-SI" sz="1400">
              <a:cs typeface="Calibri"/>
            </a:endParaRPr>
          </a:p>
          <a:p>
            <a:pPr marL="0" indent="0">
              <a:buNone/>
            </a:pPr>
            <a:endParaRPr lang="sl-SI">
              <a:cs typeface="Calibri" panose="020F0502020204030204"/>
            </a:endParaRPr>
          </a:p>
        </p:txBody>
      </p:sp>
    </p:spTree>
    <p:extLst>
      <p:ext uri="{BB962C8B-B14F-4D97-AF65-F5344CB8AC3E}">
        <p14:creationId xmlns:p14="http://schemas.microsoft.com/office/powerpoint/2010/main" val="2391704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9959DF11-A38B-5BA1-5D2E-A315691B332E}"/>
              </a:ext>
            </a:extLst>
          </p:cNvPr>
          <p:cNvSpPr>
            <a:spLocks noGrp="1"/>
          </p:cNvSpPr>
          <p:nvPr>
            <p:ph type="title"/>
          </p:nvPr>
        </p:nvSpPr>
        <p:spPr>
          <a:xfrm>
            <a:off x="552449" y="938124"/>
            <a:ext cx="3807187" cy="1137029"/>
          </a:xfrm>
        </p:spPr>
        <p:txBody>
          <a:bodyPr>
            <a:normAutofit/>
          </a:bodyPr>
          <a:lstStyle/>
          <a:p>
            <a:r>
              <a:rPr lang="sl-SI" sz="2400">
                <a:latin typeface="Calibri"/>
                <a:cs typeface="Calibri Light"/>
              </a:rPr>
              <a:t>SEVERNA POMORSKA POT </a:t>
            </a:r>
          </a:p>
        </p:txBody>
      </p:sp>
      <p:sp>
        <p:nvSpPr>
          <p:cNvPr id="3" name="Označba mesta vsebine 2">
            <a:extLst>
              <a:ext uri="{FF2B5EF4-FFF2-40B4-BE49-F238E27FC236}">
                <a16:creationId xmlns:a16="http://schemas.microsoft.com/office/drawing/2014/main" id="{5051D10A-56F9-648F-315C-944161AEC114}"/>
              </a:ext>
            </a:extLst>
          </p:cNvPr>
          <p:cNvSpPr>
            <a:spLocks noGrp="1"/>
          </p:cNvSpPr>
          <p:nvPr>
            <p:ph idx="1"/>
          </p:nvPr>
        </p:nvSpPr>
        <p:spPr>
          <a:xfrm>
            <a:off x="526474" y="2146130"/>
            <a:ext cx="4282382" cy="4076958"/>
          </a:xfrm>
        </p:spPr>
        <p:txBody>
          <a:bodyPr vert="horz" lIns="91440" tIns="45720" rIns="91440" bIns="45720" rtlCol="0" anchor="t">
            <a:normAutofit/>
          </a:bodyPr>
          <a:lstStyle/>
          <a:p>
            <a:r>
              <a:rPr lang="sl-SI" sz="2000">
                <a:cs typeface="Calibri"/>
              </a:rPr>
              <a:t>Vzdolž obale Rusiji kot posledica taljenje ledu v Arktiki.</a:t>
            </a:r>
          </a:p>
          <a:p>
            <a:r>
              <a:rPr lang="sl-SI" sz="2000">
                <a:cs typeface="Calibri"/>
              </a:rPr>
              <a:t>Skrajšanje transporta blaga iz Evrope v Azijo.</a:t>
            </a:r>
            <a:endParaRPr lang="sl-SI" sz="2000"/>
          </a:p>
          <a:p>
            <a:endParaRPr lang="sl-SI" sz="2000">
              <a:solidFill>
                <a:srgbClr val="000000"/>
              </a:solidFill>
              <a:cs typeface="Calibri"/>
            </a:endParaRPr>
          </a:p>
          <a:p>
            <a:pPr>
              <a:buNone/>
            </a:pPr>
            <a:r>
              <a:rPr lang="sl-SI" sz="1200" i="1">
                <a:solidFill>
                  <a:srgbClr val="0070C0"/>
                </a:solidFill>
                <a:cs typeface="Calibri"/>
              </a:rPr>
              <a:t>Viri, gradivo: </a:t>
            </a:r>
            <a:endParaRPr lang="sl-SI" sz="1200">
              <a:cs typeface="Calibri"/>
            </a:endParaRPr>
          </a:p>
          <a:p>
            <a:pPr>
              <a:buNone/>
            </a:pPr>
            <a:r>
              <a:rPr lang="sl-SI" sz="1200">
                <a:cs typeface="Calibri"/>
                <a:hlinkClick r:id="rId2"/>
              </a:rPr>
              <a:t>https://www.sciencedirect.com/science/article/pii/S2352146522003696?fbclid=IwAR3-V1RdyOygk2-AdoMRvK8rY_W7gn2HIKGHgeIUaLLZZQOsC-hGU6WMZ3g</a:t>
            </a:r>
            <a:r>
              <a:rPr lang="sl-SI" sz="1200">
                <a:cs typeface="Calibri"/>
              </a:rPr>
              <a:t> </a:t>
            </a:r>
          </a:p>
          <a:p>
            <a:pPr>
              <a:buNone/>
            </a:pPr>
            <a:r>
              <a:rPr lang="sl-SI" sz="1200">
                <a:cs typeface="Calibri"/>
                <a:hlinkClick r:id="rId3"/>
              </a:rPr>
              <a:t>https://www.thearcticinstitute.org/future-northern-sea-route-golden-waterway-niche/?fbclid=IwAR18I753yhVCTTvxWXYgW0kRHmrnRa59-k_C8KY0G8iHV9t8Hz7O2hMkMPg</a:t>
            </a:r>
            <a:r>
              <a:rPr lang="sl-SI" sz="1200">
                <a:cs typeface="Calibri"/>
              </a:rPr>
              <a:t> </a:t>
            </a:r>
          </a:p>
          <a:p>
            <a:pPr>
              <a:buNone/>
            </a:pPr>
            <a:r>
              <a:rPr lang="sl-SI" sz="1200">
                <a:cs typeface="Calibri"/>
                <a:hlinkClick r:id="rId4"/>
              </a:rPr>
              <a:t>https://www.youtube.com/watch?v=MDG-moe0tZs</a:t>
            </a:r>
            <a:r>
              <a:rPr lang="sl-SI" sz="1200">
                <a:cs typeface="Calibri"/>
              </a:rPr>
              <a:t> </a:t>
            </a:r>
            <a:endParaRPr lang="sl-SI"/>
          </a:p>
          <a:p>
            <a:pPr marL="0" indent="0">
              <a:buNone/>
            </a:pPr>
            <a:endParaRPr lang="sl-SI" sz="2000">
              <a:cs typeface="Calibri"/>
            </a:endParaRPr>
          </a:p>
          <a:p>
            <a:endParaRPr lang="sl-SI" sz="2000">
              <a:cs typeface="Calibri"/>
            </a:endParaRPr>
          </a:p>
        </p:txBody>
      </p:sp>
      <p:pic>
        <p:nvPicPr>
          <p:cNvPr id="4" name="Slika 4" descr="Slika, ki vsebuje besede zemljevid&#10;&#10;Opis je samodejno ustvarjen">
            <a:extLst>
              <a:ext uri="{FF2B5EF4-FFF2-40B4-BE49-F238E27FC236}">
                <a16:creationId xmlns:a16="http://schemas.microsoft.com/office/drawing/2014/main" id="{C6645BBE-C582-8F9C-0284-D5BE5D36AEDA}"/>
              </a:ext>
            </a:extLst>
          </p:cNvPr>
          <p:cNvPicPr>
            <a:picLocks noChangeAspect="1"/>
          </p:cNvPicPr>
          <p:nvPr/>
        </p:nvPicPr>
        <p:blipFill rotWithShape="1">
          <a:blip r:embed="rId5"/>
          <a:srcRect r="515" b="-2"/>
          <a:stretch/>
        </p:blipFill>
        <p:spPr>
          <a:xfrm>
            <a:off x="4980698" y="10"/>
            <a:ext cx="6756081" cy="6452250"/>
          </a:xfrm>
          <a:prstGeom prst="rect">
            <a:avLst/>
          </a:prstGeom>
          <a:effectLst/>
        </p:spPr>
      </p:pic>
    </p:spTree>
    <p:extLst>
      <p:ext uri="{BB962C8B-B14F-4D97-AF65-F5344CB8AC3E}">
        <p14:creationId xmlns:p14="http://schemas.microsoft.com/office/powerpoint/2010/main" val="4147029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EC2715-DB47-4B45-BCF6-7ABD19D74E58}"/>
              </a:ext>
            </a:extLst>
          </p:cNvPr>
          <p:cNvSpPr>
            <a:spLocks noGrp="1"/>
          </p:cNvSpPr>
          <p:nvPr>
            <p:ph type="title"/>
          </p:nvPr>
        </p:nvSpPr>
        <p:spPr>
          <a:xfrm>
            <a:off x="838200" y="681037"/>
            <a:ext cx="10515600" cy="635699"/>
          </a:xfrm>
        </p:spPr>
        <p:txBody>
          <a:bodyPr>
            <a:normAutofit/>
          </a:bodyPr>
          <a:lstStyle/>
          <a:p>
            <a:r>
              <a:rPr lang="sl-SI" sz="2800" b="1" err="1">
                <a:highlight>
                  <a:srgbClr val="FFFF00"/>
                </a:highlight>
              </a:rPr>
              <a:t>Evalvacijski</a:t>
            </a:r>
            <a:r>
              <a:rPr lang="sl-SI" sz="2800" b="1">
                <a:highlight>
                  <a:srgbClr val="FFFF00"/>
                </a:highlight>
              </a:rPr>
              <a:t> vidik</a:t>
            </a:r>
            <a:endParaRPr lang="sl-SI" sz="2800" b="1">
              <a:highlight>
                <a:srgbClr val="FFFF00"/>
              </a:highlight>
              <a:cs typeface="Calibri Light"/>
            </a:endParaRPr>
          </a:p>
        </p:txBody>
      </p:sp>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838200" y="1645920"/>
            <a:ext cx="10515600" cy="4531043"/>
          </a:xfrm>
        </p:spPr>
        <p:txBody>
          <a:bodyPr vert="horz" lIns="91440" tIns="45720" rIns="91440" bIns="45720" rtlCol="0" anchor="t">
            <a:normAutofit/>
          </a:bodyPr>
          <a:lstStyle/>
          <a:p>
            <a:pPr marL="0" indent="0">
              <a:buNone/>
            </a:pPr>
            <a:r>
              <a:rPr lang="sl-SI" sz="2400">
                <a:cs typeface="Calibri" panose="020F0502020204030204"/>
              </a:rPr>
              <a:t>Kako bi s šolsko oceno ocenili izobraževanje?</a:t>
            </a:r>
            <a:endParaRPr lang="en-US"/>
          </a:p>
          <a:p>
            <a:pPr marL="0" indent="0">
              <a:buNone/>
            </a:pPr>
            <a:endParaRPr lang="sl-SI" sz="2400">
              <a:cs typeface="Calibri" panose="020F0502020204030204"/>
            </a:endParaRPr>
          </a:p>
          <a:p>
            <a:pPr marL="0" indent="0">
              <a:buNone/>
            </a:pPr>
            <a:r>
              <a:rPr lang="sl-SI" sz="2400">
                <a:cs typeface="Calibri" panose="020F0502020204030204"/>
              </a:rPr>
              <a:t>Kaj bi izpostavili kot prednosti in koristi izobraževanja?</a:t>
            </a:r>
            <a:endParaRPr lang="sl-SI">
              <a:cs typeface="Calibri"/>
            </a:endParaRPr>
          </a:p>
          <a:p>
            <a:pPr marL="0" indent="0">
              <a:buNone/>
            </a:pPr>
            <a:endParaRPr lang="sl-SI" sz="2400">
              <a:cs typeface="Calibri" panose="020F0502020204030204"/>
            </a:endParaRPr>
          </a:p>
          <a:p>
            <a:pPr marL="0" indent="0">
              <a:buNone/>
            </a:pPr>
            <a:r>
              <a:rPr lang="sl-SI" sz="2400">
                <a:cs typeface="Calibri" panose="020F0502020204030204"/>
              </a:rPr>
              <a:t>Kaj bi posebej izpostavili? Kaj ste si najbolj zapomnili?</a:t>
            </a:r>
            <a:endParaRPr lang="sl-SI"/>
          </a:p>
          <a:p>
            <a:pPr marL="0" indent="0">
              <a:buNone/>
            </a:pPr>
            <a:endParaRPr lang="sl-SI" sz="2400">
              <a:cs typeface="Calibri" panose="020F0502020204030204"/>
            </a:endParaRPr>
          </a:p>
          <a:p>
            <a:pPr marL="0" indent="0">
              <a:buNone/>
            </a:pPr>
            <a:r>
              <a:rPr lang="sl-SI" sz="2400">
                <a:cs typeface="Calibri" panose="020F0502020204030204"/>
              </a:rPr>
              <a:t>Kaj bi izpostavili kot slabosti izobraževanja?</a:t>
            </a:r>
          </a:p>
          <a:p>
            <a:pPr marL="0" indent="0">
              <a:buNone/>
            </a:pPr>
            <a:endParaRPr lang="sl-SI" sz="2400">
              <a:cs typeface="Calibri" panose="020F0502020204030204"/>
            </a:endParaRPr>
          </a:p>
          <a:p>
            <a:pPr marL="0" indent="0">
              <a:buNone/>
            </a:pPr>
            <a:r>
              <a:rPr lang="sl-SI" sz="2400">
                <a:cs typeface="Calibri" panose="020F0502020204030204"/>
              </a:rPr>
              <a:t>Kaj bi bilo potrebno spremeniti ali izboljšati?</a:t>
            </a:r>
          </a:p>
        </p:txBody>
      </p:sp>
    </p:spTree>
    <p:extLst>
      <p:ext uri="{BB962C8B-B14F-4D97-AF65-F5344CB8AC3E}">
        <p14:creationId xmlns:p14="http://schemas.microsoft.com/office/powerpoint/2010/main" val="1489856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2">
            <a:extLst>
              <a:ext uri="{FF2B5EF4-FFF2-40B4-BE49-F238E27FC236}">
                <a16:creationId xmlns:a16="http://schemas.microsoft.com/office/drawing/2014/main" id="{6A746C06-C243-441A-994D-9AFED330756C}"/>
              </a:ext>
            </a:extLst>
          </p:cNvPr>
          <p:cNvSpPr txBox="1">
            <a:spLocks/>
          </p:cNvSpPr>
          <p:nvPr/>
        </p:nvSpPr>
        <p:spPr>
          <a:xfrm>
            <a:off x="712162" y="833468"/>
            <a:ext cx="10515600" cy="58981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2200">
                <a:latin typeface="Calibri" panose="020F0502020204030204"/>
              </a:rPr>
              <a:t>P</a:t>
            </a:r>
            <a:r>
              <a:rPr lang="sl-SI" sz="2000">
                <a:latin typeface="Calibri" panose="020F0502020204030204"/>
              </a:rPr>
              <a:t>roblematiko razširimo na turistične vroče točke (</a:t>
            </a:r>
            <a:r>
              <a:rPr lang="sl-SI" sz="2000" b="1">
                <a:latin typeface="Calibri" panose="020F0502020204030204"/>
              </a:rPr>
              <a:t>Maldivi</a:t>
            </a:r>
            <a:r>
              <a:rPr lang="sl-SI" sz="2000">
                <a:latin typeface="Calibri" panose="020F0502020204030204"/>
              </a:rPr>
              <a:t>) ter predstavimo stanje s poplavljanjem morja na ozemlju ene najbolj ogroženih držav (</a:t>
            </a:r>
            <a:r>
              <a:rPr lang="sl-SI" sz="2000" b="1">
                <a:latin typeface="Calibri" panose="020F0502020204030204"/>
              </a:rPr>
              <a:t>Bangladeš</a:t>
            </a:r>
            <a:r>
              <a:rPr lang="sl-SI" sz="2000">
                <a:latin typeface="Calibri" panose="020F0502020204030204"/>
              </a:rPr>
              <a:t>)</a:t>
            </a:r>
            <a:endParaRPr lang="sl-SI" sz="2000" i="1">
              <a:solidFill>
                <a:srgbClr val="0070C0"/>
              </a:solidFill>
              <a:latin typeface="Calibri" panose="020F0502020204030204"/>
              <a:cs typeface="Calibri"/>
            </a:endParaRPr>
          </a:p>
          <a:p>
            <a:pPr marL="0" indent="0">
              <a:buNone/>
            </a:pPr>
            <a:r>
              <a:rPr lang="sl-SI" sz="1200" i="1">
                <a:solidFill>
                  <a:srgbClr val="0070C0"/>
                </a:solidFill>
                <a:latin typeface="Calibri" panose="020F0502020204030204"/>
              </a:rPr>
              <a:t>Viri, gradivo:    </a:t>
            </a:r>
            <a:endParaRPr lang="sl-SI" sz="1200" i="1">
              <a:solidFill>
                <a:srgbClr val="0070C0"/>
              </a:solidFill>
              <a:latin typeface="Calibri" panose="020F0502020204030204"/>
              <a:cs typeface="Calibri"/>
            </a:endParaRPr>
          </a:p>
          <a:p>
            <a:pPr marL="0" indent="0">
              <a:buNone/>
              <a:defRPr/>
            </a:pPr>
            <a:r>
              <a:rPr lang="sl-SI" sz="1200" i="1">
                <a:solidFill>
                  <a:srgbClr val="0070C0"/>
                </a:solidFill>
                <a:cs typeface="Calibri"/>
              </a:rPr>
              <a:t>Video: </a:t>
            </a:r>
            <a:r>
              <a:rPr lang="sl-SI" sz="1200" i="1" err="1">
                <a:solidFill>
                  <a:srgbClr val="0070C0"/>
                </a:solidFill>
                <a:cs typeface="Calibri"/>
              </a:rPr>
              <a:t>Maldives</a:t>
            </a:r>
            <a:r>
              <a:rPr lang="sl-SI" sz="1200" i="1">
                <a:solidFill>
                  <a:srgbClr val="0070C0"/>
                </a:solidFill>
                <a:cs typeface="Calibri"/>
              </a:rPr>
              <a:t> </a:t>
            </a:r>
            <a:r>
              <a:rPr lang="sl-SI" sz="1200" i="1" err="1">
                <a:solidFill>
                  <a:srgbClr val="0070C0"/>
                </a:solidFill>
                <a:cs typeface="Calibri"/>
              </a:rPr>
              <a:t>floating</a:t>
            </a:r>
            <a:r>
              <a:rPr lang="sl-SI" sz="1200" i="1">
                <a:solidFill>
                  <a:srgbClr val="0070C0"/>
                </a:solidFill>
                <a:cs typeface="Calibri"/>
              </a:rPr>
              <a:t> </a:t>
            </a:r>
            <a:r>
              <a:rPr lang="sl-SI" sz="1200" i="1" err="1">
                <a:solidFill>
                  <a:srgbClr val="0070C0"/>
                </a:solidFill>
                <a:cs typeface="Calibri"/>
              </a:rPr>
              <a:t>city</a:t>
            </a:r>
            <a:r>
              <a:rPr lang="sl-SI" sz="1200" i="1">
                <a:solidFill>
                  <a:srgbClr val="0070C0"/>
                </a:solidFill>
                <a:cs typeface="Calibri"/>
              </a:rPr>
              <a:t> - How </a:t>
            </a:r>
            <a:r>
              <a:rPr lang="sl-SI" sz="1200" i="1" err="1">
                <a:solidFill>
                  <a:srgbClr val="0070C0"/>
                </a:solidFill>
                <a:cs typeface="Calibri"/>
              </a:rPr>
              <a:t>Maldives</a:t>
            </a:r>
            <a:r>
              <a:rPr lang="sl-SI" sz="1200" i="1">
                <a:solidFill>
                  <a:srgbClr val="0070C0"/>
                </a:solidFill>
                <a:cs typeface="Calibri"/>
              </a:rPr>
              <a:t> Plan to </a:t>
            </a:r>
            <a:r>
              <a:rPr lang="sl-SI" sz="1200" i="1" err="1">
                <a:solidFill>
                  <a:srgbClr val="0070C0"/>
                </a:solidFill>
                <a:cs typeface="Calibri"/>
              </a:rPr>
              <a:t>Survive</a:t>
            </a:r>
            <a:r>
              <a:rPr lang="sl-SI" sz="1200" i="1">
                <a:solidFill>
                  <a:srgbClr val="0070C0"/>
                </a:solidFill>
                <a:cs typeface="Calibri"/>
              </a:rPr>
              <a:t> </a:t>
            </a:r>
            <a:r>
              <a:rPr lang="sl-SI" sz="1200" i="1" err="1">
                <a:solidFill>
                  <a:srgbClr val="0070C0"/>
                </a:solidFill>
                <a:cs typeface="Calibri"/>
              </a:rPr>
              <a:t>Sea</a:t>
            </a:r>
            <a:r>
              <a:rPr lang="sl-SI" sz="1200" i="1">
                <a:solidFill>
                  <a:srgbClr val="0070C0"/>
                </a:solidFill>
                <a:cs typeface="Calibri"/>
              </a:rPr>
              <a:t> </a:t>
            </a:r>
            <a:r>
              <a:rPr lang="sl-SI" sz="1200" i="1" err="1">
                <a:solidFill>
                  <a:srgbClr val="0070C0"/>
                </a:solidFill>
                <a:cs typeface="Calibri"/>
              </a:rPr>
              <a:t>Level</a:t>
            </a:r>
            <a:r>
              <a:rPr lang="sl-SI" sz="1200" i="1">
                <a:solidFill>
                  <a:srgbClr val="0070C0"/>
                </a:solidFill>
                <a:cs typeface="Calibri"/>
              </a:rPr>
              <a:t> Rise – </a:t>
            </a:r>
            <a:r>
              <a:rPr lang="sl-SI" sz="1200" i="1" err="1">
                <a:solidFill>
                  <a:srgbClr val="0070C0"/>
                </a:solidFill>
                <a:cs typeface="Calibri"/>
              </a:rPr>
              <a:t>Youtube</a:t>
            </a:r>
            <a:r>
              <a:rPr lang="sl-SI" sz="1200" i="1">
                <a:solidFill>
                  <a:srgbClr val="0070C0"/>
                </a:solidFill>
                <a:cs typeface="Calibri"/>
              </a:rPr>
              <a:t>: </a:t>
            </a:r>
            <a:r>
              <a:rPr lang="sl-SI" sz="1200" i="1">
                <a:solidFill>
                  <a:srgbClr val="0070C0"/>
                </a:solidFill>
                <a:cs typeface="Calibri"/>
                <a:hlinkClick r:id="rId2"/>
              </a:rPr>
              <a:t>https://www.youtube.com/watch?v=lMIl0IRIWPQ</a:t>
            </a:r>
            <a:r>
              <a:rPr lang="sl-SI" sz="1200" i="1">
                <a:solidFill>
                  <a:srgbClr val="0070C0"/>
                </a:solidFill>
                <a:cs typeface="Calibri"/>
              </a:rPr>
              <a:t>   (4:05)</a:t>
            </a:r>
          </a:p>
          <a:p>
            <a:pPr marL="0" indent="0">
              <a:buNone/>
              <a:defRPr/>
            </a:pPr>
            <a:r>
              <a:rPr lang="sl-SI" sz="1200" i="1">
                <a:solidFill>
                  <a:srgbClr val="0070C0"/>
                </a:solidFill>
              </a:rPr>
              <a:t>Video: </a:t>
            </a:r>
            <a:r>
              <a:rPr lang="en-US" sz="1200" i="1">
                <a:solidFill>
                  <a:srgbClr val="0070C0"/>
                </a:solidFill>
              </a:rPr>
              <a:t>Rising sea levels threaten Bangladeshi capital Dhaka</a:t>
            </a:r>
            <a:r>
              <a:rPr lang="sl-SI" sz="1200" i="1">
                <a:solidFill>
                  <a:srgbClr val="0070C0"/>
                </a:solidFill>
              </a:rPr>
              <a:t> – </a:t>
            </a:r>
            <a:r>
              <a:rPr lang="sl-SI" sz="1200" i="1" err="1">
                <a:solidFill>
                  <a:srgbClr val="0070C0"/>
                </a:solidFill>
              </a:rPr>
              <a:t>Youtube</a:t>
            </a:r>
            <a:r>
              <a:rPr lang="sl-SI" sz="1200" i="1">
                <a:solidFill>
                  <a:srgbClr val="0070C0"/>
                </a:solidFill>
              </a:rPr>
              <a:t>: </a:t>
            </a:r>
            <a:r>
              <a:rPr lang="sl-SI" sz="1200" i="1">
                <a:solidFill>
                  <a:srgbClr val="0070C0"/>
                </a:solidFill>
                <a:hlinkClick r:id="rId3"/>
              </a:rPr>
              <a:t>https://www.youtube.com/watch?v=zqsqopQIIXE</a:t>
            </a:r>
            <a:r>
              <a:rPr lang="sl-SI" sz="1200" i="1">
                <a:solidFill>
                  <a:srgbClr val="0070C0"/>
                </a:solidFill>
              </a:rPr>
              <a:t> (2:30)</a:t>
            </a:r>
            <a:endParaRPr lang="sl-SI" sz="1200" i="1">
              <a:solidFill>
                <a:srgbClr val="0070C0"/>
              </a:solidFill>
              <a:cs typeface="Calibri"/>
            </a:endParaRPr>
          </a:p>
          <a:p>
            <a:pPr marL="0" indent="0">
              <a:buNone/>
              <a:defRPr/>
            </a:pPr>
            <a:r>
              <a:rPr lang="sl-SI" sz="1200" i="1">
                <a:solidFill>
                  <a:srgbClr val="0070C0"/>
                </a:solidFill>
              </a:rPr>
              <a:t>Video: </a:t>
            </a:r>
            <a:r>
              <a:rPr lang="en-US" sz="1200" i="1">
                <a:solidFill>
                  <a:srgbClr val="0070C0"/>
                </a:solidFill>
              </a:rPr>
              <a:t>Bangladesh Future Map - Sea Level Rise</a:t>
            </a:r>
            <a:r>
              <a:rPr lang="sl-SI" sz="1200" i="1">
                <a:solidFill>
                  <a:srgbClr val="0070C0"/>
                </a:solidFill>
              </a:rPr>
              <a:t> – </a:t>
            </a:r>
            <a:r>
              <a:rPr lang="sl-SI" sz="1200" i="1" err="1">
                <a:solidFill>
                  <a:srgbClr val="0070C0"/>
                </a:solidFill>
              </a:rPr>
              <a:t>Youtube</a:t>
            </a:r>
            <a:r>
              <a:rPr lang="sl-SI" sz="1200" i="1">
                <a:solidFill>
                  <a:srgbClr val="0070C0"/>
                </a:solidFill>
              </a:rPr>
              <a:t>: </a:t>
            </a:r>
            <a:r>
              <a:rPr lang="sl-SI" sz="1200" i="1">
                <a:solidFill>
                  <a:srgbClr val="0070C0"/>
                </a:solidFill>
                <a:hlinkClick r:id="rId4"/>
              </a:rPr>
              <a:t>https://www.youtube.com/watch?v=DTQezhxW1Q4</a:t>
            </a:r>
            <a:r>
              <a:rPr lang="sl-SI" sz="1200" i="1">
                <a:solidFill>
                  <a:srgbClr val="0070C0"/>
                </a:solidFill>
              </a:rPr>
              <a:t> (0:50)</a:t>
            </a:r>
            <a:endParaRPr lang="sl-SI" sz="1200" i="1">
              <a:solidFill>
                <a:srgbClr val="0070C0"/>
              </a:solidFill>
              <a:cs typeface="Calibri"/>
            </a:endParaRPr>
          </a:p>
          <a:p>
            <a:pPr marL="0" indent="0">
              <a:buNone/>
              <a:defRPr/>
            </a:pPr>
            <a:r>
              <a:rPr lang="sl-SI" sz="1200" i="1">
                <a:solidFill>
                  <a:srgbClr val="0070C0"/>
                </a:solidFill>
                <a:cs typeface="Calibri"/>
              </a:rPr>
              <a:t>Slika: </a:t>
            </a:r>
            <a:r>
              <a:rPr lang="sl-SI" sz="1200" i="1">
                <a:solidFill>
                  <a:srgbClr val="0070C0"/>
                </a:solidFill>
                <a:cs typeface="Calibri"/>
                <a:hlinkClick r:id="rId5"/>
              </a:rPr>
              <a:t>https://scied.ucar.edu/image/sea-level-change-bangladesh</a:t>
            </a:r>
            <a:r>
              <a:rPr lang="sl-SI" sz="1200" i="1">
                <a:solidFill>
                  <a:srgbClr val="0070C0"/>
                </a:solidFill>
                <a:cs typeface="Calibri"/>
              </a:rPr>
              <a:t> </a:t>
            </a:r>
          </a:p>
          <a:p>
            <a:pPr marL="0" indent="0">
              <a:buNone/>
              <a:defRPr/>
            </a:pPr>
            <a:r>
              <a:rPr lang="sl-SI" sz="1200" i="1">
                <a:solidFill>
                  <a:srgbClr val="0070C0"/>
                </a:solidFill>
              </a:rPr>
              <a:t>Članek:</a:t>
            </a:r>
            <a:r>
              <a:rPr lang="sl-SI" sz="1200" i="1">
                <a:solidFill>
                  <a:srgbClr val="0070C0"/>
                </a:solidFill>
                <a:sym typeface="Wingdings" panose="05000000000000000000" pitchFamily="2" charset="2"/>
              </a:rPr>
              <a:t> </a:t>
            </a:r>
            <a:r>
              <a:rPr lang="sl-SI" sz="1200" i="1">
                <a:solidFill>
                  <a:srgbClr val="0070C0"/>
                </a:solidFill>
                <a:hlinkClick r:id="rId6"/>
              </a:rPr>
              <a:t>https://iopscience.iop.org/article/10.1088/1748-9326/aac4d4/meta</a:t>
            </a:r>
            <a:r>
              <a:rPr lang="sl-SI" sz="1200" i="1">
                <a:solidFill>
                  <a:srgbClr val="0070C0"/>
                </a:solidFill>
              </a:rPr>
              <a:t>  </a:t>
            </a:r>
            <a:r>
              <a:rPr lang="sl-SI" sz="1200" i="1">
                <a:solidFill>
                  <a:srgbClr val="0070C0"/>
                </a:solidFill>
                <a:sym typeface="Wingdings" panose="05000000000000000000" pitchFamily="2" charset="2"/>
              </a:rPr>
              <a:t> Slika 2, Tabela 1, Slika 3, Slika 4, Tabela 2</a:t>
            </a:r>
            <a:endParaRPr lang="sl-SI" sz="1200" i="1">
              <a:solidFill>
                <a:srgbClr val="0070C0"/>
              </a:solidFill>
              <a:cs typeface="Calibri"/>
            </a:endParaRPr>
          </a:p>
          <a:p>
            <a:pPr marL="0" indent="0">
              <a:buNone/>
              <a:defRPr/>
            </a:pPr>
            <a:r>
              <a:rPr lang="sl-SI" sz="1200" i="1">
                <a:solidFill>
                  <a:srgbClr val="0070C0"/>
                </a:solidFill>
                <a:cs typeface="Calibri"/>
              </a:rPr>
              <a:t>Slika: </a:t>
            </a:r>
            <a:r>
              <a:rPr lang="sl-SI" sz="1200" i="1">
                <a:solidFill>
                  <a:srgbClr val="0070C0"/>
                </a:solidFill>
                <a:hlinkClick r:id="rId7"/>
              </a:rPr>
              <a:t>https://earthobservatory.nasa.gov/images/148158/preparing-for-rising-seas-in-the-maldives</a:t>
            </a:r>
            <a:r>
              <a:rPr lang="sl-SI" sz="1200" i="1">
                <a:solidFill>
                  <a:srgbClr val="0070C0"/>
                </a:solidFill>
              </a:rPr>
              <a:t>   </a:t>
            </a:r>
            <a:r>
              <a:rPr lang="sl-SI" sz="1200" i="1">
                <a:solidFill>
                  <a:srgbClr val="0070C0"/>
                </a:solidFill>
                <a:sym typeface="Wingdings" panose="05000000000000000000" pitchFamily="2" charset="2"/>
              </a:rPr>
              <a:t> Satelitski podobi 1997 in 2020</a:t>
            </a:r>
            <a:endParaRPr lang="sl-SI" sz="1200" i="1">
              <a:solidFill>
                <a:srgbClr val="0070C0"/>
              </a:solidFill>
              <a:cs typeface="Calibri"/>
            </a:endParaRPr>
          </a:p>
          <a:p>
            <a:pPr marL="0" indent="0">
              <a:buNone/>
              <a:defRPr/>
            </a:pPr>
            <a:r>
              <a:rPr lang="sl-SI" sz="1200" i="1">
                <a:solidFill>
                  <a:srgbClr val="0070C0"/>
                </a:solidFill>
              </a:rPr>
              <a:t>Članek:</a:t>
            </a:r>
            <a:r>
              <a:rPr lang="sl-SI" sz="1200" i="1">
                <a:solidFill>
                  <a:srgbClr val="0070C0"/>
                </a:solidFill>
                <a:sym typeface="Wingdings" panose="05000000000000000000" pitchFamily="2" charset="2"/>
              </a:rPr>
              <a:t> </a:t>
            </a:r>
            <a:r>
              <a:rPr lang="sl-SI" sz="1200" i="1">
                <a:solidFill>
                  <a:srgbClr val="0070C0"/>
                </a:solidFill>
                <a:hlinkClick r:id="rId8"/>
              </a:rPr>
              <a:t>https://onlinelibrary.wiley.com/doi/full/10.1111/jfr3.12567</a:t>
            </a:r>
            <a:r>
              <a:rPr lang="sl-SI" sz="1200" i="1">
                <a:solidFill>
                  <a:srgbClr val="0070C0"/>
                </a:solidFill>
              </a:rPr>
              <a:t>   </a:t>
            </a:r>
            <a:r>
              <a:rPr lang="sl-SI" sz="1200" i="1">
                <a:solidFill>
                  <a:srgbClr val="0070C0"/>
                </a:solidFill>
                <a:sym typeface="Wingdings" panose="05000000000000000000" pitchFamily="2" charset="2"/>
              </a:rPr>
              <a:t> Slika 1, Slika 2, Slika 5, Slika 6</a:t>
            </a:r>
            <a:endParaRPr lang="sl-SI" sz="1200" i="1">
              <a:solidFill>
                <a:srgbClr val="0070C0"/>
              </a:solidFill>
              <a:cs typeface="Calibri"/>
            </a:endParaRPr>
          </a:p>
          <a:p>
            <a:pPr marL="0" indent="0">
              <a:buNone/>
              <a:defRPr/>
            </a:pPr>
            <a:r>
              <a:rPr lang="sl-SI" sz="1200" i="1">
                <a:solidFill>
                  <a:srgbClr val="0070C0"/>
                </a:solidFill>
                <a:cs typeface="Calibri"/>
              </a:rPr>
              <a:t>Video: As </a:t>
            </a:r>
            <a:r>
              <a:rPr lang="sl-SI" sz="1200" i="1" err="1">
                <a:solidFill>
                  <a:srgbClr val="0070C0"/>
                </a:solidFill>
                <a:cs typeface="Calibri"/>
              </a:rPr>
              <a:t>sea</a:t>
            </a:r>
            <a:r>
              <a:rPr lang="sl-SI" sz="1200" i="1">
                <a:solidFill>
                  <a:srgbClr val="0070C0"/>
                </a:solidFill>
                <a:cs typeface="Calibri"/>
              </a:rPr>
              <a:t> </a:t>
            </a:r>
            <a:r>
              <a:rPr lang="sl-SI" sz="1200" i="1" err="1">
                <a:solidFill>
                  <a:srgbClr val="0070C0"/>
                </a:solidFill>
                <a:cs typeface="Calibri"/>
              </a:rPr>
              <a:t>levels</a:t>
            </a:r>
            <a:r>
              <a:rPr lang="sl-SI" sz="1200" i="1">
                <a:solidFill>
                  <a:srgbClr val="0070C0"/>
                </a:solidFill>
                <a:cs typeface="Calibri"/>
              </a:rPr>
              <a:t> rise, </a:t>
            </a:r>
            <a:r>
              <a:rPr lang="sl-SI" sz="1200" i="1" err="1">
                <a:solidFill>
                  <a:srgbClr val="0070C0"/>
                </a:solidFill>
                <a:cs typeface="Calibri"/>
              </a:rPr>
              <a:t>Bangladeshi</a:t>
            </a:r>
            <a:r>
              <a:rPr lang="sl-SI" sz="1200" i="1">
                <a:solidFill>
                  <a:srgbClr val="0070C0"/>
                </a:solidFill>
                <a:cs typeface="Calibri"/>
              </a:rPr>
              <a:t> </a:t>
            </a:r>
            <a:r>
              <a:rPr lang="sl-SI" sz="1200" i="1" err="1">
                <a:solidFill>
                  <a:srgbClr val="0070C0"/>
                </a:solidFill>
                <a:cs typeface="Calibri"/>
              </a:rPr>
              <a:t>islanders</a:t>
            </a:r>
            <a:r>
              <a:rPr lang="sl-SI" sz="1200" i="1">
                <a:solidFill>
                  <a:srgbClr val="0070C0"/>
                </a:solidFill>
                <a:cs typeface="Calibri"/>
              </a:rPr>
              <a:t> </a:t>
            </a:r>
            <a:r>
              <a:rPr lang="sl-SI" sz="1200" i="1" err="1">
                <a:solidFill>
                  <a:srgbClr val="0070C0"/>
                </a:solidFill>
                <a:cs typeface="Calibri"/>
              </a:rPr>
              <a:t>must</a:t>
            </a:r>
            <a:r>
              <a:rPr lang="sl-SI" sz="1200" i="1">
                <a:solidFill>
                  <a:srgbClr val="0070C0"/>
                </a:solidFill>
                <a:cs typeface="Calibri"/>
              </a:rPr>
              <a:t> </a:t>
            </a:r>
            <a:r>
              <a:rPr lang="sl-SI" sz="1200" i="1" err="1">
                <a:solidFill>
                  <a:srgbClr val="0070C0"/>
                </a:solidFill>
                <a:cs typeface="Calibri"/>
              </a:rPr>
              <a:t>decide</a:t>
            </a:r>
            <a:r>
              <a:rPr lang="sl-SI" sz="1200" i="1">
                <a:solidFill>
                  <a:srgbClr val="0070C0"/>
                </a:solidFill>
                <a:cs typeface="Calibri"/>
              </a:rPr>
              <a:t> </a:t>
            </a:r>
            <a:r>
              <a:rPr lang="sl-SI" sz="1200" i="1" err="1">
                <a:solidFill>
                  <a:srgbClr val="0070C0"/>
                </a:solidFill>
                <a:cs typeface="Calibri"/>
              </a:rPr>
              <a:t>between</a:t>
            </a:r>
            <a:r>
              <a:rPr lang="sl-SI" sz="1200" i="1">
                <a:solidFill>
                  <a:srgbClr val="0070C0"/>
                </a:solidFill>
                <a:cs typeface="Calibri"/>
              </a:rPr>
              <a:t> </a:t>
            </a:r>
            <a:r>
              <a:rPr lang="sl-SI" sz="1200" i="1" err="1">
                <a:solidFill>
                  <a:srgbClr val="0070C0"/>
                </a:solidFill>
                <a:cs typeface="Calibri"/>
              </a:rPr>
              <a:t>keeping</a:t>
            </a:r>
            <a:r>
              <a:rPr lang="sl-SI" sz="1200" i="1">
                <a:solidFill>
                  <a:srgbClr val="0070C0"/>
                </a:solidFill>
                <a:cs typeface="Calibri"/>
              </a:rPr>
              <a:t> </a:t>
            </a:r>
            <a:r>
              <a:rPr lang="sl-SI" sz="1200" i="1" err="1">
                <a:solidFill>
                  <a:srgbClr val="0070C0"/>
                </a:solidFill>
                <a:cs typeface="Calibri"/>
              </a:rPr>
              <a:t>the</a:t>
            </a:r>
            <a:r>
              <a:rPr lang="sl-SI" sz="1200" i="1">
                <a:solidFill>
                  <a:srgbClr val="0070C0"/>
                </a:solidFill>
                <a:cs typeface="Calibri"/>
              </a:rPr>
              <a:t> </a:t>
            </a:r>
            <a:r>
              <a:rPr lang="sl-SI" sz="1200" i="1" err="1">
                <a:solidFill>
                  <a:srgbClr val="0070C0"/>
                </a:solidFill>
                <a:cs typeface="Calibri"/>
              </a:rPr>
              <a:t>water</a:t>
            </a:r>
            <a:r>
              <a:rPr lang="sl-SI" sz="1200" i="1">
                <a:solidFill>
                  <a:srgbClr val="0070C0"/>
                </a:solidFill>
                <a:cs typeface="Calibri"/>
              </a:rPr>
              <a:t> out—</a:t>
            </a:r>
            <a:r>
              <a:rPr lang="sl-SI" sz="1200" i="1" err="1">
                <a:solidFill>
                  <a:srgbClr val="0070C0"/>
                </a:solidFill>
                <a:cs typeface="Calibri"/>
              </a:rPr>
              <a:t>or</a:t>
            </a:r>
            <a:r>
              <a:rPr lang="sl-SI" sz="1200" i="1">
                <a:solidFill>
                  <a:srgbClr val="0070C0"/>
                </a:solidFill>
                <a:cs typeface="Calibri"/>
              </a:rPr>
              <a:t> </a:t>
            </a:r>
            <a:r>
              <a:rPr lang="sl-SI" sz="1200" i="1" err="1">
                <a:solidFill>
                  <a:srgbClr val="0070C0"/>
                </a:solidFill>
                <a:cs typeface="Calibri"/>
              </a:rPr>
              <a:t>letting</a:t>
            </a:r>
            <a:r>
              <a:rPr lang="sl-SI" sz="1200" i="1">
                <a:solidFill>
                  <a:srgbClr val="0070C0"/>
                </a:solidFill>
                <a:cs typeface="Calibri"/>
              </a:rPr>
              <a:t> it in – </a:t>
            </a:r>
            <a:r>
              <a:rPr lang="sl-SI" sz="1200" i="1" err="1">
                <a:solidFill>
                  <a:srgbClr val="0070C0"/>
                </a:solidFill>
                <a:cs typeface="Calibri"/>
              </a:rPr>
              <a:t>Youtube</a:t>
            </a:r>
            <a:r>
              <a:rPr lang="sl-SI" sz="1200" i="1">
                <a:solidFill>
                  <a:srgbClr val="0070C0"/>
                </a:solidFill>
                <a:cs typeface="Calibri"/>
              </a:rPr>
              <a:t>: </a:t>
            </a:r>
            <a:r>
              <a:rPr lang="sl-SI" sz="1200" i="1">
                <a:solidFill>
                  <a:srgbClr val="0070C0"/>
                </a:solidFill>
                <a:cs typeface="Calibri"/>
                <a:hlinkClick r:id="rId9"/>
              </a:rPr>
              <a:t>https://www.youtube.com/watch?v=yjub5qBcSK8</a:t>
            </a:r>
            <a:r>
              <a:rPr lang="sl-SI" sz="1200" i="1">
                <a:solidFill>
                  <a:srgbClr val="0070C0"/>
                </a:solidFill>
                <a:cs typeface="Calibri"/>
              </a:rPr>
              <a:t>  (6:10)</a:t>
            </a:r>
          </a:p>
          <a:p>
            <a:pPr>
              <a:buNone/>
              <a:defRPr/>
            </a:pPr>
            <a:endParaRPr lang="sl-SI" sz="600" b="1" u="sng">
              <a:solidFill>
                <a:srgbClr val="000000"/>
              </a:solidFill>
              <a:cs typeface="Calibri"/>
            </a:endParaRPr>
          </a:p>
          <a:p>
            <a:pPr>
              <a:buNone/>
              <a:defRPr/>
            </a:pPr>
            <a:r>
              <a:rPr lang="sl-SI" sz="900" b="1" u="sng">
                <a:solidFill>
                  <a:srgbClr val="000000"/>
                </a:solidFill>
                <a:cs typeface="Calibri"/>
              </a:rPr>
              <a:t>Maldivi</a:t>
            </a:r>
            <a:r>
              <a:rPr lang="sl-SI" sz="900">
                <a:solidFill>
                  <a:srgbClr val="000000"/>
                </a:solidFill>
                <a:cs typeface="Calibri"/>
              </a:rPr>
              <a:t>: Maldivi so z okoli 1200 otokov v Indijskem oceanu in s </a:t>
            </a:r>
            <a:r>
              <a:rPr lang="sl-SI" sz="900" b="1">
                <a:solidFill>
                  <a:srgbClr val="000000"/>
                </a:solidFill>
                <a:cs typeface="Calibri"/>
              </a:rPr>
              <a:t>povprečno nadmorsko višino le 1,5 m</a:t>
            </a:r>
            <a:r>
              <a:rPr lang="sl-SI" sz="900">
                <a:solidFill>
                  <a:srgbClr val="000000"/>
                </a:solidFill>
                <a:cs typeface="Calibri"/>
              </a:rPr>
              <a:t> ena najnižje ležečih držav na svetu (kar 80 % države leži pod 1 m nadmorske višine). Od 50. let 20. stoletja se morska gladina na tem območju dviguje s hitrostjo 0,8–1,6 mm/leto in danes že več kot 90 naseljenih otokov vsakoletno doživlja poplave. Zaradi dvigovanja morske gladine so vedno v večji meri ogrožena naseljena območja ter gospodarske aktivnosti, med katerimi je med najpomembnejšimi turizem, ki predstavlja kar eno tretjino državnega BDP (Leta 2015 je državo obiskalo okoli 1,7 milijona turistov). Prav tako je močno ogroženo pridobivanje pitne vode, saj so te zaloge med poplavami onesnažene s slano morsko vodo. Nekateri otoki se bodo morali zanašati na deževnico ali zgraditi drage obrate za razsoljevanje, da bodo zadovoljili potrebe po vodi. Tla na večini otokov so plitva (20 cm ali manj), visoke poplave pa lahko zlahka odplaknejo rodovitno prst. Projekcije kažejo, da naj bi </a:t>
            </a:r>
            <a:r>
              <a:rPr lang="sl-SI" sz="900" b="1">
                <a:solidFill>
                  <a:srgbClr val="000000"/>
                </a:solidFill>
                <a:cs typeface="Calibri"/>
              </a:rPr>
              <a:t>država do leta 2100 izgubila kar okoli 80 % svojega kopnega</a:t>
            </a:r>
            <a:r>
              <a:rPr lang="sl-SI" sz="900">
                <a:solidFill>
                  <a:srgbClr val="000000"/>
                </a:solidFill>
                <a:cs typeface="Calibri"/>
              </a:rPr>
              <a:t>. Zaradi teh groženj je nacionalna vlada Maldivov pripravila obsežen Nacionalni akcijski program prilagajanja obrambe pred podnebnimi spremembami in posledično dvigom morske gladine. Izvedli so že več ukrepov za boj proti dvigovanju morske gladine, vključno z gradnjo 3 m visokega zaščitnega zidu okoli glavnega mesta Malé. Severno od glavnega otoka s črpanjem peska z morskega dna gradijo umetni otok </a:t>
            </a:r>
            <a:r>
              <a:rPr lang="sl-SI" sz="900" err="1">
                <a:solidFill>
                  <a:srgbClr val="000000"/>
                </a:solidFill>
                <a:cs typeface="Calibri"/>
              </a:rPr>
              <a:t>Hulhumalé</a:t>
            </a:r>
            <a:r>
              <a:rPr lang="sl-SI" sz="900">
                <a:solidFill>
                  <a:srgbClr val="000000"/>
                </a:solidFill>
                <a:cs typeface="Calibri"/>
              </a:rPr>
              <a:t>, da bi izpolnili obstoječe in prihodnje potrebe po stanovanjskem in gospodarskem razvoju osrednjega dela države ter kot odgovor na grožnjo, ki jo predstavlja dvig morske gladine. Pojavljajo pa se tudi razmišljanja o državnem nakupu zemlje v državah, kot sta Indija in Avstralija, da bi tja preseli del prebivalstva v primeru ekstremnih razmer. </a:t>
            </a:r>
            <a:endParaRPr lang="sl-SI" sz="900">
              <a:cs typeface="Calibri"/>
            </a:endParaRPr>
          </a:p>
          <a:p>
            <a:pPr>
              <a:buNone/>
              <a:defRPr/>
            </a:pPr>
            <a:r>
              <a:rPr lang="sl-SI" sz="900" b="1" u="sng">
                <a:solidFill>
                  <a:srgbClr val="000000"/>
                </a:solidFill>
                <a:cs typeface="Calibri"/>
              </a:rPr>
              <a:t>Bangladeš</a:t>
            </a:r>
            <a:r>
              <a:rPr lang="sl-SI" sz="900">
                <a:solidFill>
                  <a:srgbClr val="000000"/>
                </a:solidFill>
                <a:cs typeface="Calibri"/>
              </a:rPr>
              <a:t>: Bangladeš je nizko ležeča obmorska država med Indijo in Mjanmarom v južni Aziji in je osma najbolj naseljena država na svetu (okoli 170 milijonov prebivalcev v letu 2022). Zaradi tega je ena najbolj občutljivih držav na svetu na posledice podnebnih sprememb. Povprečna višina Bangladeša je 9 m nad morsko gladino in večina mestnega prebivalstva je naseljena prav v nižinskih obalnih območjih. Čez državo teče več velikih himalajskih rek, kot sta reka Brahmaputra in </a:t>
            </a:r>
            <a:r>
              <a:rPr lang="sl-SI" sz="900" err="1">
                <a:solidFill>
                  <a:srgbClr val="000000"/>
                </a:solidFill>
                <a:cs typeface="Calibri"/>
              </a:rPr>
              <a:t>Padma</a:t>
            </a:r>
            <a:r>
              <a:rPr lang="sl-SI" sz="900">
                <a:solidFill>
                  <a:srgbClr val="000000"/>
                </a:solidFill>
                <a:cs typeface="Calibri"/>
              </a:rPr>
              <a:t>, obenem pa območje v obdobju poletnega monsuna od junija do oktobra, prejme obsežne količina padavin. Globalno segrevanje je nedvomno eden od razlogov, ki je sprožil zgodnejši prihod monsunske deževne sezone in močnejše padavine v času, ko imajo reke najvišjo vodo zaradi taljenja snega v Himalaji. Obenem območje ogroža tudi dvigovanje gladine morja, kar vse povzroča v državi obsežne poplave. Po ocenah je vsa</a:t>
            </a:r>
            <a:r>
              <a:rPr lang="sl-SI" sz="900" b="1">
                <a:solidFill>
                  <a:srgbClr val="000000"/>
                </a:solidFill>
                <a:cs typeface="Calibri"/>
              </a:rPr>
              <a:t>ko leto ogroženih (in razseljenih) okoli 3,5 milijona ljudi</a:t>
            </a:r>
            <a:r>
              <a:rPr lang="sl-SI" sz="900">
                <a:solidFill>
                  <a:srgbClr val="000000"/>
                </a:solidFill>
                <a:cs typeface="Calibri"/>
              </a:rPr>
              <a:t>. ZN napovedujejo, da bo v naslednjem desetletju treba </a:t>
            </a:r>
            <a:r>
              <a:rPr lang="sl-SI" sz="900" b="1">
                <a:solidFill>
                  <a:srgbClr val="000000"/>
                </a:solidFill>
                <a:cs typeface="Calibri"/>
              </a:rPr>
              <a:t>preseliti približno 17 % prebivalstva</a:t>
            </a:r>
            <a:r>
              <a:rPr lang="sl-SI" sz="900">
                <a:solidFill>
                  <a:srgbClr val="000000"/>
                </a:solidFill>
                <a:cs typeface="Calibri"/>
              </a:rPr>
              <a:t>, če bo globalno segrevanje vztrajalo s sedanjo hitrostjo. Prav tako bi bilo lahko do leta 2050 okoli 17 % države potopljena pod morsko gladino. Žal je država pri zaščiti prebivalstva večinoma odvisna od mednarodne podpore. </a:t>
            </a:r>
          </a:p>
          <a:p>
            <a:pPr>
              <a:buNone/>
              <a:defRPr/>
            </a:pPr>
            <a:endParaRPr lang="sl-SI" sz="900">
              <a:solidFill>
                <a:srgbClr val="000000"/>
              </a:solidFill>
              <a:cs typeface="Calibri"/>
            </a:endParaRPr>
          </a:p>
          <a:p>
            <a:pPr marL="0" indent="0">
              <a:buNone/>
              <a:defRPr/>
            </a:pPr>
            <a:endParaRPr lang="sl-SI" sz="1400" i="1">
              <a:solidFill>
                <a:srgbClr val="0070C0"/>
              </a:solidFill>
              <a:cs typeface="Calibri"/>
            </a:endParaRPr>
          </a:p>
          <a:p>
            <a:pPr marL="0" indent="0">
              <a:buNone/>
              <a:defRPr/>
            </a:pPr>
            <a:endParaRPr lang="sl-SI" sz="1400" i="1">
              <a:solidFill>
                <a:srgbClr val="0070C0"/>
              </a:solidFill>
              <a:cs typeface="Calibri"/>
            </a:endParaRPr>
          </a:p>
          <a:p>
            <a:pPr marL="0" indent="0">
              <a:buNone/>
              <a:defRPr/>
            </a:pPr>
            <a:endParaRPr lang="sl-SI" sz="1400" i="1">
              <a:solidFill>
                <a:srgbClr val="0070C0"/>
              </a:solidFill>
              <a:cs typeface="Calibri"/>
            </a:endParaRPr>
          </a:p>
          <a:p>
            <a:pPr marL="0" indent="0">
              <a:buNone/>
              <a:defRPr/>
            </a:pPr>
            <a:endParaRPr lang="sl-SI" sz="1400" i="1">
              <a:solidFill>
                <a:srgbClr val="0070C0"/>
              </a:solidFill>
              <a:cs typeface="Calibri"/>
            </a:endParaRPr>
          </a:p>
        </p:txBody>
      </p:sp>
    </p:spTree>
    <p:extLst>
      <p:ext uri="{BB962C8B-B14F-4D97-AF65-F5344CB8AC3E}">
        <p14:creationId xmlns:p14="http://schemas.microsoft.com/office/powerpoint/2010/main" val="2240402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2">
            <a:extLst>
              <a:ext uri="{FF2B5EF4-FFF2-40B4-BE49-F238E27FC236}">
                <a16:creationId xmlns:a16="http://schemas.microsoft.com/office/drawing/2014/main" id="{6A746C06-C243-441A-994D-9AFED330756C}"/>
              </a:ext>
            </a:extLst>
          </p:cNvPr>
          <p:cNvSpPr txBox="1">
            <a:spLocks/>
          </p:cNvSpPr>
          <p:nvPr/>
        </p:nvSpPr>
        <p:spPr>
          <a:xfrm>
            <a:off x="712162" y="833468"/>
            <a:ext cx="10558895" cy="55344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2000">
                <a:solidFill>
                  <a:srgbClr val="000000"/>
                </a:solidFill>
                <a:latin typeface="Calibri" panose="020F0502020204030204"/>
                <a:cs typeface="Calibri" panose="020F0502020204030204"/>
              </a:rPr>
              <a:t>Sklop 2: </a:t>
            </a:r>
            <a:r>
              <a:rPr lang="sl-SI" sz="2000" b="1">
                <a:solidFill>
                  <a:srgbClr val="000000"/>
                </a:solidFill>
                <a:latin typeface="Calibri" panose="020F0502020204030204"/>
                <a:cs typeface="Calibri" panose="020F0502020204030204"/>
              </a:rPr>
              <a:t>Dvigovanje morske gladine – proces, napovedi, posledice</a:t>
            </a:r>
          </a:p>
          <a:p>
            <a:r>
              <a:rPr lang="sl-SI" sz="2000">
                <a:solidFill>
                  <a:srgbClr val="000000"/>
                </a:solidFill>
                <a:latin typeface="Calibri" panose="020F0502020204030204"/>
              </a:rPr>
              <a:t>Opredelitev procesa in vzroki za dvigovanje morske gladine</a:t>
            </a:r>
            <a:endParaRPr lang="sl-SI" sz="2000" i="1">
              <a:solidFill>
                <a:srgbClr val="0070C0"/>
              </a:solidFill>
              <a:latin typeface="Calibri" panose="020F0502020204030204"/>
              <a:cs typeface="Calibri"/>
            </a:endParaRPr>
          </a:p>
          <a:p>
            <a:pPr marL="0" indent="0">
              <a:buNone/>
            </a:pPr>
            <a:r>
              <a:rPr lang="sl-SI" sz="1200" i="1">
                <a:solidFill>
                  <a:srgbClr val="0070C0"/>
                </a:solidFill>
                <a:latin typeface="Calibri" panose="020F0502020204030204"/>
              </a:rPr>
              <a:t>Viri, gradivo:    </a:t>
            </a:r>
            <a:endParaRPr lang="sl-SI" sz="1200" i="1">
              <a:solidFill>
                <a:srgbClr val="0070C0"/>
              </a:solidFill>
              <a:latin typeface="Calibri" panose="020F0502020204030204"/>
              <a:cs typeface="Calibri"/>
            </a:endParaRPr>
          </a:p>
          <a:p>
            <a:pPr marL="0" indent="0">
              <a:buNone/>
              <a:defRPr/>
            </a:pPr>
            <a:r>
              <a:rPr lang="sl-SI" sz="1200" i="1">
                <a:solidFill>
                  <a:srgbClr val="0070C0"/>
                </a:solidFill>
                <a:cs typeface="Calibri"/>
              </a:rPr>
              <a:t>Spletna stran: </a:t>
            </a:r>
            <a:r>
              <a:rPr lang="sl-SI" sz="1200" i="1">
                <a:solidFill>
                  <a:srgbClr val="0070C0"/>
                </a:solidFill>
                <a:cs typeface="Calibri"/>
                <a:hlinkClick r:id="rId2"/>
              </a:rPr>
              <a:t>https://www.nationalgeographic.com/environment/article/sea-level-rise-1</a:t>
            </a:r>
            <a:r>
              <a:rPr lang="sl-SI" sz="1200" i="1">
                <a:solidFill>
                  <a:srgbClr val="0070C0"/>
                </a:solidFill>
                <a:cs typeface="Calibri"/>
              </a:rPr>
              <a:t>   </a:t>
            </a:r>
          </a:p>
          <a:p>
            <a:pPr marL="0" indent="0">
              <a:buNone/>
              <a:defRPr/>
            </a:pPr>
            <a:r>
              <a:rPr lang="sl-SI" sz="1200" i="1">
                <a:solidFill>
                  <a:srgbClr val="0070C0"/>
                </a:solidFill>
                <a:cs typeface="Calibri"/>
              </a:rPr>
              <a:t>Spletna stran: </a:t>
            </a:r>
            <a:r>
              <a:rPr lang="sl-SI" sz="1200" i="1">
                <a:solidFill>
                  <a:srgbClr val="0070C0"/>
                </a:solidFill>
                <a:cs typeface="Calibri"/>
                <a:hlinkClick r:id="rId3"/>
              </a:rPr>
              <a:t>https://www.climate.gov/news-features/understanding-climate/climate-change-global-sea-level</a:t>
            </a:r>
            <a:r>
              <a:rPr lang="sl-SI" sz="1200" i="1">
                <a:solidFill>
                  <a:srgbClr val="0070C0"/>
                </a:solidFill>
                <a:cs typeface="Calibri"/>
              </a:rPr>
              <a:t>   </a:t>
            </a:r>
            <a:endParaRPr lang="sl-SI" sz="1200">
              <a:solidFill>
                <a:srgbClr val="000000"/>
              </a:solidFill>
              <a:cs typeface="Calibri"/>
            </a:endParaRPr>
          </a:p>
          <a:p>
            <a:pPr marL="0" indent="0">
              <a:buNone/>
              <a:defRPr/>
            </a:pPr>
            <a:r>
              <a:rPr lang="sl-SI" sz="1200" i="1">
                <a:solidFill>
                  <a:srgbClr val="0070C0"/>
                </a:solidFill>
                <a:cs typeface="Calibri"/>
              </a:rPr>
              <a:t>Spletna stran: </a:t>
            </a:r>
            <a:r>
              <a:rPr lang="sl-SI" sz="1200" i="1">
                <a:solidFill>
                  <a:srgbClr val="0070C0"/>
                </a:solidFill>
                <a:cs typeface="Calibri"/>
                <a:hlinkClick r:id="rId4"/>
              </a:rPr>
              <a:t>https://en.wikipedia.org/wiki/Sea_level_rise</a:t>
            </a:r>
            <a:r>
              <a:rPr lang="sl-SI" sz="1200" i="1">
                <a:solidFill>
                  <a:srgbClr val="0070C0"/>
                </a:solidFill>
                <a:cs typeface="Calibri"/>
              </a:rPr>
              <a:t>   </a:t>
            </a:r>
            <a:endParaRPr lang="sl-SI" sz="1200">
              <a:cs typeface="Calibri"/>
            </a:endParaRPr>
          </a:p>
          <a:p>
            <a:pPr>
              <a:buNone/>
              <a:defRPr/>
            </a:pPr>
            <a:r>
              <a:rPr lang="sl-SI" sz="900" b="1" u="sng">
                <a:solidFill>
                  <a:srgbClr val="000000"/>
                </a:solidFill>
                <a:cs typeface="Calibri"/>
              </a:rPr>
              <a:t>V ledeni dobi</a:t>
            </a:r>
            <a:r>
              <a:rPr lang="sl-SI" sz="900">
                <a:solidFill>
                  <a:srgbClr val="000000"/>
                </a:solidFill>
                <a:cs typeface="Calibri"/>
              </a:rPr>
              <a:t> so ledeni pokrovi obsegali obsežna območja okoli obeh polov ter tudi na nekaterih delih kontinentov. Količina vode je bila v ledenih pokrovih tolikšna, da je bila gladina morja precej nižja od današnje. Pred 20.000 leti, na vrhuncu zadnje ledene dobe, je bila okoli </a:t>
            </a:r>
            <a:r>
              <a:rPr lang="sl-SI" sz="900" b="1">
                <a:solidFill>
                  <a:srgbClr val="000000"/>
                </a:solidFill>
                <a:cs typeface="Calibri"/>
              </a:rPr>
              <a:t>140 m nižje od današnje</a:t>
            </a:r>
            <a:r>
              <a:rPr lang="sl-SI" sz="900">
                <a:solidFill>
                  <a:srgbClr val="000000"/>
                </a:solidFill>
                <a:cs typeface="Calibri"/>
              </a:rPr>
              <a:t>. Po zadnji ledeni dobi se je do pred približno 7000 leti zviševala za približno </a:t>
            </a:r>
            <a:r>
              <a:rPr lang="sl-SI" sz="900" b="1">
                <a:solidFill>
                  <a:srgbClr val="000000"/>
                </a:solidFill>
                <a:cs typeface="Calibri"/>
              </a:rPr>
              <a:t>10 cm/desetletje</a:t>
            </a:r>
            <a:r>
              <a:rPr lang="sl-SI" sz="900">
                <a:solidFill>
                  <a:srgbClr val="000000"/>
                </a:solidFill>
                <a:cs typeface="Calibri"/>
              </a:rPr>
              <a:t>, nato pa v povprečju okoli </a:t>
            </a:r>
            <a:r>
              <a:rPr lang="sl-SI" sz="900" b="1">
                <a:solidFill>
                  <a:srgbClr val="000000"/>
                </a:solidFill>
                <a:cs typeface="Calibri"/>
              </a:rPr>
              <a:t>1 cm/desetletje</a:t>
            </a:r>
            <a:r>
              <a:rPr lang="sl-SI" sz="900">
                <a:solidFill>
                  <a:srgbClr val="000000"/>
                </a:solidFill>
                <a:cs typeface="Calibri"/>
              </a:rPr>
              <a:t>.</a:t>
            </a:r>
          </a:p>
          <a:p>
            <a:pPr>
              <a:buNone/>
              <a:defRPr/>
            </a:pPr>
            <a:r>
              <a:rPr lang="sl-SI" sz="900" b="1" u="sng">
                <a:solidFill>
                  <a:srgbClr val="000000"/>
                </a:solidFill>
                <a:cs typeface="Calibri"/>
              </a:rPr>
              <a:t>V moderni dobi</a:t>
            </a:r>
            <a:r>
              <a:rPr lang="sl-SI" sz="900">
                <a:solidFill>
                  <a:srgbClr val="000000"/>
                </a:solidFill>
                <a:cs typeface="Calibri"/>
              </a:rPr>
              <a:t> je</a:t>
            </a:r>
            <a:r>
              <a:rPr lang="sl-SI" sz="900" b="1">
                <a:solidFill>
                  <a:srgbClr val="000000"/>
                </a:solidFill>
                <a:cs typeface="Calibri"/>
              </a:rPr>
              <a:t> dvig morske gladine</a:t>
            </a:r>
            <a:r>
              <a:rPr lang="sl-SI" sz="900">
                <a:solidFill>
                  <a:srgbClr val="000000"/>
                </a:solidFill>
                <a:cs typeface="Calibri"/>
              </a:rPr>
              <a:t> eden od pomembnih učinkov podnebnih sprememb na Zemlji. Svetovna morja delujejo kot blažilec podnebnih sprememb, saj absorbirajo več kot 90 odstotkov toplote, ki jo povzročijo izpusti toplogrednih plinov v ozračje, vendar pa ima dvigovanje globalne temperature za posledico tudi dvigovanje morske gladine. Povprečna morska gladina se je od leta 1880 dvignila za približno 23 cm, pri čemer se je za tretjino te vrednosti dvignila v zadnjih 25 letih. Trenutno je </a:t>
            </a:r>
            <a:r>
              <a:rPr lang="sl-SI" sz="900" b="1">
                <a:solidFill>
                  <a:srgbClr val="000000"/>
                </a:solidFill>
                <a:cs typeface="Calibri"/>
              </a:rPr>
              <a:t>letna rast približno 3 mm/leto</a:t>
            </a:r>
            <a:r>
              <a:rPr lang="sl-SI" sz="900">
                <a:solidFill>
                  <a:srgbClr val="000000"/>
                </a:solidFill>
                <a:cs typeface="Calibri"/>
              </a:rPr>
              <a:t>. Novejše raziskave kažejo, da se dvig morske gladine pospešuje in naj bi se d</a:t>
            </a:r>
            <a:r>
              <a:rPr lang="sl-SI" sz="900" b="1">
                <a:solidFill>
                  <a:srgbClr val="000000"/>
                </a:solidFill>
                <a:cs typeface="Calibri"/>
              </a:rPr>
              <a:t>o leta 2050</a:t>
            </a:r>
            <a:r>
              <a:rPr lang="sl-SI" sz="900">
                <a:solidFill>
                  <a:srgbClr val="000000"/>
                </a:solidFill>
                <a:cs typeface="Calibri"/>
              </a:rPr>
              <a:t> ob dvigu temperature za 1,5 °C dvignila </a:t>
            </a:r>
            <a:r>
              <a:rPr lang="sl-SI" sz="900" b="1">
                <a:solidFill>
                  <a:srgbClr val="000000"/>
                </a:solidFill>
                <a:cs typeface="Calibri"/>
              </a:rPr>
              <a:t>za okoli 30 cm</a:t>
            </a:r>
            <a:r>
              <a:rPr lang="sl-SI" sz="900">
                <a:solidFill>
                  <a:srgbClr val="000000"/>
                </a:solidFill>
                <a:cs typeface="Calibri"/>
              </a:rPr>
              <a:t>, do leta 2100 pa je predviden dvig med 45-50 cm; nekatere metode pa predvidevajo celo med 55-65 cm. Predvideno zvišanje gladine morja do sredine oziroma konca 21. stoletja bi lahko imelo uničujoče posledice za številna nizko ležeča obalna območja povsod po svetu, saj bi okrepilo uničevalno moč neviht, obalne regije, v katerih domuje na stotine milijonov ljudi, pa izpostavilo ponavljajočim se resnim poplavam. (Opomba: Če pa bi se stopil ves led, ki trenutno obstaja na Zemlji v ledenikih in ledenih ploščah, bi se gladina morja dvignila kar za okoli 65 m.)</a:t>
            </a:r>
            <a:endParaRPr lang="en-US" sz="900">
              <a:solidFill>
                <a:srgbClr val="000000"/>
              </a:solidFill>
              <a:cs typeface="Calibri"/>
            </a:endParaRPr>
          </a:p>
          <a:p>
            <a:pPr>
              <a:lnSpc>
                <a:spcPct val="200000"/>
              </a:lnSpc>
              <a:spcBef>
                <a:spcPts val="300"/>
              </a:spcBef>
              <a:buNone/>
              <a:defRPr/>
            </a:pPr>
            <a:r>
              <a:rPr lang="sl-SI" sz="900">
                <a:solidFill>
                  <a:srgbClr val="000000"/>
                </a:solidFill>
                <a:cs typeface="Calibri"/>
              </a:rPr>
              <a:t>Sprememba morske gladine je povezana s </a:t>
            </a:r>
            <a:r>
              <a:rPr lang="sl-SI" sz="900" b="1" u="sng">
                <a:solidFill>
                  <a:srgbClr val="000000"/>
                </a:solidFill>
                <a:cs typeface="Calibri"/>
              </a:rPr>
              <a:t>tremi glavnimi dejavniki</a:t>
            </a:r>
            <a:r>
              <a:rPr lang="sl-SI" sz="900">
                <a:solidFill>
                  <a:srgbClr val="000000"/>
                </a:solidFill>
                <a:cs typeface="Calibri"/>
              </a:rPr>
              <a:t>, </a:t>
            </a:r>
            <a:r>
              <a:rPr lang="sl-SI" sz="900" b="1">
                <a:solidFill>
                  <a:srgbClr val="000000"/>
                </a:solidFill>
                <a:cs typeface="Calibri"/>
              </a:rPr>
              <a:t>ki jih povzročajo nenehne globalne podnebne spremembe</a:t>
            </a:r>
            <a:r>
              <a:rPr lang="sl-SI" sz="900">
                <a:solidFill>
                  <a:srgbClr val="000000"/>
                </a:solidFill>
                <a:cs typeface="Calibri"/>
              </a:rPr>
              <a:t>:</a:t>
            </a:r>
            <a:endParaRPr lang="en-US" sz="900">
              <a:solidFill>
                <a:srgbClr val="000000"/>
              </a:solidFill>
              <a:cs typeface="Calibri"/>
            </a:endParaRPr>
          </a:p>
          <a:p>
            <a:pPr indent="0">
              <a:spcBef>
                <a:spcPts val="100"/>
              </a:spcBef>
              <a:buNone/>
              <a:defRPr/>
            </a:pPr>
            <a:r>
              <a:rPr lang="sl-SI" sz="900">
                <a:solidFill>
                  <a:srgbClr val="000000"/>
                </a:solidFill>
                <a:cs typeface="Calibri"/>
              </a:rPr>
              <a:t>1. </a:t>
            </a:r>
            <a:r>
              <a:rPr lang="sl-SI" sz="900" b="1">
                <a:solidFill>
                  <a:srgbClr val="000000"/>
                </a:solidFill>
                <a:cs typeface="Calibri"/>
              </a:rPr>
              <a:t>toplotna ekspanzija</a:t>
            </a:r>
            <a:r>
              <a:rPr lang="sl-SI" sz="900">
                <a:solidFill>
                  <a:srgbClr val="000000"/>
                </a:solidFill>
                <a:cs typeface="Calibri"/>
              </a:rPr>
              <a:t>:  ko se voda segreje, se razširi. Približno polovico dviga morske gladine v zadnjih 25 letih je mogoče pripisati toplejšim oceanom, ki zavzamejo več prostora.</a:t>
            </a:r>
            <a:endParaRPr lang="en-US" sz="900">
              <a:solidFill>
                <a:srgbClr val="000000"/>
              </a:solidFill>
              <a:cs typeface="Calibri"/>
            </a:endParaRPr>
          </a:p>
          <a:p>
            <a:pPr indent="0">
              <a:spcBef>
                <a:spcPts val="100"/>
              </a:spcBef>
              <a:buNone/>
              <a:defRPr/>
            </a:pPr>
            <a:r>
              <a:rPr lang="sl-SI" sz="900">
                <a:solidFill>
                  <a:srgbClr val="000000"/>
                </a:solidFill>
                <a:cs typeface="Calibri"/>
              </a:rPr>
              <a:t>2.</a:t>
            </a:r>
            <a:r>
              <a:rPr lang="sl-SI" sz="900" b="1">
                <a:solidFill>
                  <a:srgbClr val="000000"/>
                </a:solidFill>
                <a:cs typeface="Calibri"/>
              </a:rPr>
              <a:t> taljenje ledenikov</a:t>
            </a:r>
            <a:r>
              <a:rPr lang="sl-SI" sz="900">
                <a:solidFill>
                  <a:srgbClr val="000000"/>
                </a:solidFill>
                <a:cs typeface="Calibri"/>
              </a:rPr>
              <a:t>:  višanje temperatur, ki jih povzroča globalno segrevanje, povzroča nadpovprečno poletno taljenje ledenikov, pa tudi manjše snežne padavine zaradi kasnejših zim in zgodnejših pomladi, kar ustvarja neravnovesje med odtokom in izhlapevanjem oceanov, zaradi česar se morska gladina dviguje.</a:t>
            </a:r>
            <a:endParaRPr lang="en-US" sz="900">
              <a:solidFill>
                <a:srgbClr val="000000"/>
              </a:solidFill>
              <a:cs typeface="Calibri"/>
            </a:endParaRPr>
          </a:p>
          <a:p>
            <a:pPr indent="0">
              <a:spcBef>
                <a:spcPts val="100"/>
              </a:spcBef>
              <a:buNone/>
              <a:defRPr/>
            </a:pPr>
            <a:r>
              <a:rPr lang="sl-SI" sz="900">
                <a:solidFill>
                  <a:srgbClr val="000000"/>
                </a:solidFill>
                <a:cs typeface="Calibri"/>
              </a:rPr>
              <a:t>3. </a:t>
            </a:r>
            <a:r>
              <a:rPr lang="sl-SI" sz="900" b="1">
                <a:solidFill>
                  <a:srgbClr val="000000"/>
                </a:solidFill>
                <a:cs typeface="Calibri"/>
              </a:rPr>
              <a:t>izguba ledenih plošč Grenlandije in Antarktike</a:t>
            </a:r>
            <a:r>
              <a:rPr lang="sl-SI" sz="900">
                <a:solidFill>
                  <a:srgbClr val="000000"/>
                </a:solidFill>
                <a:cs typeface="Calibri"/>
              </a:rPr>
              <a:t>:  tako kot pri gorskih ledenikih, povečana temperatura povzroča hitrejše taljenje ogromnih ledenih plošč, ki pokrivajo Grenlandijo in Antarktiko. </a:t>
            </a:r>
            <a:endParaRPr lang="en-US" sz="900">
              <a:solidFill>
                <a:srgbClr val="000000"/>
              </a:solidFill>
              <a:cs typeface="Calibri"/>
            </a:endParaRPr>
          </a:p>
          <a:p>
            <a:pPr>
              <a:spcBef>
                <a:spcPts val="100"/>
              </a:spcBef>
              <a:buNone/>
              <a:defRPr/>
            </a:pPr>
            <a:endParaRPr lang="sl-SI" sz="900">
              <a:ea typeface="+mn-lt"/>
              <a:cs typeface="+mn-lt"/>
            </a:endParaRPr>
          </a:p>
          <a:p>
            <a:pPr marL="0" indent="0">
              <a:buNone/>
              <a:defRPr/>
            </a:pPr>
            <a:r>
              <a:rPr lang="sl-SI" sz="1400">
                <a:ea typeface="+mn-lt"/>
                <a:cs typeface="+mn-lt"/>
              </a:rPr>
              <a:t>•   </a:t>
            </a:r>
            <a:r>
              <a:rPr lang="sl-SI" sz="2000">
                <a:ea typeface="+mn-lt"/>
                <a:cs typeface="+mn-lt"/>
              </a:rPr>
              <a:t>Seznanitev z različnimi napovedmi (modeli) dvigovanja morske gladine v prihodnje </a:t>
            </a:r>
            <a:endParaRPr lang="sl-SI" sz="2000" i="1">
              <a:solidFill>
                <a:srgbClr val="0070C0"/>
              </a:solidFill>
              <a:cs typeface="Calibri"/>
            </a:endParaRPr>
          </a:p>
          <a:p>
            <a:pPr marL="0" indent="0">
              <a:buNone/>
              <a:defRPr/>
            </a:pPr>
            <a:r>
              <a:rPr lang="sl-SI" sz="1200" i="1">
                <a:solidFill>
                  <a:srgbClr val="0070C0"/>
                </a:solidFill>
                <a:ea typeface="+mn-lt"/>
                <a:cs typeface="+mn-lt"/>
              </a:rPr>
              <a:t>Viri, gradivo:   </a:t>
            </a:r>
            <a:endParaRPr lang="sl-SI" sz="1200">
              <a:solidFill>
                <a:srgbClr val="0070C0"/>
              </a:solidFill>
              <a:cs typeface="Calibri"/>
            </a:endParaRPr>
          </a:p>
          <a:p>
            <a:pPr marL="0" indent="0">
              <a:buNone/>
              <a:defRPr/>
            </a:pPr>
            <a:r>
              <a:rPr lang="sl-SI" sz="1200" i="1">
                <a:solidFill>
                  <a:srgbClr val="0070C0"/>
                </a:solidFill>
                <a:ea typeface="+mn-lt"/>
                <a:cs typeface="+mn-lt"/>
              </a:rPr>
              <a:t>Spletna stran</a:t>
            </a:r>
            <a:r>
              <a:rPr lang="sl-SI" sz="1200" i="1">
                <a:ea typeface="+mn-lt"/>
                <a:cs typeface="+mn-lt"/>
              </a:rPr>
              <a:t>: </a:t>
            </a:r>
            <a:r>
              <a:rPr lang="sl-SI" sz="1200" i="1">
                <a:ea typeface="+mn-lt"/>
                <a:cs typeface="+mn-lt"/>
                <a:hlinkClick r:id="rId5"/>
              </a:rPr>
              <a:t>https://earthobservatory.nasa.gov/images/148494/anticipating-future-sea-levels</a:t>
            </a:r>
            <a:endParaRPr lang="sl-SI" sz="1200">
              <a:ea typeface="+mn-lt"/>
              <a:cs typeface="+mn-lt"/>
            </a:endParaRPr>
          </a:p>
          <a:p>
            <a:pPr marL="0" indent="0">
              <a:buNone/>
              <a:defRPr/>
            </a:pPr>
            <a:r>
              <a:rPr lang="sl-SI" sz="1200" i="1">
                <a:solidFill>
                  <a:srgbClr val="0070C0"/>
                </a:solidFill>
                <a:cs typeface="Calibri"/>
              </a:rPr>
              <a:t>Spletna stran: </a:t>
            </a:r>
            <a:r>
              <a:rPr lang="sl-SI" sz="1200">
                <a:ea typeface="+mn-lt"/>
                <a:cs typeface="+mn-lt"/>
                <a:hlinkClick r:id="rId6"/>
              </a:rPr>
              <a:t>https://sealevel.nasa.gov/ipcc-ar6-sea-level-projection-tool</a:t>
            </a:r>
            <a:endParaRPr lang="sl-SI" sz="1200" i="1">
              <a:solidFill>
                <a:srgbClr val="000000"/>
              </a:solidFill>
              <a:cs typeface="Calibri"/>
            </a:endParaRPr>
          </a:p>
        </p:txBody>
      </p:sp>
      <p:pic>
        <p:nvPicPr>
          <p:cNvPr id="3" name="Slika 7" descr="Slika, ki vsebuje besede diagram&#10;&#10;Opis je samodejno ustvarjen">
            <a:extLst>
              <a:ext uri="{FF2B5EF4-FFF2-40B4-BE49-F238E27FC236}">
                <a16:creationId xmlns:a16="http://schemas.microsoft.com/office/drawing/2014/main" id="{C3F4DA8D-C987-5027-FE7D-27AA16694DD2}"/>
              </a:ext>
            </a:extLst>
          </p:cNvPr>
          <p:cNvPicPr>
            <a:picLocks noChangeAspect="1"/>
          </p:cNvPicPr>
          <p:nvPr/>
        </p:nvPicPr>
        <p:blipFill>
          <a:blip r:embed="rId7"/>
          <a:stretch>
            <a:fillRect/>
          </a:stretch>
        </p:blipFill>
        <p:spPr>
          <a:xfrm>
            <a:off x="8502104" y="578153"/>
            <a:ext cx="3275295" cy="2160735"/>
          </a:xfrm>
          <a:prstGeom prst="rect">
            <a:avLst/>
          </a:prstGeom>
        </p:spPr>
      </p:pic>
    </p:spTree>
    <p:extLst>
      <p:ext uri="{BB962C8B-B14F-4D97-AF65-F5344CB8AC3E}">
        <p14:creationId xmlns:p14="http://schemas.microsoft.com/office/powerpoint/2010/main" val="3306053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6" descr="Slika, ki vsebuje besede diagram&#10;&#10;Opis je samodejno ustvarjen">
            <a:extLst>
              <a:ext uri="{FF2B5EF4-FFF2-40B4-BE49-F238E27FC236}">
                <a16:creationId xmlns:a16="http://schemas.microsoft.com/office/drawing/2014/main" id="{65C736FC-27AC-20F8-8A27-AE7954C56F87}"/>
              </a:ext>
            </a:extLst>
          </p:cNvPr>
          <p:cNvPicPr>
            <a:picLocks noChangeAspect="1"/>
          </p:cNvPicPr>
          <p:nvPr/>
        </p:nvPicPr>
        <p:blipFill>
          <a:blip r:embed="rId2"/>
          <a:stretch>
            <a:fillRect/>
          </a:stretch>
        </p:blipFill>
        <p:spPr>
          <a:xfrm>
            <a:off x="618754" y="521526"/>
            <a:ext cx="4653147" cy="3469573"/>
          </a:xfrm>
          <a:prstGeom prst="rect">
            <a:avLst/>
          </a:prstGeom>
        </p:spPr>
      </p:pic>
      <p:pic>
        <p:nvPicPr>
          <p:cNvPr id="7" name="Slika 7" descr="Slika, ki vsebuje besede diagram&#10;&#10;Opis je samodejno ustvarjen">
            <a:extLst>
              <a:ext uri="{FF2B5EF4-FFF2-40B4-BE49-F238E27FC236}">
                <a16:creationId xmlns:a16="http://schemas.microsoft.com/office/drawing/2014/main" id="{A96822BD-D50C-E5A2-1CA0-F2274AC63491}"/>
              </a:ext>
            </a:extLst>
          </p:cNvPr>
          <p:cNvPicPr>
            <a:picLocks noChangeAspect="1"/>
          </p:cNvPicPr>
          <p:nvPr/>
        </p:nvPicPr>
        <p:blipFill>
          <a:blip r:embed="rId3"/>
          <a:stretch>
            <a:fillRect/>
          </a:stretch>
        </p:blipFill>
        <p:spPr>
          <a:xfrm>
            <a:off x="575457" y="4055135"/>
            <a:ext cx="5068784" cy="2468665"/>
          </a:xfrm>
          <a:prstGeom prst="rect">
            <a:avLst/>
          </a:prstGeom>
        </p:spPr>
      </p:pic>
      <p:pic>
        <p:nvPicPr>
          <p:cNvPr id="8" name="Slika 8" descr="Slika, ki vsebuje besede diagram&#10;&#10;Opis je samodejno ustvarjen">
            <a:extLst>
              <a:ext uri="{FF2B5EF4-FFF2-40B4-BE49-F238E27FC236}">
                <a16:creationId xmlns:a16="http://schemas.microsoft.com/office/drawing/2014/main" id="{DEF940F1-03CF-F4A6-25C9-1677BA0D1021}"/>
              </a:ext>
            </a:extLst>
          </p:cNvPr>
          <p:cNvPicPr>
            <a:picLocks noChangeAspect="1"/>
          </p:cNvPicPr>
          <p:nvPr/>
        </p:nvPicPr>
        <p:blipFill>
          <a:blip r:embed="rId4"/>
          <a:stretch>
            <a:fillRect/>
          </a:stretch>
        </p:blipFill>
        <p:spPr>
          <a:xfrm>
            <a:off x="6182838" y="821129"/>
            <a:ext cx="3669722" cy="2421329"/>
          </a:xfrm>
          <a:prstGeom prst="rect">
            <a:avLst/>
          </a:prstGeom>
        </p:spPr>
      </p:pic>
      <p:pic>
        <p:nvPicPr>
          <p:cNvPr id="10" name="Slika 10" descr="Slika, ki vsebuje besede zemljevid&#10;&#10;Opis je samodejno ustvarjen">
            <a:extLst>
              <a:ext uri="{FF2B5EF4-FFF2-40B4-BE49-F238E27FC236}">
                <a16:creationId xmlns:a16="http://schemas.microsoft.com/office/drawing/2014/main" id="{51672B2B-346B-6288-BDD3-7394D0F9C6D1}"/>
              </a:ext>
            </a:extLst>
          </p:cNvPr>
          <p:cNvPicPr>
            <a:picLocks noChangeAspect="1"/>
          </p:cNvPicPr>
          <p:nvPr/>
        </p:nvPicPr>
        <p:blipFill>
          <a:blip r:embed="rId5"/>
          <a:stretch>
            <a:fillRect/>
          </a:stretch>
        </p:blipFill>
        <p:spPr>
          <a:xfrm>
            <a:off x="6098722" y="3312697"/>
            <a:ext cx="5869131" cy="3160615"/>
          </a:xfrm>
          <a:prstGeom prst="rect">
            <a:avLst/>
          </a:prstGeom>
        </p:spPr>
      </p:pic>
    </p:spTree>
    <p:extLst>
      <p:ext uri="{BB962C8B-B14F-4D97-AF65-F5344CB8AC3E}">
        <p14:creationId xmlns:p14="http://schemas.microsoft.com/office/powerpoint/2010/main" val="890813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670460" y="767146"/>
            <a:ext cx="10471346" cy="5904534"/>
          </a:xfrm>
        </p:spPr>
        <p:txBody>
          <a:bodyPr vert="horz" lIns="91440" tIns="45720" rIns="91440" bIns="45720" rtlCol="0" anchor="t">
            <a:normAutofit lnSpcReduction="10000"/>
          </a:bodyPr>
          <a:lstStyle/>
          <a:p>
            <a:r>
              <a:rPr lang="sl-SI" sz="2000"/>
              <a:t>Seznanitev s poglavitnimi posledicami dvigovanja morske gladine na poselitev in gospodarstvo v obalnih območjih – najbolj ogrožena območja po državah, najbolj ogrožena mesta, selitve prebivalstva, idr. </a:t>
            </a:r>
            <a:endParaRPr lang="sl-SI" sz="1200" i="1">
              <a:solidFill>
                <a:srgbClr val="0070C0"/>
              </a:solidFill>
              <a:cs typeface="Calibri"/>
            </a:endParaRPr>
          </a:p>
          <a:p>
            <a:pPr marL="0" indent="0">
              <a:buNone/>
            </a:pPr>
            <a:r>
              <a:rPr lang="sl-SI" sz="1200" i="1">
                <a:solidFill>
                  <a:srgbClr val="0070C0"/>
                </a:solidFill>
              </a:rPr>
              <a:t>Viri, gradivo:     </a:t>
            </a:r>
            <a:endParaRPr lang="sl-SI" sz="1200" i="1">
              <a:solidFill>
                <a:srgbClr val="0070C0"/>
              </a:solidFill>
              <a:cs typeface="Calibri"/>
            </a:endParaRPr>
          </a:p>
          <a:p>
            <a:pPr marL="0" indent="0">
              <a:buNone/>
            </a:pPr>
            <a:r>
              <a:rPr lang="sl-SI" sz="1200" i="1">
                <a:solidFill>
                  <a:srgbClr val="0070C0"/>
                </a:solidFill>
              </a:rPr>
              <a:t>Video: </a:t>
            </a:r>
            <a:r>
              <a:rPr lang="sl-SI" sz="1200" i="1" err="1">
                <a:solidFill>
                  <a:srgbClr val="0070C0"/>
                </a:solidFill>
              </a:rPr>
              <a:t>Lands</a:t>
            </a:r>
            <a:r>
              <a:rPr lang="sl-SI" sz="1200" i="1">
                <a:solidFill>
                  <a:srgbClr val="0070C0"/>
                </a:solidFill>
              </a:rPr>
              <a:t> </a:t>
            </a:r>
            <a:r>
              <a:rPr lang="sl-SI" sz="1200" i="1" err="1">
                <a:solidFill>
                  <a:srgbClr val="0070C0"/>
                </a:solidFill>
              </a:rPr>
              <a:t>That</a:t>
            </a:r>
            <a:r>
              <a:rPr lang="sl-SI" sz="1200" i="1">
                <a:solidFill>
                  <a:srgbClr val="0070C0"/>
                </a:solidFill>
              </a:rPr>
              <a:t> </a:t>
            </a:r>
            <a:r>
              <a:rPr lang="sl-SI" sz="1200" i="1" err="1">
                <a:solidFill>
                  <a:srgbClr val="0070C0"/>
                </a:solidFill>
              </a:rPr>
              <a:t>Could</a:t>
            </a:r>
            <a:r>
              <a:rPr lang="sl-SI" sz="1200" i="1">
                <a:solidFill>
                  <a:srgbClr val="0070C0"/>
                </a:solidFill>
              </a:rPr>
              <a:t> </a:t>
            </a:r>
            <a:r>
              <a:rPr lang="sl-SI" sz="1200" i="1" err="1">
                <a:solidFill>
                  <a:srgbClr val="0070C0"/>
                </a:solidFill>
              </a:rPr>
              <a:t>Flood</a:t>
            </a:r>
            <a:r>
              <a:rPr lang="sl-SI" sz="1200" i="1">
                <a:solidFill>
                  <a:srgbClr val="0070C0"/>
                </a:solidFill>
              </a:rPr>
              <a:t> in </a:t>
            </a:r>
            <a:r>
              <a:rPr lang="sl-SI" sz="1200" i="1" err="1">
                <a:solidFill>
                  <a:srgbClr val="0070C0"/>
                </a:solidFill>
              </a:rPr>
              <a:t>Our</a:t>
            </a:r>
            <a:r>
              <a:rPr lang="sl-SI" sz="1200" i="1">
                <a:solidFill>
                  <a:srgbClr val="0070C0"/>
                </a:solidFill>
              </a:rPr>
              <a:t> </a:t>
            </a:r>
            <a:r>
              <a:rPr lang="sl-SI" sz="1200" i="1" err="1">
                <a:solidFill>
                  <a:srgbClr val="0070C0"/>
                </a:solidFill>
              </a:rPr>
              <a:t>Lifetime</a:t>
            </a:r>
            <a:r>
              <a:rPr lang="sl-SI" sz="1200" i="1">
                <a:solidFill>
                  <a:srgbClr val="0070C0"/>
                </a:solidFill>
              </a:rPr>
              <a:t> – </a:t>
            </a:r>
            <a:r>
              <a:rPr lang="sl-SI" sz="1200" i="1" err="1">
                <a:solidFill>
                  <a:srgbClr val="0070C0"/>
                </a:solidFill>
              </a:rPr>
              <a:t>Youtube</a:t>
            </a:r>
            <a:r>
              <a:rPr lang="sl-SI" sz="1200" i="1">
                <a:solidFill>
                  <a:srgbClr val="0070C0"/>
                </a:solidFill>
              </a:rPr>
              <a:t>: </a:t>
            </a:r>
            <a:r>
              <a:rPr lang="sl-SI" sz="1200" i="1">
                <a:solidFill>
                  <a:srgbClr val="0070C0"/>
                </a:solidFill>
                <a:hlinkClick r:id="rId2"/>
              </a:rPr>
              <a:t>https://www.youtube.com/watch?v=CurmnLKikyI</a:t>
            </a:r>
            <a:r>
              <a:rPr lang="sl-SI" sz="1200" i="1">
                <a:solidFill>
                  <a:srgbClr val="0070C0"/>
                </a:solidFill>
              </a:rPr>
              <a:t>  (20:10 – narediti izbor)</a:t>
            </a:r>
            <a:endParaRPr lang="sl-SI" sz="1200" i="1">
              <a:solidFill>
                <a:srgbClr val="0070C0"/>
              </a:solidFill>
              <a:cs typeface="Calibri"/>
            </a:endParaRPr>
          </a:p>
          <a:p>
            <a:pPr marL="0" indent="0">
              <a:buNone/>
            </a:pPr>
            <a:r>
              <a:rPr lang="sl-SI" sz="1200" i="1">
                <a:solidFill>
                  <a:srgbClr val="0070C0"/>
                </a:solidFill>
              </a:rPr>
              <a:t>Video: </a:t>
            </a:r>
            <a:r>
              <a:rPr lang="sl-SI" sz="1200" i="1" err="1">
                <a:solidFill>
                  <a:srgbClr val="0070C0"/>
                </a:solidFill>
              </a:rPr>
              <a:t>These</a:t>
            </a:r>
            <a:r>
              <a:rPr lang="sl-SI" sz="1200" i="1">
                <a:solidFill>
                  <a:srgbClr val="0070C0"/>
                </a:solidFill>
              </a:rPr>
              <a:t> 36 </a:t>
            </a:r>
            <a:r>
              <a:rPr lang="sl-SI" sz="1200" i="1" err="1">
                <a:solidFill>
                  <a:srgbClr val="0070C0"/>
                </a:solidFill>
              </a:rPr>
              <a:t>world</a:t>
            </a:r>
            <a:r>
              <a:rPr lang="sl-SI" sz="1200" i="1">
                <a:solidFill>
                  <a:srgbClr val="0070C0"/>
                </a:solidFill>
              </a:rPr>
              <a:t> </a:t>
            </a:r>
            <a:r>
              <a:rPr lang="sl-SI" sz="1200" i="1" err="1">
                <a:solidFill>
                  <a:srgbClr val="0070C0"/>
                </a:solidFill>
              </a:rPr>
              <a:t>cities</a:t>
            </a:r>
            <a:r>
              <a:rPr lang="sl-SI" sz="1200" i="1">
                <a:solidFill>
                  <a:srgbClr val="0070C0"/>
                </a:solidFill>
              </a:rPr>
              <a:t> </a:t>
            </a:r>
            <a:r>
              <a:rPr lang="sl-SI" sz="1200" i="1" err="1">
                <a:solidFill>
                  <a:srgbClr val="0070C0"/>
                </a:solidFill>
              </a:rPr>
              <a:t>will</a:t>
            </a:r>
            <a:r>
              <a:rPr lang="sl-SI" sz="1200" i="1">
                <a:solidFill>
                  <a:srgbClr val="0070C0"/>
                </a:solidFill>
              </a:rPr>
              <a:t> be </a:t>
            </a:r>
            <a:r>
              <a:rPr lang="sl-SI" sz="1200" i="1" err="1">
                <a:solidFill>
                  <a:srgbClr val="0070C0"/>
                </a:solidFill>
              </a:rPr>
              <a:t>underwater</a:t>
            </a:r>
            <a:r>
              <a:rPr lang="sl-SI" sz="1200" i="1">
                <a:solidFill>
                  <a:srgbClr val="0070C0"/>
                </a:solidFill>
              </a:rPr>
              <a:t> </a:t>
            </a:r>
            <a:r>
              <a:rPr lang="sl-SI" sz="1200" i="1" err="1">
                <a:solidFill>
                  <a:srgbClr val="0070C0"/>
                </a:solidFill>
              </a:rPr>
              <a:t>first</a:t>
            </a:r>
            <a:r>
              <a:rPr lang="sl-SI" sz="1200" i="1">
                <a:solidFill>
                  <a:srgbClr val="0070C0"/>
                </a:solidFill>
              </a:rPr>
              <a:t> – </a:t>
            </a:r>
            <a:r>
              <a:rPr lang="sl-SI" sz="1200" i="1" err="1">
                <a:solidFill>
                  <a:srgbClr val="0070C0"/>
                </a:solidFill>
              </a:rPr>
              <a:t>Youtube</a:t>
            </a:r>
            <a:r>
              <a:rPr lang="sl-SI" sz="1200" i="1">
                <a:solidFill>
                  <a:srgbClr val="0070C0"/>
                </a:solidFill>
              </a:rPr>
              <a:t>: </a:t>
            </a:r>
            <a:r>
              <a:rPr lang="sl-SI" sz="1200" i="1">
                <a:solidFill>
                  <a:srgbClr val="0070C0"/>
                </a:solidFill>
                <a:hlinkClick r:id="rId3"/>
              </a:rPr>
              <a:t>https://www.youtube.com/watch?v=hCNPe9qNG1U</a:t>
            </a:r>
            <a:r>
              <a:rPr lang="sl-SI" sz="1200" i="1">
                <a:solidFill>
                  <a:srgbClr val="0070C0"/>
                </a:solidFill>
              </a:rPr>
              <a:t>  (4:00)</a:t>
            </a:r>
            <a:endParaRPr lang="sl-SI" sz="1200" i="1">
              <a:solidFill>
                <a:srgbClr val="0070C0"/>
              </a:solidFill>
              <a:cs typeface="Calibri"/>
            </a:endParaRPr>
          </a:p>
          <a:p>
            <a:pPr marL="0" indent="0">
              <a:buNone/>
            </a:pPr>
            <a:r>
              <a:rPr lang="sl-SI" sz="1200" i="1">
                <a:solidFill>
                  <a:srgbClr val="0070C0"/>
                </a:solidFill>
                <a:cs typeface="Calibri"/>
              </a:rPr>
              <a:t>Video: 10 </a:t>
            </a:r>
            <a:r>
              <a:rPr lang="sl-SI" sz="1200" i="1" err="1">
                <a:solidFill>
                  <a:srgbClr val="0070C0"/>
                </a:solidFill>
                <a:cs typeface="Calibri"/>
              </a:rPr>
              <a:t>Sinking</a:t>
            </a:r>
            <a:r>
              <a:rPr lang="sl-SI" sz="1200" i="1">
                <a:solidFill>
                  <a:srgbClr val="0070C0"/>
                </a:solidFill>
                <a:cs typeface="Calibri"/>
              </a:rPr>
              <a:t> </a:t>
            </a:r>
            <a:r>
              <a:rPr lang="sl-SI" sz="1200" i="1" err="1">
                <a:solidFill>
                  <a:srgbClr val="0070C0"/>
                </a:solidFill>
                <a:cs typeface="Calibri"/>
              </a:rPr>
              <a:t>Cities</a:t>
            </a:r>
            <a:r>
              <a:rPr lang="sl-SI" sz="1200" i="1">
                <a:solidFill>
                  <a:srgbClr val="0070C0"/>
                </a:solidFill>
                <a:cs typeface="Calibri"/>
              </a:rPr>
              <a:t> </a:t>
            </a:r>
            <a:r>
              <a:rPr lang="sl-SI" sz="1200" i="1" err="1">
                <a:solidFill>
                  <a:srgbClr val="0070C0"/>
                </a:solidFill>
                <a:cs typeface="Calibri"/>
              </a:rPr>
              <a:t>That</a:t>
            </a:r>
            <a:r>
              <a:rPr lang="sl-SI" sz="1200" i="1">
                <a:solidFill>
                  <a:srgbClr val="0070C0"/>
                </a:solidFill>
                <a:cs typeface="Calibri"/>
              </a:rPr>
              <a:t> </a:t>
            </a:r>
            <a:r>
              <a:rPr lang="sl-SI" sz="1200" i="1" err="1">
                <a:solidFill>
                  <a:srgbClr val="0070C0"/>
                </a:solidFill>
                <a:cs typeface="Calibri"/>
              </a:rPr>
              <a:t>Might</a:t>
            </a:r>
            <a:r>
              <a:rPr lang="sl-SI" sz="1200" i="1">
                <a:solidFill>
                  <a:srgbClr val="0070C0"/>
                </a:solidFill>
                <a:cs typeface="Calibri"/>
              </a:rPr>
              <a:t> Be </a:t>
            </a:r>
            <a:r>
              <a:rPr lang="sl-SI" sz="1200" i="1" err="1">
                <a:solidFill>
                  <a:srgbClr val="0070C0"/>
                </a:solidFill>
                <a:cs typeface="Calibri"/>
              </a:rPr>
              <a:t>Underwater</a:t>
            </a:r>
            <a:r>
              <a:rPr lang="sl-SI" sz="1200" i="1">
                <a:solidFill>
                  <a:srgbClr val="0070C0"/>
                </a:solidFill>
                <a:cs typeface="Calibri"/>
              </a:rPr>
              <a:t> </a:t>
            </a:r>
            <a:r>
              <a:rPr lang="sl-SI" sz="1200" i="1" err="1">
                <a:solidFill>
                  <a:srgbClr val="0070C0"/>
                </a:solidFill>
                <a:cs typeface="Calibri"/>
              </a:rPr>
              <a:t>Soon</a:t>
            </a:r>
            <a:r>
              <a:rPr lang="sl-SI" sz="1200" i="1">
                <a:solidFill>
                  <a:srgbClr val="0070C0"/>
                </a:solidFill>
                <a:cs typeface="Calibri"/>
              </a:rPr>
              <a:t> – </a:t>
            </a:r>
            <a:r>
              <a:rPr lang="sl-SI" sz="1200" i="1" err="1">
                <a:solidFill>
                  <a:srgbClr val="0070C0"/>
                </a:solidFill>
                <a:cs typeface="Calibri"/>
              </a:rPr>
              <a:t>Youtube</a:t>
            </a:r>
            <a:r>
              <a:rPr lang="sl-SI" sz="1200" i="1">
                <a:solidFill>
                  <a:srgbClr val="0070C0"/>
                </a:solidFill>
                <a:cs typeface="Calibri"/>
              </a:rPr>
              <a:t> – </a:t>
            </a:r>
            <a:r>
              <a:rPr lang="sl-SI" sz="1200" i="1">
                <a:solidFill>
                  <a:srgbClr val="0070C0"/>
                </a:solidFill>
                <a:cs typeface="Calibri"/>
                <a:hlinkClick r:id="rId4"/>
              </a:rPr>
              <a:t>https://www.youtube.com/watch?v=pW_VRv6HKyI</a:t>
            </a:r>
            <a:r>
              <a:rPr lang="sl-SI" sz="1200" i="1">
                <a:solidFill>
                  <a:srgbClr val="0070C0"/>
                </a:solidFill>
                <a:cs typeface="Calibri"/>
              </a:rPr>
              <a:t>  (12:40)</a:t>
            </a:r>
            <a:endParaRPr lang="sl-SI" sz="1200">
              <a:cs typeface="Calibri"/>
            </a:endParaRPr>
          </a:p>
          <a:p>
            <a:pPr marL="0" indent="0">
              <a:buNone/>
            </a:pPr>
            <a:r>
              <a:rPr lang="sl-SI" sz="1200" i="1">
                <a:solidFill>
                  <a:srgbClr val="0070C0"/>
                </a:solidFill>
              </a:rPr>
              <a:t>Članek: </a:t>
            </a:r>
            <a:r>
              <a:rPr lang="sl-SI" sz="1200" i="1">
                <a:solidFill>
                  <a:srgbClr val="0070C0"/>
                </a:solidFill>
                <a:hlinkClick r:id="rId5"/>
              </a:rPr>
              <a:t>https://www.nature.com/articles/s41467-019-12808-z</a:t>
            </a:r>
            <a:r>
              <a:rPr lang="sl-SI" sz="1200" i="1">
                <a:solidFill>
                  <a:srgbClr val="0070C0"/>
                </a:solidFill>
              </a:rPr>
              <a:t>    </a:t>
            </a:r>
            <a:r>
              <a:rPr lang="sl-SI" sz="1200" i="1">
                <a:solidFill>
                  <a:srgbClr val="0070C0"/>
                </a:solidFill>
                <a:sym typeface="Wingdings" panose="05000000000000000000" pitchFamily="2" charset="2"/>
              </a:rPr>
              <a:t> Slika 1, Slika 2, Slika 3</a:t>
            </a:r>
            <a:endParaRPr lang="sl-SI" sz="1200" i="1">
              <a:solidFill>
                <a:srgbClr val="0070C0"/>
              </a:solidFill>
              <a:cs typeface="Calibri"/>
            </a:endParaRPr>
          </a:p>
          <a:p>
            <a:pPr marL="0" indent="0">
              <a:buNone/>
            </a:pPr>
            <a:r>
              <a:rPr lang="sl-SI" sz="1200" i="1">
                <a:solidFill>
                  <a:srgbClr val="0070C0"/>
                </a:solidFill>
              </a:rPr>
              <a:t>Članek: </a:t>
            </a:r>
            <a:r>
              <a:rPr lang="sl-SI" sz="1200" i="1">
                <a:solidFill>
                  <a:srgbClr val="0070C0"/>
                </a:solidFill>
                <a:hlinkClick r:id="rId6"/>
              </a:rPr>
              <a:t>https://sci-hub.se/10.1038/s41558-021-00993-z</a:t>
            </a:r>
            <a:r>
              <a:rPr lang="sl-SI" sz="1200" i="1">
                <a:solidFill>
                  <a:srgbClr val="0070C0"/>
                </a:solidFill>
              </a:rPr>
              <a:t>    </a:t>
            </a:r>
            <a:r>
              <a:rPr lang="sl-SI" sz="1200" i="1">
                <a:solidFill>
                  <a:srgbClr val="0070C0"/>
                </a:solidFill>
                <a:sym typeface="Wingdings" panose="05000000000000000000" pitchFamily="2" charset="2"/>
              </a:rPr>
              <a:t> Slika 2, Slika 3 </a:t>
            </a:r>
            <a:r>
              <a:rPr lang="sl-SI" sz="1200" i="1" err="1">
                <a:solidFill>
                  <a:srgbClr val="0070C0"/>
                </a:solidFill>
                <a:sym typeface="Wingdings" panose="05000000000000000000" pitchFamily="2" charset="2"/>
              </a:rPr>
              <a:t>extended</a:t>
            </a:r>
            <a:endParaRPr lang="sl-SI" sz="1200" i="1">
              <a:solidFill>
                <a:srgbClr val="0070C0"/>
              </a:solidFill>
              <a:cs typeface="Calibri"/>
            </a:endParaRPr>
          </a:p>
          <a:p>
            <a:pPr marL="0" indent="0">
              <a:buNone/>
            </a:pPr>
            <a:r>
              <a:rPr lang="sl-SI" sz="1200" i="1">
                <a:solidFill>
                  <a:srgbClr val="0070C0"/>
                </a:solidFill>
              </a:rPr>
              <a:t>Članek: </a:t>
            </a:r>
            <a:r>
              <a:rPr lang="sl-SI" sz="1200" i="1">
                <a:solidFill>
                  <a:srgbClr val="0070C0"/>
                </a:solidFill>
                <a:hlinkClick r:id="rId7"/>
              </a:rPr>
              <a:t>https://doi.org/10.1038/s41598-020-67736-6</a:t>
            </a:r>
            <a:r>
              <a:rPr lang="sl-SI" sz="1200" i="1">
                <a:solidFill>
                  <a:srgbClr val="0070C0"/>
                </a:solidFill>
              </a:rPr>
              <a:t>   </a:t>
            </a:r>
            <a:r>
              <a:rPr lang="sl-SI" sz="1200" i="1">
                <a:solidFill>
                  <a:srgbClr val="0070C0"/>
                </a:solidFill>
                <a:sym typeface="Wingdings" panose="05000000000000000000" pitchFamily="2" charset="2"/>
              </a:rPr>
              <a:t> Slika 1, Slika 2, Slika 3 </a:t>
            </a:r>
            <a:endParaRPr lang="sl-SI" sz="1200" i="1">
              <a:solidFill>
                <a:srgbClr val="0070C0"/>
              </a:solidFill>
              <a:cs typeface="Calibri"/>
            </a:endParaRPr>
          </a:p>
          <a:p>
            <a:pPr marL="0" indent="0">
              <a:buNone/>
            </a:pPr>
            <a:r>
              <a:rPr lang="sl-SI" sz="1200" i="1">
                <a:solidFill>
                  <a:srgbClr val="0070C0"/>
                </a:solidFill>
              </a:rPr>
              <a:t>Članek: </a:t>
            </a:r>
            <a:r>
              <a:rPr lang="sl-SI" sz="1200" i="1">
                <a:solidFill>
                  <a:srgbClr val="0070C0"/>
                </a:solidFill>
                <a:hlinkClick r:id="rId8"/>
              </a:rPr>
              <a:t>https://sci-hub.se/10.1038/s43017-019-0002-9</a:t>
            </a:r>
            <a:r>
              <a:rPr lang="sl-SI" sz="1200" i="1">
                <a:solidFill>
                  <a:srgbClr val="0070C0"/>
                </a:solidFill>
              </a:rPr>
              <a:t>   </a:t>
            </a:r>
            <a:r>
              <a:rPr lang="sl-SI" sz="1200" i="1">
                <a:solidFill>
                  <a:srgbClr val="0070C0"/>
                </a:solidFill>
                <a:sym typeface="Wingdings" panose="05000000000000000000" pitchFamily="2" charset="2"/>
              </a:rPr>
              <a:t> </a:t>
            </a:r>
            <a:r>
              <a:rPr lang="sl-SI" sz="1200" i="1" err="1">
                <a:solidFill>
                  <a:srgbClr val="0070C0"/>
                </a:solidFill>
                <a:sym typeface="Wingdings" panose="05000000000000000000" pitchFamily="2" charset="2"/>
              </a:rPr>
              <a:t>Key</a:t>
            </a:r>
            <a:r>
              <a:rPr lang="sl-SI" sz="1200" i="1">
                <a:solidFill>
                  <a:srgbClr val="0070C0"/>
                </a:solidFill>
                <a:sym typeface="Wingdings" panose="05000000000000000000" pitchFamily="2" charset="2"/>
              </a:rPr>
              <a:t> </a:t>
            </a:r>
            <a:r>
              <a:rPr lang="sl-SI" sz="1200" i="1" err="1">
                <a:solidFill>
                  <a:srgbClr val="0070C0"/>
                </a:solidFill>
                <a:sym typeface="Wingdings" panose="05000000000000000000" pitchFamily="2" charset="2"/>
              </a:rPr>
              <a:t>points</a:t>
            </a:r>
            <a:r>
              <a:rPr lang="sl-SI" sz="1200" i="1">
                <a:solidFill>
                  <a:srgbClr val="0070C0"/>
                </a:solidFill>
                <a:sym typeface="Wingdings" panose="05000000000000000000" pitchFamily="2" charset="2"/>
              </a:rPr>
              <a:t>, Slika 1, Slika 2, Slika 3 </a:t>
            </a:r>
            <a:endParaRPr lang="sl-SI" sz="1200" i="1">
              <a:solidFill>
                <a:srgbClr val="0070C0"/>
              </a:solidFill>
              <a:cs typeface="Calibri"/>
            </a:endParaRPr>
          </a:p>
          <a:p>
            <a:pPr>
              <a:buNone/>
            </a:pPr>
            <a:endParaRPr lang="sl-SI" sz="900">
              <a:solidFill>
                <a:srgbClr val="000000"/>
              </a:solidFill>
              <a:cs typeface="Calibri"/>
            </a:endParaRPr>
          </a:p>
          <a:p>
            <a:pPr>
              <a:buNone/>
            </a:pPr>
            <a:endParaRPr lang="sl-SI" sz="900">
              <a:solidFill>
                <a:srgbClr val="000000"/>
              </a:solidFill>
              <a:cs typeface="Calibri"/>
            </a:endParaRPr>
          </a:p>
          <a:p>
            <a:pPr>
              <a:buNone/>
            </a:pPr>
            <a:endParaRPr lang="sl-SI" sz="900">
              <a:solidFill>
                <a:srgbClr val="000000"/>
              </a:solidFill>
              <a:cs typeface="Calibri"/>
            </a:endParaRPr>
          </a:p>
          <a:p>
            <a:pPr>
              <a:buNone/>
            </a:pPr>
            <a:r>
              <a:rPr lang="sl-SI" sz="900" b="1" u="sng">
                <a:solidFill>
                  <a:srgbClr val="000000"/>
                </a:solidFill>
                <a:cs typeface="Calibri"/>
              </a:rPr>
              <a:t>Poglavitne posledice</a:t>
            </a:r>
            <a:r>
              <a:rPr lang="sl-SI" sz="900">
                <a:solidFill>
                  <a:srgbClr val="000000"/>
                </a:solidFill>
                <a:cs typeface="Calibri"/>
              </a:rPr>
              <a:t> dvigovanja morske gladine:</a:t>
            </a:r>
            <a:endParaRPr lang="en-US" sz="900">
              <a:solidFill>
                <a:srgbClr val="000000"/>
              </a:solidFill>
              <a:cs typeface="Calibri"/>
            </a:endParaRPr>
          </a:p>
          <a:p>
            <a:pPr indent="0">
              <a:spcBef>
                <a:spcPts val="100"/>
              </a:spcBef>
              <a:buNone/>
            </a:pPr>
            <a:r>
              <a:rPr lang="sl-SI" sz="900">
                <a:solidFill>
                  <a:srgbClr val="000000"/>
                </a:solidFill>
                <a:cs typeface="Calibri"/>
              </a:rPr>
              <a:t>1. dvigovanje morske gladine ima lahko </a:t>
            </a:r>
            <a:r>
              <a:rPr lang="sl-SI" sz="900" b="1">
                <a:solidFill>
                  <a:srgbClr val="000000"/>
                </a:solidFill>
                <a:cs typeface="Calibri"/>
              </a:rPr>
              <a:t>uničujoče učinke na obalne habitate</a:t>
            </a:r>
            <a:r>
              <a:rPr lang="sl-SI" sz="900">
                <a:solidFill>
                  <a:srgbClr val="000000"/>
                </a:solidFill>
                <a:cs typeface="Calibri"/>
              </a:rPr>
              <a:t>, lahko povzroči uničujočo erozijo, poplavljanje mokrišč, onesnaženje vodonosnikov in kmetijskih tal s soljo ter izgubljen življenjski prostor za številne rastlinske in živalske vrste.</a:t>
            </a:r>
            <a:endParaRPr lang="en-US" sz="900">
              <a:solidFill>
                <a:srgbClr val="000000"/>
              </a:solidFill>
              <a:cs typeface="Calibri"/>
            </a:endParaRPr>
          </a:p>
          <a:p>
            <a:pPr indent="0">
              <a:spcBef>
                <a:spcPts val="100"/>
              </a:spcBef>
              <a:buNone/>
            </a:pPr>
            <a:r>
              <a:rPr lang="sl-SI" sz="900">
                <a:solidFill>
                  <a:srgbClr val="000000"/>
                </a:solidFill>
                <a:cs typeface="Calibri"/>
              </a:rPr>
              <a:t>2. višja gladina morja sovpada s </a:t>
            </a:r>
            <a:r>
              <a:rPr lang="sl-SI" sz="900" b="1">
                <a:solidFill>
                  <a:srgbClr val="000000"/>
                </a:solidFill>
                <a:cs typeface="Calibri"/>
              </a:rPr>
              <a:t>pojavljanjem ekstremnih vremenskih dogodkov</a:t>
            </a:r>
            <a:r>
              <a:rPr lang="sl-SI" sz="900">
                <a:solidFill>
                  <a:srgbClr val="000000"/>
                </a:solidFill>
                <a:cs typeface="Calibri"/>
              </a:rPr>
              <a:t>, zlasti obsežnih in rušilnih tropskih orkanov, ki povzročajo močne nevihte z visoko hitrostjo vetra in z veliko količino padavin, kar lahko povzroči ogromno materialno škodo.</a:t>
            </a:r>
            <a:endParaRPr lang="en-US" sz="900">
              <a:solidFill>
                <a:srgbClr val="000000"/>
              </a:solidFill>
              <a:cs typeface="Calibri"/>
            </a:endParaRPr>
          </a:p>
          <a:p>
            <a:pPr indent="0">
              <a:spcBef>
                <a:spcPts val="100"/>
              </a:spcBef>
              <a:buNone/>
            </a:pPr>
            <a:r>
              <a:rPr lang="sl-SI" sz="900">
                <a:solidFill>
                  <a:srgbClr val="000000"/>
                </a:solidFill>
                <a:cs typeface="Calibri"/>
              </a:rPr>
              <a:t>3. </a:t>
            </a:r>
            <a:r>
              <a:rPr lang="sl-SI" sz="900" b="1">
                <a:solidFill>
                  <a:srgbClr val="000000"/>
                </a:solidFill>
                <a:cs typeface="Calibri"/>
              </a:rPr>
              <a:t>poplave na nižje ležečih obalnih območjih</a:t>
            </a:r>
            <a:r>
              <a:rPr lang="sl-SI" sz="900">
                <a:solidFill>
                  <a:srgbClr val="000000"/>
                </a:solidFill>
                <a:cs typeface="Calibri"/>
              </a:rPr>
              <a:t> že silijo ljudi v </a:t>
            </a:r>
            <a:r>
              <a:rPr lang="sl-SI" sz="900" b="1">
                <a:solidFill>
                  <a:srgbClr val="000000"/>
                </a:solidFill>
                <a:cs typeface="Calibri"/>
              </a:rPr>
              <a:t>selitev </a:t>
            </a:r>
            <a:r>
              <a:rPr lang="sl-SI" sz="900">
                <a:solidFill>
                  <a:srgbClr val="000000"/>
                </a:solidFill>
                <a:cs typeface="Calibri"/>
              </a:rPr>
              <a:t>v višje predele, milijoni drugih pa so izpostavljeni tveganju poplav in drugim posledicam podnebnih sprememb. Močno ogroženi so nizki obalni predeli Indonezije, Bangladeša, Kitajske, Indije, Maldivov, Filipinov, Tajske, Vietnama, Japonske Nizozemske, ZDA, Brazilije, Avstralije, Nove Zelandije ter številni pacifiški otoki.</a:t>
            </a:r>
            <a:endParaRPr lang="en-US" sz="900">
              <a:solidFill>
                <a:srgbClr val="000000"/>
              </a:solidFill>
              <a:cs typeface="Calibri"/>
            </a:endParaRPr>
          </a:p>
          <a:p>
            <a:pPr>
              <a:buNone/>
            </a:pPr>
            <a:r>
              <a:rPr lang="sl-SI" sz="900">
                <a:solidFill>
                  <a:srgbClr val="000000"/>
                </a:solidFill>
                <a:cs typeface="Calibri"/>
              </a:rPr>
              <a:t>Raziskave kažejo, da trenutno </a:t>
            </a:r>
            <a:r>
              <a:rPr lang="sl-SI" sz="900" b="1" u="sng">
                <a:solidFill>
                  <a:srgbClr val="000000"/>
                </a:solidFill>
                <a:cs typeface="Calibri"/>
              </a:rPr>
              <a:t>okoli 267 milijonov ljudi po svetu živi na območjih, ki so manj kot dva metra nad morsko gladino</a:t>
            </a:r>
            <a:r>
              <a:rPr lang="sl-SI" sz="900" b="1">
                <a:solidFill>
                  <a:srgbClr val="000000"/>
                </a:solidFill>
                <a:cs typeface="Calibri"/>
              </a:rPr>
              <a:t> </a:t>
            </a:r>
            <a:r>
              <a:rPr lang="sl-SI" sz="900">
                <a:solidFill>
                  <a:srgbClr val="000000"/>
                </a:solidFill>
                <a:cs typeface="Calibri"/>
              </a:rPr>
              <a:t>in so zato še posebej izpostavljena nevarnosti ekstremnih vremenskih dogodkov, ki lahko povzročijo poplave. Do leta 2100 naj bi se število ogroženega prebivalstva zvišalo na kar 410 milijonov. Država, kjer bo sprememba morske gladine potencialno do leta 2100 prizadela največ ljudi, je Kitajska (okoli 43 milijonov). Sledita Bangladeš, kjer bo ogroženih 32 milijonov ljudi, in Indijo s 27 milijoni. </a:t>
            </a:r>
            <a:r>
              <a:rPr lang="sl-SI" sz="900" b="1">
                <a:solidFill>
                  <a:srgbClr val="000000"/>
                </a:solidFill>
                <a:cs typeface="Calibri"/>
              </a:rPr>
              <a:t>Med velikimi mesti</a:t>
            </a:r>
            <a:r>
              <a:rPr lang="sl-SI" sz="900">
                <a:solidFill>
                  <a:srgbClr val="000000"/>
                </a:solidFill>
                <a:cs typeface="Calibri"/>
              </a:rPr>
              <a:t> je najbolj ogrožena na svetu Džakarta, kjer živi okoli 10 milijonov ljudi, in ki se vsako leto zniža za 5 do 10 cm zaradi pretiranega črpanja podtalnice. Predvidevajo, da bi lahko bil večji del Džakarte do leta 2050 pod vodo. Po analizah so do leta 2100 najbolj ogrožena mesta še Daka (22 milijonov prebivalcev); Lagos (15 milijonov) in Bangkok (9 milijonov), ki bi se prav tako lahko popolnoma potopila ali pa bi imela ogromna zemljišča pod vodo in neuporabna. Več kot 60 % najbolj ogroženega kopnega leži v tropskih območjih. Projekcije so namreč pokazale, da bo </a:t>
            </a:r>
            <a:r>
              <a:rPr lang="sl-SI" sz="900" b="1">
                <a:solidFill>
                  <a:srgbClr val="000000"/>
                </a:solidFill>
                <a:cs typeface="Calibri"/>
              </a:rPr>
              <a:t>v prihodnosti lahko ogroženih celo okoli 70 % prebivalstva v tropskih območjih</a:t>
            </a:r>
            <a:r>
              <a:rPr lang="sl-SI" sz="900">
                <a:solidFill>
                  <a:srgbClr val="000000"/>
                </a:solidFill>
                <a:cs typeface="Calibri"/>
              </a:rPr>
              <a:t> in okoli 60 % samo v tropski Aziji. Posledice bodo še posebej hude prav za skupnosti in preživetje ljudi v državah v razvoju. Ob maksimalnem scenariju bi namreč lahko veliki deli obalnih držav in celo nekatere države v celoti izginile pod vodo. V tem pogledu so med najbolj ogroženimi </a:t>
            </a:r>
            <a:r>
              <a:rPr lang="sl-SI" sz="900" b="1">
                <a:solidFill>
                  <a:srgbClr val="000000"/>
                </a:solidFill>
                <a:cs typeface="Calibri"/>
              </a:rPr>
              <a:t>nizke otoške države ali skupine otokov</a:t>
            </a:r>
            <a:r>
              <a:rPr lang="sl-SI" sz="900">
                <a:solidFill>
                  <a:srgbClr val="000000"/>
                </a:solidFill>
                <a:cs typeface="Calibri"/>
              </a:rPr>
              <a:t> kot so </a:t>
            </a:r>
            <a:r>
              <a:rPr lang="sl-SI" sz="900" b="1">
                <a:solidFill>
                  <a:srgbClr val="000000"/>
                </a:solidFill>
                <a:cs typeface="Calibri"/>
              </a:rPr>
              <a:t>Maldivi </a:t>
            </a:r>
            <a:r>
              <a:rPr lang="sl-SI" sz="900">
                <a:solidFill>
                  <a:srgbClr val="000000"/>
                </a:solidFill>
                <a:cs typeface="Calibri"/>
              </a:rPr>
              <a:t>(izguba okoli 80 % ozemlja), </a:t>
            </a:r>
            <a:r>
              <a:rPr lang="sl-SI" sz="900" b="1">
                <a:solidFill>
                  <a:srgbClr val="000000"/>
                </a:solidFill>
                <a:cs typeface="Calibri"/>
              </a:rPr>
              <a:t>Kiribati </a:t>
            </a:r>
            <a:r>
              <a:rPr lang="sl-SI" sz="900">
                <a:solidFill>
                  <a:srgbClr val="000000"/>
                </a:solidFill>
                <a:cs typeface="Calibri"/>
              </a:rPr>
              <a:t>(izguba okoli 65 % ozemlja), </a:t>
            </a:r>
            <a:r>
              <a:rPr lang="sl-SI" sz="900" b="1">
                <a:solidFill>
                  <a:srgbClr val="000000"/>
                </a:solidFill>
                <a:cs typeface="Calibri"/>
              </a:rPr>
              <a:t>Salomonovi otoki</a:t>
            </a:r>
            <a:r>
              <a:rPr lang="sl-SI" sz="900">
                <a:solidFill>
                  <a:srgbClr val="000000"/>
                </a:solidFill>
                <a:cs typeface="Calibri"/>
              </a:rPr>
              <a:t> in drugi.</a:t>
            </a:r>
            <a:endParaRPr lang="en-US" sz="900">
              <a:solidFill>
                <a:srgbClr val="000000"/>
              </a:solidFill>
              <a:cs typeface="Calibri"/>
            </a:endParaRPr>
          </a:p>
          <a:p>
            <a:pPr marL="0" indent="0">
              <a:buNone/>
            </a:pPr>
            <a:endParaRPr lang="sl-SI" sz="2000" i="1">
              <a:solidFill>
                <a:srgbClr val="0070C0"/>
              </a:solidFill>
              <a:cs typeface="Calibri"/>
            </a:endParaRPr>
          </a:p>
          <a:p>
            <a:pPr marL="0" indent="0">
              <a:buFont typeface="Calibri Light" panose="020F0302020204030204"/>
              <a:buNone/>
            </a:pPr>
            <a:endParaRPr lang="sl-SI" sz="1600" i="1">
              <a:solidFill>
                <a:srgbClr val="0070C0"/>
              </a:solidFill>
              <a:cs typeface="Calibri"/>
            </a:endParaRPr>
          </a:p>
          <a:p>
            <a:pPr marL="0" indent="0">
              <a:buNone/>
            </a:pPr>
            <a:endParaRPr lang="sl-SI" sz="1600" i="1">
              <a:solidFill>
                <a:srgbClr val="0070C0"/>
              </a:solidFill>
              <a:cs typeface="Calibri"/>
            </a:endParaRPr>
          </a:p>
        </p:txBody>
      </p:sp>
      <p:pic>
        <p:nvPicPr>
          <p:cNvPr id="8" name="Slika 4" descr="Slika, ki vsebuje besede zemljevid&#10;&#10;Opis je samodejno ustvarjen">
            <a:extLst>
              <a:ext uri="{FF2B5EF4-FFF2-40B4-BE49-F238E27FC236}">
                <a16:creationId xmlns:a16="http://schemas.microsoft.com/office/drawing/2014/main" id="{0102EAA5-6C6E-7E05-7F48-342148E3A7BE}"/>
              </a:ext>
            </a:extLst>
          </p:cNvPr>
          <p:cNvPicPr>
            <a:picLocks noChangeAspect="1"/>
          </p:cNvPicPr>
          <p:nvPr/>
        </p:nvPicPr>
        <p:blipFill>
          <a:blip r:embed="rId9"/>
          <a:stretch>
            <a:fillRect/>
          </a:stretch>
        </p:blipFill>
        <p:spPr>
          <a:xfrm>
            <a:off x="8066809" y="2502954"/>
            <a:ext cx="3743907" cy="2173414"/>
          </a:xfrm>
          <a:prstGeom prst="rect">
            <a:avLst/>
          </a:prstGeom>
        </p:spPr>
      </p:pic>
    </p:spTree>
    <p:extLst>
      <p:ext uri="{BB962C8B-B14F-4D97-AF65-F5344CB8AC3E}">
        <p14:creationId xmlns:p14="http://schemas.microsoft.com/office/powerpoint/2010/main" val="396955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746C06-C243-441A-994D-9AFED330756C}"/>
              </a:ext>
            </a:extLst>
          </p:cNvPr>
          <p:cNvSpPr>
            <a:spLocks noGrp="1"/>
          </p:cNvSpPr>
          <p:nvPr>
            <p:ph idx="1"/>
          </p:nvPr>
        </p:nvSpPr>
        <p:spPr>
          <a:xfrm>
            <a:off x="754110" y="773355"/>
            <a:ext cx="10673446" cy="5229127"/>
          </a:xfrm>
        </p:spPr>
        <p:txBody>
          <a:bodyPr vert="horz" lIns="91440" tIns="45720" rIns="91440" bIns="45720" rtlCol="0" anchor="t">
            <a:normAutofit/>
          </a:bodyPr>
          <a:lstStyle/>
          <a:p>
            <a:r>
              <a:rPr lang="sl-SI" sz="2000"/>
              <a:t>Projekcije in napovedane posledice </a:t>
            </a:r>
            <a:r>
              <a:rPr lang="sl-SI" sz="2000" b="1"/>
              <a:t>na slovenski morski obali</a:t>
            </a:r>
            <a:r>
              <a:rPr lang="sl-SI" sz="2000"/>
              <a:t>, možne rešitve </a:t>
            </a:r>
            <a:endParaRPr lang="sl-SI" sz="2000">
              <a:cs typeface="Calibri"/>
            </a:endParaRPr>
          </a:p>
          <a:p>
            <a:pPr marL="0" indent="0">
              <a:buNone/>
            </a:pPr>
            <a:r>
              <a:rPr lang="sl-SI" sz="1200" i="1">
                <a:solidFill>
                  <a:srgbClr val="0070C0"/>
                </a:solidFill>
              </a:rPr>
              <a:t>Viri, gradivo: </a:t>
            </a:r>
            <a:endParaRPr lang="sl-SI" sz="1200" i="1">
              <a:solidFill>
                <a:srgbClr val="0070C0"/>
              </a:solidFill>
              <a:cs typeface="Calibri"/>
            </a:endParaRPr>
          </a:p>
          <a:p>
            <a:pPr marL="0" indent="0">
              <a:buNone/>
            </a:pPr>
            <a:r>
              <a:rPr lang="sl-SI" sz="1200" i="1">
                <a:solidFill>
                  <a:srgbClr val="0070C0"/>
                </a:solidFill>
              </a:rPr>
              <a:t>Spletna stran: </a:t>
            </a:r>
            <a:r>
              <a:rPr lang="sl-SI" sz="1200" i="1">
                <a:solidFill>
                  <a:srgbClr val="0070C0"/>
                </a:solidFill>
                <a:hlinkClick r:id="rId2"/>
              </a:rPr>
              <a:t>http://znanost.sta.si/2853068/dvig-morske-gladine-v-prihodnosti-bo-mocno-prizadel-slovensko-istro</a:t>
            </a:r>
            <a:r>
              <a:rPr lang="sl-SI" sz="1200" i="1">
                <a:solidFill>
                  <a:srgbClr val="0070C0"/>
                </a:solidFill>
              </a:rPr>
              <a:t> </a:t>
            </a:r>
            <a:endParaRPr lang="sl-SI" sz="1200" i="1">
              <a:solidFill>
                <a:srgbClr val="0070C0"/>
              </a:solidFill>
              <a:cs typeface="Calibri"/>
            </a:endParaRPr>
          </a:p>
          <a:p>
            <a:pPr marL="0" indent="0">
              <a:buNone/>
            </a:pPr>
            <a:r>
              <a:rPr lang="sl-SI" sz="1200" i="1">
                <a:solidFill>
                  <a:srgbClr val="0070C0"/>
                </a:solidFill>
              </a:rPr>
              <a:t>Članek: </a:t>
            </a:r>
            <a:r>
              <a:rPr lang="sl-SI" sz="1200" i="1">
                <a:solidFill>
                  <a:srgbClr val="0070C0"/>
                </a:solidFill>
                <a:hlinkClick r:id="rId3"/>
              </a:rPr>
              <a:t>https://www.nib.si/mbp/sl/home/news/902-podnebne-spremembe-in-narascanje-gladine-morja-v-severnem-jadranu</a:t>
            </a:r>
            <a:r>
              <a:rPr lang="sl-SI" sz="1200" i="1">
                <a:solidFill>
                  <a:srgbClr val="0070C0"/>
                </a:solidFill>
              </a:rPr>
              <a:t>    </a:t>
            </a:r>
            <a:r>
              <a:rPr lang="sl-SI" sz="1200" i="1">
                <a:solidFill>
                  <a:srgbClr val="0070C0"/>
                </a:solidFill>
                <a:sym typeface="Wingdings" panose="05000000000000000000" pitchFamily="2" charset="2"/>
              </a:rPr>
              <a:t> Slike 1 – 6</a:t>
            </a:r>
            <a:endParaRPr lang="sl-SI" sz="1200" i="1">
              <a:solidFill>
                <a:srgbClr val="0070C0"/>
              </a:solidFill>
              <a:cs typeface="Calibri"/>
            </a:endParaRPr>
          </a:p>
          <a:p>
            <a:pPr>
              <a:buNone/>
            </a:pPr>
            <a:endParaRPr lang="sl-SI" sz="900" b="1" u="sng">
              <a:solidFill>
                <a:srgbClr val="000000"/>
              </a:solidFill>
              <a:cs typeface="Calibri"/>
            </a:endParaRPr>
          </a:p>
          <a:p>
            <a:pPr>
              <a:buNone/>
            </a:pPr>
            <a:r>
              <a:rPr lang="sl-SI" sz="900" b="1" u="sng">
                <a:solidFill>
                  <a:srgbClr val="000000"/>
                </a:solidFill>
                <a:cs typeface="Calibri"/>
              </a:rPr>
              <a:t>Slovenija</a:t>
            </a:r>
            <a:r>
              <a:rPr lang="sl-SI" sz="900">
                <a:solidFill>
                  <a:srgbClr val="000000"/>
                </a:solidFill>
                <a:cs typeface="Calibri"/>
              </a:rPr>
              <a:t>: Spremljanje gladine morja v Sloveniji kaže dvig za 10 centimetrov v zadnjih 50 letih oziroma </a:t>
            </a:r>
            <a:r>
              <a:rPr lang="sl-SI" sz="900" b="1">
                <a:solidFill>
                  <a:srgbClr val="000000"/>
                </a:solidFill>
                <a:cs typeface="Calibri"/>
              </a:rPr>
              <a:t>1,7 milimetra na leto</a:t>
            </a:r>
            <a:r>
              <a:rPr lang="sl-SI" sz="900">
                <a:solidFill>
                  <a:srgbClr val="000000"/>
                </a:solidFill>
                <a:cs typeface="Calibri"/>
              </a:rPr>
              <a:t>, pri čemer je v zadnjih 20 letih dviganje celo večje od evropskega in svetovnega povprečja. V primeru dviga morske gladine za 50 centimetrov bi ob višji plimi </a:t>
            </a:r>
            <a:r>
              <a:rPr lang="sl-SI" sz="900" b="1">
                <a:solidFill>
                  <a:srgbClr val="000000"/>
                </a:solidFill>
                <a:cs typeface="Calibri"/>
              </a:rPr>
              <a:t>poplave obsegale 700 hektarjev, s približno 25 centimetri vode na najnižje ležečih delih obale</a:t>
            </a:r>
            <a:r>
              <a:rPr lang="sl-SI" sz="900">
                <a:solidFill>
                  <a:srgbClr val="000000"/>
                </a:solidFill>
                <a:cs typeface="Calibri"/>
              </a:rPr>
              <a:t>. V večjem obsegu bi bile poplavljene Strunjanske in Sečoveljske soline ter nekateri stanovanjski objekti v Piranu. Ob visoki plimi bi bil vodostaj primerljiv z današnjim ob izjemnih plimah in izjemnih poplavah. Na nižje ležečih delih obale bi bilo približno 80 centimetrov vode, ob izjemni plimi pa bi bili najnižji deli obale okoli 140 centimetrov pod vodo. Del obalnega pasu vzdolž nizke obale bo večinoma pod morsko gladino, ob plimah, zlasti višjih in visokih, pa se bo poplavno območje zelo razširilo. Zaradi zaslanjanja bo prišlo do izgube rodovitnih zemljišč v izlivnih območij rek slovenske Istre, nekatera območja ne bodo več primerna za gradnjo, izvajanje prometnih dejavnosti (na primer letališče), turizma in rekreacije. Spremenila se bo tudi materialna vrednost nepremičnin na novih poplavnih območjih. Izjemno velik bo gospodarski učinek dviga morske gladine na območju starega mestnega jedra Pirana. Poplavne škode v takšnem obsegu bodo v prihodnosti prav gotovo postale nesprejemljive ter bodo povzročile številne dodatne skrbi državi, lokalni skupnosti ter družbi v najširšem pomenu, kar jasno kaže na bistveno vlogo in pomen načrtovanja ter izvajanja dolgoročnih protipoplavnih ukrepov za ublažitev posledic.</a:t>
            </a:r>
            <a:endParaRPr lang="sl-SI"/>
          </a:p>
          <a:p>
            <a:pPr marL="0" indent="0">
              <a:buNone/>
            </a:pPr>
            <a:endParaRPr lang="sl-SI" sz="1400" i="1">
              <a:solidFill>
                <a:srgbClr val="0070C0"/>
              </a:solidFill>
              <a:cs typeface="Calibri"/>
            </a:endParaRPr>
          </a:p>
          <a:p>
            <a:r>
              <a:rPr lang="sl-SI" sz="2000"/>
              <a:t>Predstavitev podatkovnih baz za ocenjevanje vpliva in posledic podnebnih sprememb</a:t>
            </a:r>
            <a:endParaRPr lang="sl-SI" sz="2000">
              <a:cs typeface="Calibri"/>
            </a:endParaRPr>
          </a:p>
          <a:p>
            <a:pPr marL="0" indent="0">
              <a:buNone/>
            </a:pPr>
            <a:r>
              <a:rPr lang="sl-SI" sz="1200" i="1">
                <a:solidFill>
                  <a:srgbClr val="0070C0"/>
                </a:solidFill>
                <a:cs typeface="Calibri"/>
              </a:rPr>
              <a:t>Viri, gradivo:</a:t>
            </a:r>
          </a:p>
          <a:p>
            <a:pPr marL="0" indent="0">
              <a:buNone/>
            </a:pPr>
            <a:r>
              <a:rPr lang="sl-SI" sz="1200" i="1">
                <a:solidFill>
                  <a:srgbClr val="0070C0"/>
                </a:solidFill>
              </a:rPr>
              <a:t>Podatkovno baza: </a:t>
            </a:r>
            <a:r>
              <a:rPr lang="sl-SI" sz="1200" i="1">
                <a:solidFill>
                  <a:srgbClr val="0070C0"/>
                </a:solidFill>
                <a:hlinkClick r:id="rId4"/>
              </a:rPr>
              <a:t>https://www.worldclim.org/</a:t>
            </a:r>
            <a:endParaRPr lang="sl-SI" sz="1200" i="1">
              <a:solidFill>
                <a:srgbClr val="0070C0"/>
              </a:solidFill>
              <a:cs typeface="Calibri"/>
            </a:endParaRPr>
          </a:p>
          <a:p>
            <a:pPr marL="0" indent="0">
              <a:buNone/>
            </a:pPr>
            <a:r>
              <a:rPr lang="sl-SI" sz="1200" i="1">
                <a:solidFill>
                  <a:srgbClr val="0070C0"/>
                </a:solidFill>
              </a:rPr>
              <a:t>Podatkovna baza: </a:t>
            </a:r>
            <a:r>
              <a:rPr lang="sl-SI" sz="1200" i="1">
                <a:solidFill>
                  <a:srgbClr val="0070C0"/>
                </a:solidFill>
                <a:hlinkClick r:id="rId5"/>
              </a:rPr>
              <a:t>https://chelsa-climate.org/</a:t>
            </a:r>
            <a:endParaRPr lang="sl-SI" sz="1200" i="1">
              <a:solidFill>
                <a:srgbClr val="0070C0"/>
              </a:solidFill>
              <a:cs typeface="Calibri"/>
            </a:endParaRPr>
          </a:p>
          <a:p>
            <a:pPr marL="0" indent="0">
              <a:buNone/>
            </a:pPr>
            <a:r>
              <a:rPr lang="sl-SI" sz="1200" i="1">
                <a:solidFill>
                  <a:srgbClr val="0070C0"/>
                </a:solidFill>
              </a:rPr>
              <a:t>Podatkovna baza: </a:t>
            </a:r>
            <a:r>
              <a:rPr lang="sl-SI" sz="1200" i="1">
                <a:solidFill>
                  <a:srgbClr val="0070C0"/>
                </a:solidFill>
                <a:hlinkClick r:id="rId6"/>
              </a:rPr>
              <a:t>http://www.paleoclim.org/</a:t>
            </a:r>
            <a:endParaRPr lang="sl-SI" sz="1200" i="1">
              <a:solidFill>
                <a:srgbClr val="0070C0"/>
              </a:solidFill>
              <a:cs typeface="Calibri"/>
            </a:endParaRPr>
          </a:p>
          <a:p>
            <a:pPr marL="0" indent="0">
              <a:buNone/>
            </a:pPr>
            <a:r>
              <a:rPr lang="sl-SI" sz="1200" i="1">
                <a:solidFill>
                  <a:srgbClr val="0070C0"/>
                </a:solidFill>
              </a:rPr>
              <a:t>Podatkovna baza: </a:t>
            </a:r>
            <a:r>
              <a:rPr lang="sl-SI" sz="1200" i="1">
                <a:solidFill>
                  <a:srgbClr val="0070C0"/>
                </a:solidFill>
                <a:hlinkClick r:id="rId7"/>
              </a:rPr>
              <a:t>https://www.bio-oracle.org/</a:t>
            </a:r>
            <a:r>
              <a:rPr lang="sl-SI" sz="1200" i="1">
                <a:solidFill>
                  <a:srgbClr val="0070C0"/>
                </a:solidFill>
              </a:rPr>
              <a:t> </a:t>
            </a:r>
            <a:endParaRPr lang="sl-SI" sz="1200" i="1">
              <a:solidFill>
                <a:srgbClr val="0070C0"/>
              </a:solidFill>
              <a:cs typeface="Calibri"/>
            </a:endParaRPr>
          </a:p>
          <a:p>
            <a:pPr marL="0" indent="0">
              <a:buNone/>
            </a:pPr>
            <a:r>
              <a:rPr lang="sl-SI" sz="1200" i="1">
                <a:solidFill>
                  <a:srgbClr val="0070C0"/>
                </a:solidFill>
              </a:rPr>
              <a:t>Podatkovna baza: </a:t>
            </a:r>
            <a:r>
              <a:rPr lang="sl-SI" sz="1200" i="1">
                <a:solidFill>
                  <a:srgbClr val="0070C0"/>
                </a:solidFill>
                <a:hlinkClick r:id="rId8"/>
              </a:rPr>
              <a:t>https://www.medcordex.eu/medcordex.php</a:t>
            </a:r>
            <a:endParaRPr lang="sl-SI" sz="1200" i="1">
              <a:solidFill>
                <a:srgbClr val="0070C0"/>
              </a:solidFill>
              <a:cs typeface="Calibri"/>
            </a:endParaRPr>
          </a:p>
        </p:txBody>
      </p:sp>
    </p:spTree>
    <p:extLst>
      <p:ext uri="{BB962C8B-B14F-4D97-AF65-F5344CB8AC3E}">
        <p14:creationId xmlns:p14="http://schemas.microsoft.com/office/powerpoint/2010/main" val="2222316620"/>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95E51D56EA6484080938458382C037B" ma:contentTypeVersion="3" ma:contentTypeDescription="Ustvari nov dokument." ma:contentTypeScope="" ma:versionID="19770d76782bfd7ccfebf3bd4ff40023">
  <xsd:schema xmlns:xsd="http://www.w3.org/2001/XMLSchema" xmlns:xs="http://www.w3.org/2001/XMLSchema" xmlns:p="http://schemas.microsoft.com/office/2006/metadata/properties" xmlns:ns2="c4b24ea2-7baa-4b69-8095-b850be0a7a07" targetNamespace="http://schemas.microsoft.com/office/2006/metadata/properties" ma:root="true" ma:fieldsID="9a66bc5f0160336ffc421ad0309233ce" ns2:_="">
    <xsd:import namespace="c4b24ea2-7baa-4b69-8095-b850be0a7a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24ea2-7baa-4b69-8095-b850be0a7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2C03DF-FCA9-4F21-BC17-E82B827FFC16}">
  <ds:schemaRefs>
    <ds:schemaRef ds:uri="c4b24ea2-7baa-4b69-8095-b850be0a7a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D213620-E64B-4B7C-9B9D-79053F0001A2}">
  <ds:schemaRefs>
    <ds:schemaRef ds:uri="c4b24ea2-7baa-4b69-8095-b850be0a7a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9FCD20B-219C-4E15-98D2-EEE2D61074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8181</Words>
  <Application>Microsoft Office PowerPoint</Application>
  <PresentationFormat>Širokozaslonsko</PresentationFormat>
  <Paragraphs>458</Paragraphs>
  <Slides>45</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45</vt:i4>
      </vt:variant>
    </vt:vector>
  </HeadingPairs>
  <TitlesOfParts>
    <vt:vector size="50" baseType="lpstr">
      <vt:lpstr>Arial</vt:lpstr>
      <vt:lpstr>Calibri</vt:lpstr>
      <vt:lpstr>Calibri Light</vt:lpstr>
      <vt:lpstr>Symbol</vt:lpstr>
      <vt:lpstr>Officeova tema</vt:lpstr>
      <vt:lpstr>"Z(A) NAMI POTOP ..."  Vpliv dviga  morske gladine kot posledice  podnebnih sprememb</vt:lpstr>
      <vt:lpstr>Uvod in motivacija udeležencev</vt:lpstr>
      <vt:lpstr>PowerPointova predstavitev</vt:lpstr>
      <vt:lpstr>Geografski vidik: opredelitev procesa, razvoj procesa, opredelitev vzrokov, posledic in ukrepov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Komunikacijski vidik: Uokvirjanje in ubesedovanje dviga morske gladine v dokumentarnih  filmih</vt:lpstr>
      <vt:lpstr>PowerPointova predstavitev</vt:lpstr>
      <vt:lpstr>PowerPointova predstavitev</vt:lpstr>
      <vt:lpstr>PowerPointova predstavitev</vt:lpstr>
      <vt:lpstr>Sociološki vidik - vpliv okoljske krize na družbo</vt:lpstr>
      <vt:lpstr>PowerPointova predstavitev</vt:lpstr>
      <vt:lpstr>PowerPointova predstavitev</vt:lpstr>
      <vt:lpstr>PowerPointova predstavitev</vt:lpstr>
      <vt:lpstr>Komunikacijski vidik: Uokvirjanje in ubesedovanje v medijih</vt:lpstr>
      <vt:lpstr>PowerPointova predstavitev</vt:lpstr>
      <vt:lpstr>PowerPointova predstavitev</vt:lpstr>
      <vt:lpstr>PowerPointova predstavitev</vt:lpstr>
      <vt:lpstr>Psihološki vidik – psihološki vidiki okoljske krize</vt:lpstr>
      <vt:lpstr>PowerPointova predstavitev</vt:lpstr>
      <vt:lpstr>PowerPointova predstavitev</vt:lpstr>
      <vt:lpstr>PowerPointova predstavitev</vt:lpstr>
      <vt:lpstr>PowerPointova predstavitev</vt:lpstr>
      <vt:lpstr>PowerPointova predstavitev</vt:lpstr>
      <vt:lpstr>PowerPointova predstavitev</vt:lpstr>
      <vt:lpstr>Filozofski vidik: Etični okoljski vidiki</vt:lpstr>
      <vt:lpstr>PowerPointova predstavitev</vt:lpstr>
      <vt:lpstr>PRIMERI NALOG</vt:lpstr>
      <vt:lpstr>PowerPointova predstavitev</vt:lpstr>
      <vt:lpstr>PowerPointova predstavitev</vt:lpstr>
      <vt:lpstr>PowerPointova predstavitev</vt:lpstr>
      <vt:lpstr>Komunikacijski vidik: Uokvirjanje in ubesedovanje dviga morske gladine v književnosti in igranih filmih </vt:lpstr>
      <vt:lpstr>PowerPointova predstavitev</vt:lpstr>
      <vt:lpstr>PowerPointova predstavitev</vt:lpstr>
      <vt:lpstr>Primera primerjave pri uri: nove oblike vsakdanjega transporta / romantiziran dvig morskega gladine</vt:lpstr>
      <vt:lpstr>Zgodovinski vidik</vt:lpstr>
      <vt:lpstr>SPREMEMBA MORSKE GLADINE SKOZI ČAS</vt:lpstr>
      <vt:lpstr>PowerPointova predstavitev</vt:lpstr>
      <vt:lpstr>SEVERNA POMORSKA POT </vt:lpstr>
      <vt:lpstr>Evalvacijski vidik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Peter Zrinski</dc:creator>
  <cp:lastModifiedBy>Irena Stramljič Breznik</cp:lastModifiedBy>
  <cp:revision>75</cp:revision>
  <dcterms:created xsi:type="dcterms:W3CDTF">2023-01-30T08:18:45Z</dcterms:created>
  <dcterms:modified xsi:type="dcterms:W3CDTF">2023-05-17T07:52:19Z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0x010100095E51D56EA6484080938458382C037B</vt:lpwstr>
  </property>
</Properties>
</file>