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266" r:id="rId4"/>
    <p:sldId id="267" r:id="rId5"/>
    <p:sldId id="268" r:id="rId6"/>
    <p:sldId id="298" r:id="rId7"/>
    <p:sldId id="292" r:id="rId8"/>
    <p:sldId id="293" r:id="rId9"/>
    <p:sldId id="274" r:id="rId10"/>
    <p:sldId id="275" r:id="rId11"/>
    <p:sldId id="276" r:id="rId12"/>
    <p:sldId id="294" r:id="rId13"/>
    <p:sldId id="277" r:id="rId14"/>
    <p:sldId id="278" r:id="rId15"/>
    <p:sldId id="279" r:id="rId16"/>
    <p:sldId id="280" r:id="rId17"/>
    <p:sldId id="282" r:id="rId18"/>
    <p:sldId id="283" r:id="rId19"/>
    <p:sldId id="284" r:id="rId20"/>
    <p:sldId id="285" r:id="rId21"/>
    <p:sldId id="287" r:id="rId22"/>
    <p:sldId id="288" r:id="rId23"/>
    <p:sldId id="289" r:id="rId24"/>
    <p:sldId id="290" r:id="rId25"/>
    <p:sldId id="291" r:id="rId26"/>
    <p:sldId id="299" r:id="rId27"/>
    <p:sldId id="260" r:id="rId28"/>
    <p:sldId id="261" r:id="rId29"/>
    <p:sldId id="262" r:id="rId3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EC1B5B-AED7-4E78-929F-7BC53673DD8D}" v="1" dt="2023-05-09T11:44:02.0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rednji slog 2 – poudarek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4E107-08F0-4154-93BE-4CB091D7C579}" type="datetimeFigureOut">
              <a:rPr lang="sl-SI" smtClean="0"/>
              <a:t>13. 05. 2023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2F813-6AA7-47F4-9683-A13DEF5420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088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9408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32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3642C2-0277-A61D-10D3-C4FD70C7A9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AB373DF-0ED2-09E4-E2D4-4A7DEC6F7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612C3C5-2E87-CC7C-37BA-C911230D6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8B2E2-84C7-4EE4-BD3F-AF3D8715519C}" type="datetimeFigureOut">
              <a:rPr lang="sl-SI" smtClean="0"/>
              <a:t>13. 05. 2023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5D3817D-A3A8-CA0B-2E26-DCED63230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D713C8F-BC26-9215-2062-37738938D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6271-B55A-4565-8395-8C2C64D57F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4316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B05B93-722C-63BA-6C87-5E3A9FCE3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53C2621-4A85-63B1-8103-0132C95CE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BFFD0ED-5D5E-78FF-F29A-E44F4F048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8B2E2-84C7-4EE4-BD3F-AF3D8715519C}" type="datetimeFigureOut">
              <a:rPr lang="sl-SI" smtClean="0"/>
              <a:t>13. 05. 2023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346D794-170F-2AD7-E70A-9464C737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BADD5B3-64BA-6A73-531F-6E2F6EFB2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6271-B55A-4565-8395-8C2C64D57F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5225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F12E9CF0-B6AE-DC52-34C2-608A2F3E0A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26E9E28E-1F49-CF97-25EA-71FF088F3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B806D85-261D-8827-8E86-859800E73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8B2E2-84C7-4EE4-BD3F-AF3D8715519C}" type="datetimeFigureOut">
              <a:rPr lang="sl-SI" smtClean="0"/>
              <a:t>13. 05. 2023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E796F4B-03E4-3A6A-19CE-B8A6E4E3C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3C61DC1-1CC3-114C-3D64-A2809CCD7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6271-B55A-4565-8395-8C2C64D57F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9257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805533" y="274633"/>
            <a:ext cx="7776800" cy="114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805567" y="1777500"/>
            <a:ext cx="3774800" cy="461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⪢"/>
              <a:defRPr sz="2400"/>
            </a:lvl1pPr>
            <a:lvl2pPr marL="1219170" lvl="1" indent="-457189"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spcBef>
                <a:spcPts val="13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spcBef>
                <a:spcPts val="13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13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13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1333"/>
              </a:spcBef>
              <a:spcAft>
                <a:spcPts val="13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7807633" y="1777500"/>
            <a:ext cx="3774800" cy="461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⪢"/>
              <a:defRPr sz="2400"/>
            </a:lvl1pPr>
            <a:lvl2pPr marL="1219170" lvl="1" indent="-457189"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spcBef>
                <a:spcPts val="13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spcBef>
                <a:spcPts val="13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13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13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1333"/>
              </a:spcBef>
              <a:spcAft>
                <a:spcPts val="13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203212" y="6333201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862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F204D4-9539-0460-2C31-4A2A3817B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8F90D06-B085-32EC-C084-C4C3CDABD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807855D-E724-4D0C-15DD-B35737DD0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8B2E2-84C7-4EE4-BD3F-AF3D8715519C}" type="datetimeFigureOut">
              <a:rPr lang="sl-SI" smtClean="0"/>
              <a:t>13. 05. 2023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2FCB14C-CB3B-8F6B-146D-4F81B71D9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9401296-102A-DD2E-7C43-ECC503B00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6271-B55A-4565-8395-8C2C64D57F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8675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25A2E5-F1F1-D36F-EE04-C669F87D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7A63D12-5937-DA9C-9A14-FF91DD095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71FB82D-9EA2-21F7-4F77-79074F465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8B2E2-84C7-4EE4-BD3F-AF3D8715519C}" type="datetimeFigureOut">
              <a:rPr lang="sl-SI" smtClean="0"/>
              <a:t>13. 05. 2023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223D501-FD8C-EF27-3D2A-EF686350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2617469-5E0A-240B-5097-88EB34D2D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6271-B55A-4565-8395-8C2C64D57F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3703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460CF5-803E-B1CD-6C2C-C4452EDC3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C8FC63D-0107-D347-6F6A-EC87B4A05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195FE6B-33F3-DC63-2720-4A9034769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AB71D7A-3CC1-DE09-99C2-6FCFD5BC2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8B2E2-84C7-4EE4-BD3F-AF3D8715519C}" type="datetimeFigureOut">
              <a:rPr lang="sl-SI" smtClean="0"/>
              <a:t>13. 05. 2023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88DAFB8-C820-035B-A933-E5ECB354A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21E574F-55BB-F247-EEC8-2A62AFF12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6271-B55A-4565-8395-8C2C64D57F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518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7972C5-DC83-4A2C-B27F-C9A9A9A27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17D5959-509D-031C-90E7-11A862D49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64B6121-2A7F-C627-3883-4867D615C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17402C83-9F14-3F26-393E-4D7820D77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EDD6ED7-B4DD-4BF6-88D9-10E5D6850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26063F0B-74AD-B7B0-5B4F-F33311A4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8B2E2-84C7-4EE4-BD3F-AF3D8715519C}" type="datetimeFigureOut">
              <a:rPr lang="sl-SI" smtClean="0"/>
              <a:t>13. 05. 2023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7A2E3736-B46C-A998-5B69-8F16ADA86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621960AE-F0BE-1D61-E4C8-4F67CB3CB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6271-B55A-4565-8395-8C2C64D57F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24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758118-1FFA-289B-6311-7B3C9C769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1A6624CC-985D-3D5C-5669-6449FAB0C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8B2E2-84C7-4EE4-BD3F-AF3D8715519C}" type="datetimeFigureOut">
              <a:rPr lang="sl-SI" smtClean="0"/>
              <a:t>13. 05. 2023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CBA3802-8F71-BEF7-46DF-4D06E17A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F648342-93E4-A197-4F46-E0B255CF2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6271-B55A-4565-8395-8C2C64D57F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8590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52082E59-C2EF-619A-A92A-A78D52FD5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8B2E2-84C7-4EE4-BD3F-AF3D8715519C}" type="datetimeFigureOut">
              <a:rPr lang="sl-SI" smtClean="0"/>
              <a:t>13. 05. 2023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DC28EF36-8E63-E71F-AE3C-867142D21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B202F1FB-6204-90C4-34F6-3E9416ADD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6271-B55A-4565-8395-8C2C64D57F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5164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EC1F19-31EE-FE9A-D0BD-D263C332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2EEC425-EAA4-8DB9-52A9-CD9D2CBDB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AADD0DD-D684-DD09-C2FB-20BA6A6CE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2478219-FE12-9FDA-8194-F458DE74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8B2E2-84C7-4EE4-BD3F-AF3D8715519C}" type="datetimeFigureOut">
              <a:rPr lang="sl-SI" smtClean="0"/>
              <a:t>13. 05. 2023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2D7522E-5D58-D695-357F-AE8A0163C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AA0BE55-9257-D361-AF5D-5BA927043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6271-B55A-4565-8395-8C2C64D57F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03276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BC96A3-BB33-EB51-16EE-E79631BE8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90E57D21-9425-D4BE-1B14-8E22C889D1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D162192-B13D-9777-F1B1-40B09BD9DF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4C1B59D-082E-B339-5227-D5C29E63D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8B2E2-84C7-4EE4-BD3F-AF3D8715519C}" type="datetimeFigureOut">
              <a:rPr lang="sl-SI" smtClean="0"/>
              <a:t>13. 05. 2023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B7BFA72-C1C9-AAAF-41B3-51222C32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1FF5DCCA-4A44-B4CC-A53F-507A1C677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06271-B55A-4565-8395-8C2C64D57F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2154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449B3D87-06F2-3901-C4AD-52FB69CDB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A0D4311-D582-39DE-5D03-BFAC3E77A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5FB981D-8B9D-7DCB-A43C-99C34F5A17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8B2E2-84C7-4EE4-BD3F-AF3D8715519C}" type="datetimeFigureOut">
              <a:rPr lang="sl-SI" smtClean="0"/>
              <a:t>13. 05. 2023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F8C2989-D9EA-B55A-146C-666E38FE7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45E0B74-40FB-7908-646A-508FB6F3C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06271-B55A-4565-8395-8C2C64D57F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4892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842A82-2173-423F-065B-0A161D889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65216"/>
          </a:xfrm>
        </p:spPr>
        <p:txBody>
          <a:bodyPr/>
          <a:lstStyle/>
          <a:p>
            <a:r>
              <a:rPr lang="sl-SI" sz="4400" dirty="0"/>
              <a:t>Poskusni modul</a:t>
            </a:r>
            <a:br>
              <a:rPr lang="sl-SI" dirty="0"/>
            </a:br>
            <a:r>
              <a:rPr lang="sl-SI" b="1" dirty="0"/>
              <a:t>Celostna samooskrba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C4C5EB-D243-6465-93DD-15B064439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0422"/>
            <a:ext cx="9144000" cy="2228247"/>
          </a:xfrm>
        </p:spPr>
        <p:txBody>
          <a:bodyPr>
            <a:normAutofit/>
          </a:bodyPr>
          <a:lstStyle/>
          <a:p>
            <a:r>
              <a:rPr lang="sl-SI" dirty="0"/>
              <a:t>David </a:t>
            </a:r>
            <a:r>
              <a:rPr lang="sl-SI" dirty="0" err="1"/>
              <a:t>Hazemali</a:t>
            </a:r>
            <a:r>
              <a:rPr lang="sl-SI" dirty="0"/>
              <a:t>, Rudi Klanjšek, Barbara Majcenovič Kline, Bojan Musil, Tomaž Onič, Janez Osojnik, Katja Plemenitaš, Zala Virant, Ana Vovk</a:t>
            </a:r>
          </a:p>
          <a:p>
            <a:endParaRPr lang="sl-SI" dirty="0"/>
          </a:p>
          <a:p>
            <a:r>
              <a:rPr lang="sl-SI" sz="2000" b="1" dirty="0"/>
              <a:t>12. maja 2023, </a:t>
            </a:r>
          </a:p>
          <a:p>
            <a:r>
              <a:rPr lang="sl-SI" sz="2000" b="1" dirty="0"/>
              <a:t>Botanični vrt Univerze v Mariboru</a:t>
            </a:r>
          </a:p>
        </p:txBody>
      </p:sp>
    </p:spTree>
    <p:extLst>
      <p:ext uri="{BB962C8B-B14F-4D97-AF65-F5344CB8AC3E}">
        <p14:creationId xmlns:p14="http://schemas.microsoft.com/office/powerpoint/2010/main" val="2148876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4DD0653-3219-83D3-7F20-6252C6EA3A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1500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25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887895" y="106015"/>
            <a:ext cx="10416209" cy="107721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3200" dirty="0"/>
              <a:t>PODPIRAJMO EKOSISTEMSKO PRIDELAVO </a:t>
            </a:r>
          </a:p>
          <a:p>
            <a:pPr algn="ctr"/>
            <a:r>
              <a:rPr lang="sl-SI" sz="3200" dirty="0"/>
              <a:t>IN NE KONVENCIONALNE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2" y="1268338"/>
            <a:ext cx="12176078" cy="55739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88846" y="1486674"/>
            <a:ext cx="2644570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l-SI" sz="2400" b="1" dirty="0"/>
              <a:t>KONVENCIONALNA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9030" y="1486674"/>
            <a:ext cx="214142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chemeClr val="tx1"/>
                </a:solidFill>
              </a:rPr>
              <a:t>EKOSISTEMSKA</a:t>
            </a:r>
          </a:p>
        </p:txBody>
      </p:sp>
    </p:spTree>
    <p:extLst>
      <p:ext uri="{BB962C8B-B14F-4D97-AF65-F5344CB8AC3E}">
        <p14:creationId xmlns:p14="http://schemas.microsoft.com/office/powerpoint/2010/main" val="2227226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7F66F8F6-0C44-B9C3-8B17-C139963383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017" y="4580261"/>
            <a:ext cx="5098983" cy="2099671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7093017" cy="1655571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sl-SI" b="1" dirty="0"/>
              <a:t>Potreba po drugačni pridelavi je odraz višje ravni zavedanja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40859" y="2030931"/>
            <a:ext cx="6811297" cy="4485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Težave pri obdelavi zemlje </a:t>
            </a:r>
            <a:r>
              <a:rPr lang="sl-SI" dirty="0"/>
              <a:t>so ljudi </a:t>
            </a:r>
            <a:r>
              <a:rPr lang="sl-SI" u="sng" dirty="0"/>
              <a:t>v 60-tih letih 20. stoletja privedle do drugih možnosti obdelave zemlje. 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Začetek industrializacije v kmetijstvu je prinesel prepričanje, da lahko kemija reši vse.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Zaradi </a:t>
            </a:r>
            <a:r>
              <a:rPr lang="sl-SI" b="1" dirty="0"/>
              <a:t>težav z rodovitnostjo </a:t>
            </a:r>
            <a:r>
              <a:rPr lang="sl-SI" dirty="0"/>
              <a:t>so mnogi </a:t>
            </a:r>
            <a:r>
              <a:rPr lang="sl-SI" b="1" dirty="0"/>
              <a:t>zemljo </a:t>
            </a:r>
            <a:r>
              <a:rPr lang="sl-SI" dirty="0"/>
              <a:t>želeli </a:t>
            </a:r>
            <a:r>
              <a:rPr lang="sl-SI" b="1" dirty="0"/>
              <a:t>obdelovati drugače.</a:t>
            </a:r>
          </a:p>
          <a:p>
            <a:pPr marL="0" indent="0">
              <a:buNone/>
            </a:pPr>
            <a:r>
              <a:rPr lang="sl-SI" b="1" dirty="0"/>
              <a:t>Velike težave z zdravjem ljudi, živali in rastlin so privedle do razsvetljenja.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83D7DD0-0AB5-2AC1-ABBE-E41FD9C972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3016" y="1935732"/>
            <a:ext cx="5098983" cy="23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49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4"/>
            <a:ext cx="12192000" cy="6835451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0" y="5024386"/>
            <a:ext cx="727635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sz="3200" b="1" dirty="0"/>
              <a:t>IZBIRAJMO LOKALNO PRIDELANO HRANO</a:t>
            </a:r>
          </a:p>
        </p:txBody>
      </p:sp>
    </p:spTree>
    <p:extLst>
      <p:ext uri="{BB962C8B-B14F-4D97-AF65-F5344CB8AC3E}">
        <p14:creationId xmlns:p14="http://schemas.microsoft.com/office/powerpoint/2010/main" val="4031648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577401" cy="6959247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6577402" y="0"/>
            <a:ext cx="5614597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sl-SI"/>
            </a:defPPr>
            <a:lvl1pPr>
              <a:defRPr sz="3200"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sl-SI" dirty="0"/>
              <a:t>POSKUSIMO SI ZAGOTOVITI</a:t>
            </a:r>
          </a:p>
          <a:p>
            <a:r>
              <a:rPr lang="sl-SI" dirty="0"/>
              <a:t>KOŠČEK LASTNE ZEMLJE TUDI ZA ZIMSKO SAMOOSKRBO</a:t>
            </a:r>
          </a:p>
        </p:txBody>
      </p:sp>
      <p:pic>
        <p:nvPicPr>
          <p:cNvPr id="4" name="Picture 3" descr="Rezultat iskanja slik za permakultura sepp holzer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7400" y="1569660"/>
            <a:ext cx="5614599" cy="53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762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0517" y="6087073"/>
            <a:ext cx="729148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sz="3600" b="1" dirty="0"/>
              <a:t>VKLJUČIMO SE V LASTNO PRIDELAVO</a:t>
            </a:r>
          </a:p>
        </p:txBody>
      </p:sp>
    </p:spTree>
    <p:extLst>
      <p:ext uri="{BB962C8B-B14F-4D97-AF65-F5344CB8AC3E}">
        <p14:creationId xmlns:p14="http://schemas.microsoft.com/office/powerpoint/2010/main" val="4278711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4408904"/>
            <a:ext cx="4406206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sl-SI" sz="3200" b="1" dirty="0"/>
              <a:t>NAUČIMO SE PRIPRAVITI</a:t>
            </a:r>
          </a:p>
          <a:p>
            <a:r>
              <a:rPr lang="sl-SI" sz="3200" b="1" dirty="0"/>
              <a:t>VITALNO HRANO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469DEA0-3768-651E-A375-83AF9477CB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"/>
          <a:stretch/>
        </p:blipFill>
        <p:spPr>
          <a:xfrm>
            <a:off x="6096001" y="3037025"/>
            <a:ext cx="6096000" cy="3820976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CBE7B62-8E74-92E9-4174-4C83C72D50DF}"/>
              </a:ext>
            </a:extLst>
          </p:cNvPr>
          <p:cNvSpPr txBox="1"/>
          <p:nvPr/>
        </p:nvSpPr>
        <p:spPr>
          <a:xfrm>
            <a:off x="6893859" y="6273225"/>
            <a:ext cx="52981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sl-SI" sz="3200" b="1" dirty="0"/>
              <a:t> DELIMO IZKUŠNJE Z DRUGIMI</a:t>
            </a:r>
          </a:p>
        </p:txBody>
      </p:sp>
    </p:spTree>
    <p:extLst>
      <p:ext uri="{BB962C8B-B14F-4D97-AF65-F5344CB8AC3E}">
        <p14:creationId xmlns:p14="http://schemas.microsoft.com/office/powerpoint/2010/main" val="1789268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28851"/>
            <a:ext cx="763170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sl-SI" sz="3200" b="1" dirty="0"/>
              <a:t>PRENAJŠAJMO DOBRE IZKUŠNJE NA MLADE</a:t>
            </a:r>
          </a:p>
        </p:txBody>
      </p:sp>
    </p:spTree>
    <p:extLst>
      <p:ext uri="{BB962C8B-B14F-4D97-AF65-F5344CB8AC3E}">
        <p14:creationId xmlns:p14="http://schemas.microsoft.com/office/powerpoint/2010/main" val="1075522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880852" cy="362270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0853" y="1"/>
            <a:ext cx="9311146" cy="6858000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0" y="5288340"/>
            <a:ext cx="2880852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3200" b="1" dirty="0"/>
              <a:t>ČUVAJMO DIVJE OPRAŠEVALCE</a:t>
            </a:r>
          </a:p>
        </p:txBody>
      </p:sp>
    </p:spTree>
    <p:extLst>
      <p:ext uri="{BB962C8B-B14F-4D97-AF65-F5344CB8AC3E}">
        <p14:creationId xmlns:p14="http://schemas.microsoft.com/office/powerpoint/2010/main" val="2057379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73" y="353917"/>
            <a:ext cx="3586708" cy="29768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974" y="339824"/>
            <a:ext cx="290449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sl-SI"/>
            </a:defPPr>
            <a:lvl1pPr algn="ctr">
              <a:defRPr sz="2800" b="1"/>
            </a:lvl1pPr>
          </a:lstStyle>
          <a:p>
            <a:r>
              <a:rPr lang="sl-SI" dirty="0"/>
              <a:t>Muha trepetavka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567" y="329476"/>
            <a:ext cx="3464624" cy="2972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6566" y="325731"/>
            <a:ext cx="302038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sl-SI"/>
            </a:defPPr>
            <a:lvl1pPr algn="ctr">
              <a:defRPr sz="2800" b="1"/>
            </a:lvl1pPr>
          </a:lstStyle>
          <a:p>
            <a:r>
              <a:rPr lang="sl-SI" dirty="0"/>
              <a:t>Navadna </a:t>
            </a:r>
            <a:r>
              <a:rPr lang="sl-SI" dirty="0" err="1"/>
              <a:t>teničarica</a:t>
            </a:r>
            <a:endParaRPr lang="sl-S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4077" y="332053"/>
            <a:ext cx="3332687" cy="2969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4078" y="315965"/>
            <a:ext cx="189158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sl-SI"/>
            </a:defPPr>
            <a:lvl1pPr algn="ctr">
              <a:defRPr sz="3200" b="1"/>
            </a:lvl1pPr>
          </a:lstStyle>
          <a:p>
            <a:r>
              <a:rPr lang="sl-SI" sz="2800" dirty="0"/>
              <a:t>Bogomolka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75" y="3819225"/>
            <a:ext cx="3586708" cy="27163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975" y="3802987"/>
            <a:ext cx="154055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sl-SI"/>
            </a:defPPr>
            <a:lvl1pPr algn="ctr">
              <a:defRPr sz="2800" b="1"/>
            </a:lvl1pPr>
          </a:lstStyle>
          <a:p>
            <a:r>
              <a:rPr lang="sl-SI" dirty="0"/>
              <a:t>Strigalica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506568" y="3807121"/>
            <a:ext cx="3464623" cy="27289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06568" y="3787155"/>
            <a:ext cx="974947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sl-SI"/>
            </a:defPPr>
            <a:lvl1pPr algn="ctr">
              <a:defRPr sz="2800" b="1"/>
            </a:lvl1pPr>
          </a:lstStyle>
          <a:p>
            <a:r>
              <a:rPr lang="sl-SI" dirty="0"/>
              <a:t>Čmrlj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6235" y="3807121"/>
            <a:ext cx="3270531" cy="27289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56235" y="3787155"/>
            <a:ext cx="199125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sl-SI"/>
            </a:defPPr>
            <a:lvl1pPr algn="ctr">
              <a:defRPr sz="2800" b="1"/>
            </a:lvl1pPr>
          </a:lstStyle>
          <a:p>
            <a:r>
              <a:rPr lang="sl-SI" dirty="0"/>
              <a:t>Divja čebela</a:t>
            </a:r>
          </a:p>
        </p:txBody>
      </p:sp>
    </p:spTree>
    <p:extLst>
      <p:ext uri="{BB962C8B-B14F-4D97-AF65-F5344CB8AC3E}">
        <p14:creationId xmlns:p14="http://schemas.microsoft.com/office/powerpoint/2010/main" val="3394126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6D3EE3-7420-56C2-F4FC-D01F0394B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2364" y="1029268"/>
            <a:ext cx="2129590" cy="1415550"/>
          </a:xfrm>
        </p:spPr>
        <p:txBody>
          <a:bodyPr>
            <a:normAutofit/>
          </a:bodyPr>
          <a:lstStyle/>
          <a:p>
            <a:r>
              <a:rPr lang="sl-SI" sz="4000" b="1" dirty="0"/>
              <a:t>Struktura modula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A9F8D6DF-7D8A-02BC-ADB5-41B40A1716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4238396"/>
              </p:ext>
            </p:extLst>
          </p:nvPr>
        </p:nvGraphicFramePr>
        <p:xfrm>
          <a:off x="482065" y="425600"/>
          <a:ext cx="9068291" cy="600680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4580823">
                  <a:extLst>
                    <a:ext uri="{9D8B030D-6E8A-4147-A177-3AD203B41FA5}">
                      <a16:colId xmlns:a16="http://schemas.microsoft.com/office/drawing/2014/main" val="2358650205"/>
                    </a:ext>
                  </a:extLst>
                </a:gridCol>
                <a:gridCol w="3234089">
                  <a:extLst>
                    <a:ext uri="{9D8B030D-6E8A-4147-A177-3AD203B41FA5}">
                      <a16:colId xmlns:a16="http://schemas.microsoft.com/office/drawing/2014/main" val="3296147987"/>
                    </a:ext>
                  </a:extLst>
                </a:gridCol>
                <a:gridCol w="625642">
                  <a:extLst>
                    <a:ext uri="{9D8B030D-6E8A-4147-A177-3AD203B41FA5}">
                      <a16:colId xmlns:a16="http://schemas.microsoft.com/office/drawing/2014/main" val="2153082542"/>
                    </a:ext>
                  </a:extLst>
                </a:gridCol>
                <a:gridCol w="627737">
                  <a:extLst>
                    <a:ext uri="{9D8B030D-6E8A-4147-A177-3AD203B41FA5}">
                      <a16:colId xmlns:a16="http://schemas.microsoft.com/office/drawing/2014/main" val="492552169"/>
                    </a:ext>
                  </a:extLst>
                </a:gridCol>
              </a:tblGrid>
              <a:tr h="471427">
                <a:tc>
                  <a:txBody>
                    <a:bodyPr/>
                    <a:lstStyle/>
                    <a:p>
                      <a:r>
                        <a:rPr lang="sl-SI" sz="2200" b="1" dirty="0"/>
                        <a:t>Vsebinski oris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200" b="1" dirty="0"/>
                        <a:t>Način dela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sl-SI" sz="2200" b="1" dirty="0"/>
                        <a:t>Izvajalci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 sz="2400" b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391050"/>
                  </a:ext>
                </a:extLst>
              </a:tr>
              <a:tr h="1594938">
                <a:tc>
                  <a:txBody>
                    <a:bodyPr/>
                    <a:lstStyle/>
                    <a:p>
                      <a:r>
                        <a:rPr lang="sl-SI" sz="2200" dirty="0"/>
                        <a:t>Uvodni del: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sz="2200" dirty="0"/>
                        <a:t>osvetlitev problematike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sz="2200" dirty="0"/>
                        <a:t>vpletenost posameznika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sz="2200" dirty="0"/>
                        <a:t>vloga posameznika pri reševanju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9875" marR="0" lvl="0" indent="-2698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l-SI" sz="2200" dirty="0"/>
                        <a:t>sodelovalne aktivnosti</a:t>
                      </a:r>
                    </a:p>
                    <a:p>
                      <a:pPr marL="269875" indent="-269875">
                        <a:buFont typeface="Arial" panose="020B0604020202020204" pitchFamily="34" charset="0"/>
                        <a:buChar char="•"/>
                      </a:pPr>
                      <a:r>
                        <a:rPr lang="sl-SI" sz="2200" dirty="0" err="1"/>
                        <a:t>igrifikacija</a:t>
                      </a:r>
                      <a:endParaRPr lang="sl-SI" sz="2200" dirty="0"/>
                    </a:p>
                    <a:p>
                      <a:pPr marL="269875" indent="-269875">
                        <a:buFont typeface="Arial" panose="020B0604020202020204" pitchFamily="34" charset="0"/>
                        <a:buChar char="•"/>
                      </a:pPr>
                      <a:r>
                        <a:rPr lang="sl-SI" sz="2200" dirty="0"/>
                        <a:t>teoretski fragmenti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200" dirty="0" err="1"/>
                        <a:t>soc</a:t>
                      </a:r>
                      <a:endParaRPr lang="sl-SI" sz="2200" dirty="0"/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sl-SI" sz="2200" dirty="0"/>
                        <a:t>jez  in  </a:t>
                      </a:r>
                      <a:r>
                        <a:rPr lang="sl-SI" sz="2200" dirty="0" err="1"/>
                        <a:t>knj</a:t>
                      </a:r>
                      <a:endParaRPr lang="sl-SI" sz="2200" dirty="0"/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86525"/>
                  </a:ext>
                </a:extLst>
              </a:tr>
              <a:tr h="2345497">
                <a:tc>
                  <a:txBody>
                    <a:bodyPr/>
                    <a:lstStyle/>
                    <a:p>
                      <a:r>
                        <a:rPr lang="sl-SI" sz="2200" dirty="0"/>
                        <a:t>Osrednji del: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sz="2200" dirty="0"/>
                        <a:t>rešitve, ki jih ponuja samooskrba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sz="2200" dirty="0"/>
                        <a:t>pogoji za samooskrbo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sz="2200" dirty="0"/>
                        <a:t>(konkretne) možnosti samooskrbe</a:t>
                      </a:r>
                    </a:p>
                    <a:p>
                      <a:pPr marL="625475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sz="2200" dirty="0"/>
                        <a:t>voda in prst</a:t>
                      </a:r>
                    </a:p>
                    <a:p>
                      <a:pPr marL="625475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sz="2200" dirty="0"/>
                        <a:t>lokalno pridelana hrana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9875" indent="-269875">
                        <a:buFont typeface="Arial" panose="020B0604020202020204" pitchFamily="34" charset="0"/>
                        <a:buChar char="•"/>
                      </a:pPr>
                      <a:r>
                        <a:rPr lang="sl-SI" sz="2200" dirty="0"/>
                        <a:t>predavanja, prikazi</a:t>
                      </a:r>
                    </a:p>
                    <a:p>
                      <a:pPr marL="269875" indent="-269875">
                        <a:buFont typeface="Arial" panose="020B0604020202020204" pitchFamily="34" charset="0"/>
                        <a:buChar char="•"/>
                      </a:pPr>
                      <a:r>
                        <a:rPr lang="sl-SI" sz="2200" dirty="0"/>
                        <a:t>primeri dobrih praks</a:t>
                      </a:r>
                    </a:p>
                    <a:p>
                      <a:pPr marL="269875" indent="-269875">
                        <a:buFont typeface="Arial" panose="020B0604020202020204" pitchFamily="34" charset="0"/>
                        <a:buChar char="•"/>
                      </a:pPr>
                      <a:r>
                        <a:rPr lang="sl-SI" sz="2200" dirty="0"/>
                        <a:t>ogledi praktičnih primerov samooskrbe</a:t>
                      </a:r>
                    </a:p>
                    <a:p>
                      <a:pPr marL="269875" indent="-269875">
                        <a:buFont typeface="Arial" panose="020B0604020202020204" pitchFamily="34" charset="0"/>
                        <a:buChar char="•"/>
                      </a:pPr>
                      <a:r>
                        <a:rPr lang="sl-SI" sz="2200" dirty="0"/>
                        <a:t>vključenost poslušalcev (osebni načrt …)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200" dirty="0" err="1"/>
                        <a:t>geo</a:t>
                      </a:r>
                      <a:endParaRPr lang="sl-SI" sz="2200" dirty="0"/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l-SI" sz="24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294072"/>
                  </a:ext>
                </a:extLst>
              </a:tr>
              <a:tr h="1594938">
                <a:tc>
                  <a:txBody>
                    <a:bodyPr/>
                    <a:lstStyle/>
                    <a:p>
                      <a:r>
                        <a:rPr lang="sl-SI" sz="2200" dirty="0"/>
                        <a:t>Zaključni del: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sz="2200" dirty="0"/>
                        <a:t>promocija samooskrbnih vedenj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l-SI" sz="2200" dirty="0"/>
                        <a:t>poskus spremembe paradigme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sz="2200" dirty="0"/>
                        <a:t>zavedanje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sz="2200" dirty="0"/>
                        <a:t>motivacijski razgovor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sz="2200" dirty="0"/>
                        <a:t>diskusija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200" dirty="0"/>
                        <a:t>psi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l-SI" sz="24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530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215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C65AC650-AC9F-2887-AC03-ED81F53D81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2586" cy="6858001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2949388" y="5427406"/>
            <a:ext cx="9253198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sl-SI" sz="3200" b="1" dirty="0"/>
              <a:t> SEZNANIMO SE Z ALTERNATIVNIMI NAČINI BIVANJA: MANJŠA PORABA ENERGIJE</a:t>
            </a:r>
          </a:p>
        </p:txBody>
      </p:sp>
    </p:spTree>
    <p:extLst>
      <p:ext uri="{BB962C8B-B14F-4D97-AF65-F5344CB8AC3E}">
        <p14:creationId xmlns:p14="http://schemas.microsoft.com/office/powerpoint/2010/main" val="4257603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203212" y="6333201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21</a:t>
            </a:fld>
            <a:endParaRPr/>
          </a:p>
        </p:txBody>
      </p:sp>
      <p:sp>
        <p:nvSpPr>
          <p:cNvPr id="2" name="PoljeZBesedilom 1"/>
          <p:cNvSpPr txBox="1"/>
          <p:nvPr/>
        </p:nvSpPr>
        <p:spPr>
          <a:xfrm>
            <a:off x="4313816" y="239895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slike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14875C4-0F70-4AE1-4006-25CD00FEB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02"/>
            <a:ext cx="12192000" cy="68669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748426"/>
            <a:ext cx="361804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sz="3200" b="1" dirty="0"/>
              <a:t>NOTRAJNOST JURTE</a:t>
            </a:r>
          </a:p>
        </p:txBody>
      </p:sp>
    </p:spTree>
    <p:extLst>
      <p:ext uri="{BB962C8B-B14F-4D97-AF65-F5344CB8AC3E}">
        <p14:creationId xmlns:p14="http://schemas.microsoft.com/office/powerpoint/2010/main" val="3125196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203212" y="6333201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22</a:t>
            </a:fld>
            <a:endParaRPr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462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39643" y="5317318"/>
            <a:ext cx="2752357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sz="2800" b="1" dirty="0"/>
              <a:t>LESENE GRADNJE</a:t>
            </a:r>
          </a:p>
        </p:txBody>
      </p:sp>
    </p:spTree>
    <p:extLst>
      <p:ext uri="{BB962C8B-B14F-4D97-AF65-F5344CB8AC3E}">
        <p14:creationId xmlns:p14="http://schemas.microsoft.com/office/powerpoint/2010/main" val="234603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32"/>
            <a:ext cx="12192000" cy="6846768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6773589" y="4894115"/>
            <a:ext cx="5418411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3200" b="1" dirty="0"/>
              <a:t>ZEMLJANKA – </a:t>
            </a:r>
          </a:p>
          <a:p>
            <a:r>
              <a:rPr lang="sl-SI" sz="3200" b="1" dirty="0"/>
              <a:t>UPORABA ZEMLJINE ENERGIJE</a:t>
            </a:r>
          </a:p>
        </p:txBody>
      </p:sp>
    </p:spTree>
    <p:extLst>
      <p:ext uri="{BB962C8B-B14F-4D97-AF65-F5344CB8AC3E}">
        <p14:creationId xmlns:p14="http://schemas.microsoft.com/office/powerpoint/2010/main" val="166203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422" y="0"/>
            <a:ext cx="12188578" cy="6858000"/>
          </a:xfrm>
          <a:prstGeom prst="rect">
            <a:avLst/>
          </a:prstGeom>
        </p:spPr>
      </p:pic>
      <p:sp>
        <p:nvSpPr>
          <p:cNvPr id="3" name="Naslov 2"/>
          <p:cNvSpPr txBox="1">
            <a:spLocks/>
          </p:cNvSpPr>
          <p:nvPr/>
        </p:nvSpPr>
        <p:spPr>
          <a:xfrm>
            <a:off x="7629418" y="5829064"/>
            <a:ext cx="456258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sl-SI"/>
            </a:defPPr>
            <a:lvl1pPr>
              <a:defRPr sz="3200" b="1"/>
            </a:lvl1pPr>
          </a:lstStyle>
          <a:p>
            <a:r>
              <a:rPr lang="sl-SI" dirty="0"/>
              <a:t>NOTRAJNOST ZEMLJANKE</a:t>
            </a:r>
          </a:p>
        </p:txBody>
      </p:sp>
    </p:spTree>
    <p:extLst>
      <p:ext uri="{BB962C8B-B14F-4D97-AF65-F5344CB8AC3E}">
        <p14:creationId xmlns:p14="http://schemas.microsoft.com/office/powerpoint/2010/main" val="2690611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591675" cy="688638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1676" y="0"/>
            <a:ext cx="2600324" cy="6886389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10406380" y="233728"/>
            <a:ext cx="9727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dirty="0"/>
              <a:t>ZEN VRT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3810" y="5171368"/>
            <a:ext cx="6018190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sl-SI" sz="3200" b="1" dirty="0"/>
              <a:t> SOBIVANJE Z NARAVO JE CENEJŠE IN NAM DAJE VARNOST</a:t>
            </a:r>
          </a:p>
        </p:txBody>
      </p:sp>
    </p:spTree>
    <p:extLst>
      <p:ext uri="{BB962C8B-B14F-4D97-AF65-F5344CB8AC3E}">
        <p14:creationId xmlns:p14="http://schemas.microsoft.com/office/powerpoint/2010/main" val="2854612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DDF7AC3-C5FB-D7A7-C65D-E60E02EF8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8724"/>
            <a:ext cx="5482739" cy="93336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sl-SI" b="1" dirty="0"/>
              <a:t>Ni treba, da smo ujetniki </a:t>
            </a:r>
            <a:r>
              <a:rPr lang="sl-SI" b="1" dirty="0" err="1"/>
              <a:t>globalističnega</a:t>
            </a:r>
            <a:r>
              <a:rPr lang="sl-SI" b="1" dirty="0"/>
              <a:t> potrošništva.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2E71681-AE05-A7AE-1246-E74C3084B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13818"/>
            <a:ext cx="5482739" cy="444418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EB24470-3DA5-35A2-AFE5-29FCA28F4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4941278"/>
          </a:xfrm>
          <a:prstGeom prst="rect">
            <a:avLst/>
          </a:prstGeom>
        </p:spPr>
      </p:pic>
      <p:sp>
        <p:nvSpPr>
          <p:cNvPr id="8" name="Označba mesta vsebine 2">
            <a:extLst>
              <a:ext uri="{FF2B5EF4-FFF2-40B4-BE49-F238E27FC236}">
                <a16:creationId xmlns:a16="http://schemas.microsoft.com/office/drawing/2014/main" id="{F74D3009-761F-3A83-F4E0-1C84A31B6CB7}"/>
              </a:ext>
            </a:extLst>
          </p:cNvPr>
          <p:cNvSpPr txBox="1">
            <a:spLocks/>
          </p:cNvSpPr>
          <p:nvPr/>
        </p:nvSpPr>
        <p:spPr>
          <a:xfrm>
            <a:off x="6096000" y="5126798"/>
            <a:ext cx="6096003" cy="10141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l-SI" b="1" dirty="0"/>
              <a:t>Vse možnosti imamo, da postanemo neodvisni, svobodni in VITALNI!</a:t>
            </a:r>
          </a:p>
        </p:txBody>
      </p:sp>
    </p:spTree>
    <p:extLst>
      <p:ext uri="{BB962C8B-B14F-4D97-AF65-F5344CB8AC3E}">
        <p14:creationId xmlns:p14="http://schemas.microsoft.com/office/powerpoint/2010/main" val="1427950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5C07ED-ED4A-4333-2304-3A7588060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44" y="461378"/>
            <a:ext cx="10515600" cy="1325563"/>
          </a:xfrm>
        </p:spPr>
        <p:txBody>
          <a:bodyPr/>
          <a:lstStyle/>
          <a:p>
            <a:r>
              <a:rPr lang="sl-SI" b="1" dirty="0"/>
              <a:t>Princip „lego kock“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C3811EF-E6CD-7D86-EFA4-5E5F4DA3C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444" y="1786941"/>
            <a:ext cx="7670533" cy="4299103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sl-SI" dirty="0"/>
              <a:t>struktura modula</a:t>
            </a:r>
          </a:p>
          <a:p>
            <a:pPr lvl="1">
              <a:spcBef>
                <a:spcPts val="1200"/>
              </a:spcBef>
            </a:pPr>
            <a:r>
              <a:rPr lang="sl-SI" dirty="0"/>
              <a:t>nabor/knjižnica aktivnosti</a:t>
            </a:r>
          </a:p>
          <a:p>
            <a:pPr lvl="1">
              <a:spcBef>
                <a:spcPts val="1200"/>
              </a:spcBef>
            </a:pPr>
            <a:r>
              <a:rPr lang="sl-SI" dirty="0"/>
              <a:t>podprtost s teoretskim znanjem in raziskavami</a:t>
            </a:r>
          </a:p>
          <a:p>
            <a:pPr lvl="1">
              <a:spcBef>
                <a:spcPts val="1200"/>
              </a:spcBef>
            </a:pPr>
            <a:r>
              <a:rPr lang="sl-SI" dirty="0"/>
              <a:t>vključitev/prilagoditev po potrebi</a:t>
            </a:r>
          </a:p>
          <a:p>
            <a:pPr>
              <a:spcBef>
                <a:spcPts val="3000"/>
              </a:spcBef>
            </a:pPr>
            <a:r>
              <a:rPr lang="sl-SI" dirty="0"/>
              <a:t>pripravljeni osnutki gradiv</a:t>
            </a:r>
          </a:p>
          <a:p>
            <a:pPr lvl="1">
              <a:spcBef>
                <a:spcPts val="1200"/>
              </a:spcBef>
            </a:pPr>
            <a:r>
              <a:rPr lang="sl-SI" dirty="0"/>
              <a:t>prilagoditev poslušalcem</a:t>
            </a:r>
          </a:p>
          <a:p>
            <a:pPr lvl="1">
              <a:spcBef>
                <a:spcPts val="1200"/>
              </a:spcBef>
            </a:pPr>
            <a:r>
              <a:rPr lang="sl-SI" dirty="0"/>
              <a:t>prilagoditev časovnemu obsegu</a:t>
            </a:r>
          </a:p>
        </p:txBody>
      </p:sp>
      <p:pic>
        <p:nvPicPr>
          <p:cNvPr id="1028" name="Picture 8" descr="Kahoot in Education | eDidaktik.dk">
            <a:extLst>
              <a:ext uri="{FF2B5EF4-FFF2-40B4-BE49-F238E27FC236}">
                <a16:creationId xmlns:a16="http://schemas.microsoft.com/office/drawing/2014/main" id="{4ABABB0E-8FF1-5E85-2081-E939F85CB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7411" y="1099169"/>
            <a:ext cx="3196389" cy="19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" descr="Tips and tricks for teaching with Mentimeter - Mentimeter">
            <a:extLst>
              <a:ext uri="{FF2B5EF4-FFF2-40B4-BE49-F238E27FC236}">
                <a16:creationId xmlns:a16="http://schemas.microsoft.com/office/drawing/2014/main" id="{20D7C061-F867-05D5-79DF-B02696DE3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314" y="3764793"/>
            <a:ext cx="3223535" cy="19661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3" descr="New Features - Mentimeter">
            <a:extLst>
              <a:ext uri="{FF2B5EF4-FFF2-40B4-BE49-F238E27FC236}">
                <a16:creationId xmlns:a16="http://schemas.microsoft.com/office/drawing/2014/main" id="{EC1C799B-81DE-B561-3AED-21F1D0C09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26845">
            <a:off x="9884835" y="4310118"/>
            <a:ext cx="1718899" cy="22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53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5C07ED-ED4A-4333-2304-3A7588060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44" y="461378"/>
            <a:ext cx="10515600" cy="1325563"/>
          </a:xfrm>
        </p:spPr>
        <p:txBody>
          <a:bodyPr/>
          <a:lstStyle/>
          <a:p>
            <a:r>
              <a:rPr lang="sl-SI" b="1" dirty="0"/>
              <a:t>Gradivo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C3811EF-E6CD-7D86-EFA4-5E5F4DA3C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444" y="1611749"/>
            <a:ext cx="7670533" cy="429910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sl-SI" dirty="0"/>
              <a:t>opisna predloga oz. „učni načrt“</a:t>
            </a:r>
          </a:p>
          <a:p>
            <a:pPr>
              <a:spcBef>
                <a:spcPts val="1200"/>
              </a:spcBef>
            </a:pPr>
            <a:r>
              <a:rPr lang="sl-SI" dirty="0"/>
              <a:t>nabor aktivnosti</a:t>
            </a:r>
          </a:p>
          <a:p>
            <a:pPr>
              <a:spcBef>
                <a:spcPts val="1200"/>
              </a:spcBef>
            </a:pPr>
            <a:r>
              <a:rPr lang="sl-SI" dirty="0"/>
              <a:t>nabor vsebinskih blokov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E09EEE4-5A8E-6A9A-2156-A3ED5B04A2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282" y="1690237"/>
            <a:ext cx="3734334" cy="2650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7BA8D30-239D-94A3-2576-03857AA8F4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83370">
            <a:off x="1517715" y="3551839"/>
            <a:ext cx="1831602" cy="2532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A77CDBC-E923-6DA2-6899-5FD55AF63E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8790">
            <a:off x="3419780" y="3974852"/>
            <a:ext cx="1776291" cy="2535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239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760346B-155F-6EF1-80A2-FE82DA0D19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3903407" y="10"/>
            <a:ext cx="8285543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05C07ED-ED4A-4333-2304-3A7588060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61" y="384790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b="1" dirty="0"/>
              <a:t>Izkušnje pri pripravi modula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C3811EF-E6CD-7D86-EFA4-5E5F4DA3C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560" y="2391510"/>
            <a:ext cx="4569542" cy="343565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sl-SI" dirty="0"/>
              <a:t>koristno sodelovanje        med disciplinami</a:t>
            </a:r>
          </a:p>
          <a:p>
            <a:pPr>
              <a:spcBef>
                <a:spcPts val="1200"/>
              </a:spcBef>
            </a:pPr>
            <a:r>
              <a:rPr lang="sl-SI" dirty="0"/>
              <a:t>medsebojno učenje</a:t>
            </a:r>
          </a:p>
          <a:p>
            <a:pPr>
              <a:spcBef>
                <a:spcPts val="1200"/>
              </a:spcBef>
            </a:pPr>
            <a:r>
              <a:rPr lang="sl-SI" dirty="0"/>
              <a:t>skupna priprava vsebin     raje kot razdelitev ur v modulu, kjer vsak dela svoje</a:t>
            </a:r>
          </a:p>
        </p:txBody>
      </p:sp>
    </p:spTree>
    <p:extLst>
      <p:ext uri="{BB962C8B-B14F-4D97-AF65-F5344CB8AC3E}">
        <p14:creationId xmlns:p14="http://schemas.microsoft.com/office/powerpoint/2010/main" val="877598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720632" y="619438"/>
            <a:ext cx="6892951" cy="132343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sl-SI" sz="4000" i="1" dirty="0"/>
              <a:t>Kaj pomeni </a:t>
            </a:r>
            <a:r>
              <a:rPr lang="sl-SI" sz="4000" b="1" i="1" dirty="0"/>
              <a:t>samooskrba</a:t>
            </a:r>
            <a:r>
              <a:rPr lang="sl-SI" sz="4000" i="1" dirty="0"/>
              <a:t> </a:t>
            </a:r>
          </a:p>
          <a:p>
            <a:r>
              <a:rPr lang="sl-SI" sz="4000" i="1" dirty="0"/>
              <a:t>in kaj </a:t>
            </a:r>
            <a:r>
              <a:rPr lang="sl-SI" sz="4000" b="1" i="1" dirty="0"/>
              <a:t>celostna samooskrba</a:t>
            </a:r>
            <a:r>
              <a:rPr lang="sl-SI" sz="4000" i="1" dirty="0"/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720633" y="2779335"/>
            <a:ext cx="104639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600" b="1" dirty="0" err="1">
                <a:solidFill>
                  <a:srgbClr val="009ED8"/>
                </a:solidFill>
                <a:latin typeface="Arial" panose="020B0604020202020204" pitchFamily="34" charset="0"/>
              </a:rPr>
              <a:t>sámooskŕba</a:t>
            </a:r>
            <a:r>
              <a:rPr lang="sl-SI" sz="3600" b="1" dirty="0">
                <a:solidFill>
                  <a:srgbClr val="009ED8"/>
                </a:solidFill>
                <a:latin typeface="Arial" panose="020B0604020202020204" pitchFamily="34" charset="0"/>
              </a:rPr>
              <a:t> </a:t>
            </a:r>
            <a:r>
              <a:rPr lang="sl-SI" sz="2800" dirty="0">
                <a:solidFill>
                  <a:srgbClr val="888888"/>
                </a:solidFill>
                <a:latin typeface="Arial" panose="020B0604020202020204" pitchFamily="34" charset="0"/>
              </a:rPr>
              <a:t>-e ž (ȃ-ȓ)</a:t>
            </a:r>
            <a:r>
              <a:rPr lang="sl-SI" sz="2800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sl-SI" sz="2800" dirty="0">
                <a:solidFill>
                  <a:srgbClr val="888888"/>
                </a:solidFill>
                <a:latin typeface="Arial" panose="020B0604020202020204" pitchFamily="34" charset="0"/>
              </a:rPr>
              <a:t>knjiž. </a:t>
            </a:r>
            <a:r>
              <a:rPr lang="sl-SI" sz="3600" i="1" dirty="0">
                <a:solidFill>
                  <a:srgbClr val="333333"/>
                </a:solidFill>
                <a:latin typeface="Arial" panose="020B0604020202020204" pitchFamily="34" charset="0"/>
              </a:rPr>
              <a:t>oskrba samega sebe:</a:t>
            </a:r>
          </a:p>
          <a:p>
            <a:r>
              <a:rPr lang="sl-SI" sz="3600" dirty="0">
                <a:solidFill>
                  <a:srgbClr val="888888"/>
                </a:solidFill>
                <a:latin typeface="Arial" panose="020B0604020202020204" pitchFamily="34" charset="0"/>
              </a:rPr>
              <a:t>samooskrba s kmetijskimi pridelki</a:t>
            </a:r>
            <a:r>
              <a:rPr lang="sl-SI" sz="36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</a:p>
          <a:p>
            <a:endParaRPr lang="sl-SI" sz="3600" b="1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sl-SI" sz="3600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Celostna samooskrba </a:t>
            </a:r>
            <a:r>
              <a:rPr lang="sl-SI" sz="36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pomeni materialno in duhovno oskrbo človeka s skrbjo za naravo. </a:t>
            </a:r>
          </a:p>
        </p:txBody>
      </p:sp>
    </p:spTree>
    <p:extLst>
      <p:ext uri="{BB962C8B-B14F-4D97-AF65-F5344CB8AC3E}">
        <p14:creationId xmlns:p14="http://schemas.microsoft.com/office/powerpoint/2010/main" val="4077628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86377" y="640246"/>
            <a:ext cx="45674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3200" b="1"/>
              <a:t>CELOSTNA SAMOOSKRBA</a:t>
            </a:r>
            <a:endParaRPr lang="sl-SI" sz="3200" b="1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144E7521-3BA8-8059-D8DD-7B1919916BA2}"/>
              </a:ext>
            </a:extLst>
          </p:cNvPr>
          <p:cNvSpPr txBox="1"/>
          <p:nvPr/>
        </p:nvSpPr>
        <p:spPr>
          <a:xfrm>
            <a:off x="1950664" y="4486685"/>
            <a:ext cx="69459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/>
              <a:t>Je nadgradnja razumevanja parcialnih izzivov,</a:t>
            </a:r>
          </a:p>
          <a:p>
            <a:r>
              <a:rPr lang="sl-SI" sz="2800" dirty="0"/>
              <a:t>kot so podnebne spremembe, suša ali dvig morske gladine. </a:t>
            </a:r>
          </a:p>
          <a:p>
            <a:r>
              <a:rPr lang="sl-SI" sz="2800" dirty="0"/>
              <a:t>Vse to so posledice neskladij. 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44F72F9-101F-EBB1-1B39-AA9D8D383B42}"/>
              </a:ext>
            </a:extLst>
          </p:cNvPr>
          <p:cNvSpPr txBox="1"/>
          <p:nvPr/>
        </p:nvSpPr>
        <p:spPr>
          <a:xfrm>
            <a:off x="1246219" y="2736502"/>
            <a:ext cx="6024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/>
              <a:t>Vključuje višje ravni zavedanja in kompleksne pristope, upošteva družbo, ekosisteme in odnose med njimi.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76AACCDA-E46E-CE63-B27F-874F9A5404B2}"/>
              </a:ext>
            </a:extLst>
          </p:cNvPr>
          <p:cNvSpPr txBox="1"/>
          <p:nvPr/>
        </p:nvSpPr>
        <p:spPr>
          <a:xfrm>
            <a:off x="674760" y="1848094"/>
            <a:ext cx="57356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/>
              <a:t>Je več kot vrtičkarstvo in kmetovanje.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3A4EEA7-97F2-503E-7A5D-4B918F371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0024" y="702999"/>
            <a:ext cx="4589929" cy="3498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3969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270BC35E-FCF7-C1A6-7224-739561C8B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125"/>
            <a:ext cx="10515600" cy="1325563"/>
          </a:xfrm>
        </p:spPr>
        <p:txBody>
          <a:bodyPr/>
          <a:lstStyle/>
          <a:p>
            <a:r>
              <a:rPr lang="sl-SI" sz="4400" b="1" dirty="0"/>
              <a:t>C</a:t>
            </a:r>
            <a:r>
              <a:rPr lang="sl-SI" b="1" dirty="0"/>
              <a:t>elostna samooskrba je pomembna za</a:t>
            </a:r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415B3FA-19D3-F91F-F62E-D5D28F63E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940040" cy="4351338"/>
          </a:xfrm>
        </p:spPr>
        <p:txBody>
          <a:bodyPr>
            <a:normAutofit lnSpcReduction="10000"/>
          </a:bodyPr>
          <a:lstStyle/>
          <a:p>
            <a:pPr marL="355600" indent="-355600"/>
            <a:r>
              <a:rPr lang="sl-SI" sz="2800" dirty="0"/>
              <a:t>preživetje na Zemlji,</a:t>
            </a:r>
          </a:p>
          <a:p>
            <a:pPr marL="355600" indent="-355600"/>
            <a:r>
              <a:rPr lang="sl-SI" sz="2800" dirty="0"/>
              <a:t>prehransko, energetsko varnost,</a:t>
            </a:r>
          </a:p>
          <a:p>
            <a:pPr marL="355600" indent="-355600"/>
            <a:r>
              <a:rPr lang="sl-SI" sz="2800" dirty="0"/>
              <a:t>zagotavljanje ravnotežja na planetu,</a:t>
            </a:r>
          </a:p>
          <a:p>
            <a:pPr marL="355600" indent="-355600"/>
            <a:r>
              <a:rPr lang="sl-SI" sz="2800" dirty="0"/>
              <a:t>ohranitev naravnih virov,</a:t>
            </a:r>
          </a:p>
          <a:p>
            <a:pPr marL="355600" indent="-355600"/>
            <a:r>
              <a:rPr lang="sl-SI" sz="2800" dirty="0"/>
              <a:t>krožno gospodarski pristop,</a:t>
            </a:r>
          </a:p>
          <a:p>
            <a:pPr marL="355600" indent="-355600"/>
            <a:r>
              <a:rPr lang="sl-SI" dirty="0"/>
              <a:t>nacionalno varnost in neodvisnost,</a:t>
            </a:r>
          </a:p>
          <a:p>
            <a:pPr marL="355600" indent="-355600"/>
            <a:r>
              <a:rPr lang="sl-SI" dirty="0"/>
              <a:t>zagotavljanje blaginje ljudi, živali in rastlin,</a:t>
            </a:r>
          </a:p>
          <a:p>
            <a:pPr marL="355600" indent="-355600"/>
            <a:r>
              <a:rPr lang="sl-SI" dirty="0"/>
              <a:t>vzdrževanje </a:t>
            </a:r>
            <a:r>
              <a:rPr lang="sl-SI" sz="2800" dirty="0"/>
              <a:t>ekosistemov: ekosistemske storitve,</a:t>
            </a:r>
          </a:p>
          <a:p>
            <a:pPr marL="355600" indent="-355600"/>
            <a:r>
              <a:rPr lang="sl-SI" sz="2800" dirty="0"/>
              <a:t>za ohranitev in izboljšanje življenja na Zemlji.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71C973A-A252-55DD-AE84-164B76CB6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025" y="3675530"/>
            <a:ext cx="3361765" cy="2241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7043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F15A37-4EFF-F6C0-A4FD-D1E5B776E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0" y="278498"/>
            <a:ext cx="8758188" cy="103053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l-SI" sz="3200" b="1" dirty="0"/>
              <a:t>Skrb za lastno hrano ni dovolj. </a:t>
            </a:r>
            <a:br>
              <a:rPr lang="sl-SI" sz="3200" b="1" dirty="0"/>
            </a:br>
            <a:r>
              <a:rPr lang="sl-SI" sz="3200" b="1" dirty="0"/>
              <a:t>Nujna je ponovna vzpostavitev življenja na Zemlji.</a:t>
            </a:r>
            <a:endParaRPr lang="sl-SI" sz="32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9375F04-CF6B-6141-5468-83E0C3E1F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12" y="1566510"/>
            <a:ext cx="10275771" cy="469890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Planetarne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meje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ki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jih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bi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smeli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prekoračiti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so</a:t>
            </a:r>
            <a:r>
              <a:rPr lang="sl-S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kemično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onesnaževanje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sl-S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uporaba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gnojil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sl-S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sprememba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rabe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zemljišč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divjih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ekosistemov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obdelovaln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izguba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biotske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raznovrstnosti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poraba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sveže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sl-S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onesnaževanje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zraka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sl-S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tanjšanje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ozonske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sl-S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podnebne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spremembe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endParaRPr lang="sl-S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zakisanost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oceanov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sl-S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Bef>
                <a:spcPts val="600"/>
              </a:spcBef>
              <a:buAutoNum type="arabicPeriod"/>
            </a:pP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AAB7D27-01FF-F0FF-A38A-2374B44E0F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406" y="3878488"/>
            <a:ext cx="6764594" cy="2979512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13D5F8AF-BF37-9BCE-1B26-3C349AB44991}"/>
              </a:ext>
            </a:extLst>
          </p:cNvPr>
          <p:cNvSpPr txBox="1"/>
          <p:nvPr/>
        </p:nvSpPr>
        <p:spPr>
          <a:xfrm>
            <a:off x="5427406" y="6265417"/>
            <a:ext cx="478425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sz="3200" b="1" dirty="0">
                <a:solidFill>
                  <a:srgbClr val="FF0000"/>
                </a:solidFill>
              </a:rPr>
              <a:t>Te meje smo že prekoračili!</a:t>
            </a:r>
          </a:p>
        </p:txBody>
      </p:sp>
    </p:spTree>
    <p:extLst>
      <p:ext uri="{BB962C8B-B14F-4D97-AF65-F5344CB8AC3E}">
        <p14:creationId xmlns:p14="http://schemas.microsoft.com/office/powerpoint/2010/main" val="2633802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Pravokotnik 1"/>
          <p:cNvSpPr/>
          <p:nvPr/>
        </p:nvSpPr>
        <p:spPr>
          <a:xfrm>
            <a:off x="4622314" y="1170322"/>
            <a:ext cx="7009435" cy="14532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solidFill>
                  <a:schemeClr val="tx2"/>
                </a:solidFill>
              </a:rPr>
              <a:t>Če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človeštvo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zadrži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svoje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vplive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znotraj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teh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meja</a:t>
            </a:r>
            <a:r>
              <a:rPr lang="en-US" sz="3200" dirty="0">
                <a:solidFill>
                  <a:schemeClr val="tx2"/>
                </a:solidFill>
              </a:rPr>
              <a:t>, </a:t>
            </a:r>
            <a:r>
              <a:rPr lang="en-US" sz="3200" dirty="0" err="1">
                <a:solidFill>
                  <a:schemeClr val="tx2"/>
                </a:solidFill>
              </a:rPr>
              <a:t>bodo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ekosistemi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lahko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delovali</a:t>
            </a:r>
            <a:r>
              <a:rPr lang="en-US" sz="3200" dirty="0">
                <a:solidFill>
                  <a:schemeClr val="tx2"/>
                </a:solidFill>
              </a:rPr>
              <a:t>, </a:t>
            </a:r>
            <a:r>
              <a:rPr lang="en-US" sz="3200" dirty="0" err="1">
                <a:solidFill>
                  <a:schemeClr val="tx2"/>
                </a:solidFill>
              </a:rPr>
              <a:t>sicer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tvegamo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preživetje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na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planetu</a:t>
            </a:r>
            <a:r>
              <a:rPr lang="en-US" sz="3200" dirty="0">
                <a:solidFill>
                  <a:schemeClr val="tx2"/>
                </a:solidFill>
              </a:rPr>
              <a:t>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Pravokotnik 2">
            <a:extLst>
              <a:ext uri="{FF2B5EF4-FFF2-40B4-BE49-F238E27FC236}">
                <a16:creationId xmlns:a16="http://schemas.microsoft.com/office/drawing/2014/main" id="{F056F177-09F8-5287-CB62-0BE882104298}"/>
              </a:ext>
            </a:extLst>
          </p:cNvPr>
          <p:cNvSpPr/>
          <p:nvPr/>
        </p:nvSpPr>
        <p:spPr>
          <a:xfrm>
            <a:off x="561196" y="3970111"/>
            <a:ext cx="10267226" cy="17736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l-SI" sz="3000" dirty="0">
                <a:solidFill>
                  <a:schemeClr val="tx2"/>
                </a:solidFill>
              </a:rPr>
              <a:t>N</a:t>
            </a:r>
            <a:r>
              <a:rPr lang="en-US" sz="3000" dirty="0" err="1">
                <a:solidFill>
                  <a:schemeClr val="tx2"/>
                </a:solidFill>
              </a:rPr>
              <a:t>arav</a:t>
            </a:r>
            <a:r>
              <a:rPr lang="sl-SI" sz="3000" dirty="0">
                <a:solidFill>
                  <a:schemeClr val="tx2"/>
                </a:solidFill>
              </a:rPr>
              <a:t>a z </a:t>
            </a:r>
            <a:r>
              <a:rPr lang="en-US" sz="3000" dirty="0" err="1">
                <a:solidFill>
                  <a:schemeClr val="tx2"/>
                </a:solidFill>
              </a:rPr>
              <a:t>izčrpavanje</a:t>
            </a:r>
            <a:r>
              <a:rPr lang="sl-SI" sz="3000" dirty="0">
                <a:solidFill>
                  <a:schemeClr val="tx2"/>
                </a:solidFill>
              </a:rPr>
              <a:t>m</a:t>
            </a:r>
            <a:r>
              <a:rPr lang="en-US" sz="3000" dirty="0">
                <a:solidFill>
                  <a:schemeClr val="tx2"/>
                </a:solidFill>
              </a:rPr>
              <a:t> </a:t>
            </a:r>
            <a:r>
              <a:rPr lang="sl-SI" sz="3000" dirty="0">
                <a:solidFill>
                  <a:schemeClr val="tx2"/>
                </a:solidFill>
              </a:rPr>
              <a:t>izgublja</a:t>
            </a:r>
            <a:r>
              <a:rPr lang="en-US" sz="3000" dirty="0" err="1">
                <a:solidFill>
                  <a:schemeClr val="tx2"/>
                </a:solidFill>
              </a:rPr>
              <a:t>sposobnost</a:t>
            </a:r>
            <a:r>
              <a:rPr lang="en-US" sz="3000" dirty="0">
                <a:solidFill>
                  <a:schemeClr val="tx2"/>
                </a:solidFill>
              </a:rPr>
              <a:t> </a:t>
            </a:r>
            <a:r>
              <a:rPr lang="en-US" sz="3000" dirty="0" err="1">
                <a:solidFill>
                  <a:schemeClr val="tx2"/>
                </a:solidFill>
              </a:rPr>
              <a:t>ohranjanja</a:t>
            </a:r>
            <a:r>
              <a:rPr lang="en-US" sz="3000" dirty="0">
                <a:solidFill>
                  <a:schemeClr val="tx2"/>
                </a:solidFill>
              </a:rPr>
              <a:t> </a:t>
            </a:r>
            <a:r>
              <a:rPr lang="en-US" sz="3000" dirty="0" err="1">
                <a:solidFill>
                  <a:schemeClr val="tx2"/>
                </a:solidFill>
              </a:rPr>
              <a:t>ravnotežja</a:t>
            </a:r>
            <a:r>
              <a:rPr lang="en-US" sz="3000" dirty="0">
                <a:solidFill>
                  <a:schemeClr val="tx2"/>
                </a:solidFill>
              </a:rPr>
              <a:t>, </a:t>
            </a:r>
            <a:r>
              <a:rPr lang="en-US" sz="3000" dirty="0" err="1">
                <a:solidFill>
                  <a:schemeClr val="tx2"/>
                </a:solidFill>
              </a:rPr>
              <a:t>posledice</a:t>
            </a:r>
            <a:r>
              <a:rPr lang="en-US" sz="3000" dirty="0">
                <a:solidFill>
                  <a:schemeClr val="tx2"/>
                </a:solidFill>
              </a:rPr>
              <a:t> </a:t>
            </a:r>
            <a:r>
              <a:rPr lang="en-US" sz="3000" b="1" dirty="0">
                <a:solidFill>
                  <a:schemeClr val="tx2"/>
                </a:solidFill>
              </a:rPr>
              <a:t>se </a:t>
            </a:r>
            <a:r>
              <a:rPr lang="en-US" sz="3000" b="1" dirty="0" err="1">
                <a:solidFill>
                  <a:schemeClr val="tx2"/>
                </a:solidFill>
              </a:rPr>
              <a:t>kažejo</a:t>
            </a:r>
            <a:r>
              <a:rPr lang="en-US" sz="3000" b="1" dirty="0">
                <a:solidFill>
                  <a:schemeClr val="tx2"/>
                </a:solidFill>
              </a:rPr>
              <a:t> </a:t>
            </a:r>
            <a:r>
              <a:rPr lang="en-US" sz="3000" b="1" dirty="0" err="1">
                <a:solidFill>
                  <a:schemeClr val="tx2"/>
                </a:solidFill>
              </a:rPr>
              <a:t>tudi</a:t>
            </a:r>
            <a:r>
              <a:rPr lang="en-US" sz="3000" b="1" dirty="0">
                <a:solidFill>
                  <a:schemeClr val="tx2"/>
                </a:solidFill>
              </a:rPr>
              <a:t> v </a:t>
            </a:r>
            <a:r>
              <a:rPr lang="en-US" sz="3000" b="1" dirty="0" err="1">
                <a:solidFill>
                  <a:schemeClr val="tx2"/>
                </a:solidFill>
              </a:rPr>
              <a:t>podnebnih</a:t>
            </a:r>
            <a:r>
              <a:rPr lang="en-US" sz="3000" b="1" dirty="0">
                <a:solidFill>
                  <a:schemeClr val="tx2"/>
                </a:solidFill>
              </a:rPr>
              <a:t> </a:t>
            </a:r>
            <a:r>
              <a:rPr lang="en-US" sz="3000" b="1" dirty="0" err="1">
                <a:solidFill>
                  <a:schemeClr val="tx2"/>
                </a:solidFill>
              </a:rPr>
              <a:t>neskladjih</a:t>
            </a:r>
            <a:r>
              <a:rPr lang="en-US" sz="3000" b="1" dirty="0">
                <a:solidFill>
                  <a:schemeClr val="tx2"/>
                </a:solidFill>
              </a:rPr>
              <a:t>, </a:t>
            </a:r>
            <a:r>
              <a:rPr lang="en-US" sz="3000" b="1" dirty="0" err="1">
                <a:solidFill>
                  <a:schemeClr val="tx2"/>
                </a:solidFill>
              </a:rPr>
              <a:t>obolenjih</a:t>
            </a:r>
            <a:r>
              <a:rPr lang="en-US" sz="3000" b="1" dirty="0">
                <a:solidFill>
                  <a:schemeClr val="tx2"/>
                </a:solidFill>
              </a:rPr>
              <a:t> </a:t>
            </a:r>
            <a:r>
              <a:rPr lang="en-US" sz="3000" b="1" dirty="0" err="1">
                <a:solidFill>
                  <a:schemeClr val="tx2"/>
                </a:solidFill>
              </a:rPr>
              <a:t>otrok</a:t>
            </a:r>
            <a:r>
              <a:rPr lang="en-US" sz="3000" b="1" dirty="0">
                <a:solidFill>
                  <a:schemeClr val="tx2"/>
                </a:solidFill>
              </a:rPr>
              <a:t>, </a:t>
            </a:r>
            <a:r>
              <a:rPr lang="en-US" sz="3000" b="1" dirty="0" err="1">
                <a:solidFill>
                  <a:schemeClr val="tx2"/>
                </a:solidFill>
              </a:rPr>
              <a:t>depresijah</a:t>
            </a:r>
            <a:r>
              <a:rPr lang="en-US" sz="3000" b="1" dirty="0">
                <a:solidFill>
                  <a:schemeClr val="tx2"/>
                </a:solidFill>
              </a:rPr>
              <a:t> </a:t>
            </a:r>
            <a:r>
              <a:rPr lang="en-US" sz="3000" b="1" dirty="0" err="1">
                <a:solidFill>
                  <a:schemeClr val="tx2"/>
                </a:solidFill>
              </a:rPr>
              <a:t>ljudi</a:t>
            </a:r>
            <a:r>
              <a:rPr lang="en-US" sz="3000" b="1" dirty="0">
                <a:solidFill>
                  <a:schemeClr val="tx2"/>
                </a:solidFill>
              </a:rPr>
              <a:t> </a:t>
            </a:r>
            <a:r>
              <a:rPr lang="en-US" sz="3000" b="1" dirty="0" err="1">
                <a:solidFill>
                  <a:schemeClr val="tx2"/>
                </a:solidFill>
              </a:rPr>
              <a:t>zaradi</a:t>
            </a:r>
            <a:r>
              <a:rPr lang="en-US" sz="3000" b="1" dirty="0">
                <a:solidFill>
                  <a:schemeClr val="tx2"/>
                </a:solidFill>
              </a:rPr>
              <a:t> </a:t>
            </a:r>
            <a:r>
              <a:rPr lang="en-US" sz="3000" b="1" dirty="0" err="1">
                <a:solidFill>
                  <a:schemeClr val="tx2"/>
                </a:solidFill>
              </a:rPr>
              <a:t>fizikalno-kemijskih</a:t>
            </a:r>
            <a:r>
              <a:rPr lang="en-US" sz="3000" b="1" dirty="0">
                <a:solidFill>
                  <a:schemeClr val="tx2"/>
                </a:solidFill>
              </a:rPr>
              <a:t> </a:t>
            </a:r>
            <a:r>
              <a:rPr lang="en-US" sz="3000" b="1" dirty="0" err="1">
                <a:solidFill>
                  <a:schemeClr val="tx2"/>
                </a:solidFill>
              </a:rPr>
              <a:t>vplivov</a:t>
            </a:r>
            <a:r>
              <a:rPr lang="en-US" sz="3000" b="1" dirty="0">
                <a:solidFill>
                  <a:schemeClr val="tx2"/>
                </a:solidFill>
              </a:rPr>
              <a:t>, </a:t>
            </a:r>
            <a:r>
              <a:rPr lang="en-US" sz="3000" b="1" dirty="0" err="1">
                <a:solidFill>
                  <a:schemeClr val="tx2"/>
                </a:solidFill>
              </a:rPr>
              <a:t>mnogih</a:t>
            </a:r>
            <a:r>
              <a:rPr lang="en-US" sz="3000" b="1" dirty="0">
                <a:solidFill>
                  <a:schemeClr val="tx2"/>
                </a:solidFill>
              </a:rPr>
              <a:t> </a:t>
            </a:r>
            <a:r>
              <a:rPr lang="en-US" sz="3000" b="1" dirty="0" err="1">
                <a:solidFill>
                  <a:schemeClr val="tx2"/>
                </a:solidFill>
              </a:rPr>
              <a:t>posledic</a:t>
            </a:r>
            <a:r>
              <a:rPr lang="en-US" sz="3000" b="1" dirty="0">
                <a:solidFill>
                  <a:schemeClr val="tx2"/>
                </a:solidFill>
              </a:rPr>
              <a:t> pa </a:t>
            </a:r>
            <a:r>
              <a:rPr lang="en-US" sz="3000" b="1" dirty="0" err="1">
                <a:solidFill>
                  <a:schemeClr val="tx2"/>
                </a:solidFill>
              </a:rPr>
              <a:t>še</a:t>
            </a:r>
            <a:r>
              <a:rPr lang="en-US" sz="3000" b="1" dirty="0">
                <a:solidFill>
                  <a:schemeClr val="tx2"/>
                </a:solidFill>
              </a:rPr>
              <a:t> ne </a:t>
            </a:r>
            <a:r>
              <a:rPr lang="en-US" sz="3000" b="1" dirty="0" err="1">
                <a:solidFill>
                  <a:schemeClr val="tx2"/>
                </a:solidFill>
              </a:rPr>
              <a:t>poznamo</a:t>
            </a:r>
            <a:r>
              <a:rPr lang="en-US" sz="3000" b="1" dirty="0">
                <a:solidFill>
                  <a:schemeClr val="tx2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87600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445359" y="464120"/>
            <a:ext cx="1130128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Grožnja sesutja ekosistemov prinaša zavedanje nujnosti </a:t>
            </a:r>
            <a:r>
              <a:rPr lang="sl-SI" sz="2800" b="1" dirty="0"/>
              <a:t>sprememb v načinu življenja </a:t>
            </a:r>
            <a:r>
              <a:rPr lang="sl-SI" sz="2800" dirty="0"/>
              <a:t>iz potrošniškega in pogosto nezadovoljnega, v nematerialnega in hvaležnega. Spremeniti se morajo vrednote, ker se </a:t>
            </a:r>
            <a:r>
              <a:rPr lang="sl-SI" sz="2800" b="1" dirty="0"/>
              <a:t>potencialov Zemlje ne da več tako izkoriščati</a:t>
            </a:r>
            <a:r>
              <a:rPr lang="sl-SI" sz="2800" dirty="0"/>
              <a:t>, saj so večinoma uničeni ali jih več ni.</a:t>
            </a:r>
          </a:p>
          <a:p>
            <a:endParaRPr lang="sl-SI" sz="2800" dirty="0"/>
          </a:p>
          <a:p>
            <a:r>
              <a:rPr lang="sl-SI" sz="2800" b="1" dirty="0">
                <a:solidFill>
                  <a:srgbClr val="C00000"/>
                </a:solidFill>
              </a:rPr>
              <a:t>Vprašanje: </a:t>
            </a:r>
          </a:p>
          <a:p>
            <a:r>
              <a:rPr lang="sl-SI" sz="2800" b="1" dirty="0">
                <a:solidFill>
                  <a:srgbClr val="C00000"/>
                </a:solidFill>
              </a:rPr>
              <a:t>Je to sploh mogoče? Če je, kje in kako začeti?</a:t>
            </a:r>
          </a:p>
          <a:p>
            <a:r>
              <a:rPr lang="sl-SI" sz="2800" b="1" dirty="0">
                <a:solidFill>
                  <a:schemeClr val="accent6">
                    <a:lumMod val="75000"/>
                  </a:schemeClr>
                </a:solidFill>
              </a:rPr>
              <a:t>Odgovor: </a:t>
            </a:r>
          </a:p>
          <a:p>
            <a:r>
              <a:rPr lang="sl-SI" sz="2800" b="1" dirty="0">
                <a:solidFill>
                  <a:schemeClr val="accent6">
                    <a:lumMod val="75000"/>
                  </a:schemeClr>
                </a:solidFill>
              </a:rPr>
              <a:t>Da. Pri sebi, pri odločanju o tem, kaj kupimo, koga podpiramo, kako živimo.</a:t>
            </a:r>
          </a:p>
          <a:p>
            <a:endParaRPr lang="sl-SI" sz="2800" dirty="0"/>
          </a:p>
          <a:p>
            <a:r>
              <a:rPr lang="sl-SI" sz="2800" dirty="0"/>
              <a:t>Doslej noben politični ukrep, deklaracija ali sporazum NI dal rezultatov, marveč je le slepilo za ohranjanje trenutnega stanja.</a:t>
            </a:r>
          </a:p>
          <a:p>
            <a:r>
              <a:rPr lang="sl-SI" sz="2800" b="1" dirty="0"/>
              <a:t>Potrebujemo drugačen pristop!</a:t>
            </a:r>
          </a:p>
        </p:txBody>
      </p:sp>
    </p:spTree>
    <p:extLst>
      <p:ext uri="{BB962C8B-B14F-4D97-AF65-F5344CB8AC3E}">
        <p14:creationId xmlns:p14="http://schemas.microsoft.com/office/powerpoint/2010/main" val="158011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BDC5C68-0581-2DD0-131A-8A32E580A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66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26C11C7F1F90409D5AFE7D234A0E4F" ma:contentTypeVersion="11" ma:contentTypeDescription="Create a new document." ma:contentTypeScope="" ma:versionID="1bed2389fe7b9ec8fab830db51ffdc4f">
  <xsd:schema xmlns:xsd="http://www.w3.org/2001/XMLSchema" xmlns:xs="http://www.w3.org/2001/XMLSchema" xmlns:p="http://schemas.microsoft.com/office/2006/metadata/properties" xmlns:ns2="55d4f91d-b3e9-4367-b6f9-19b8703d9522" xmlns:ns3="7c5b22ed-3eb1-4a58-b0cc-e3aabff4672e" targetNamespace="http://schemas.microsoft.com/office/2006/metadata/properties" ma:root="true" ma:fieldsID="a9660f97f5300dc9bc0efd2be951e318" ns2:_="" ns3:_="">
    <xsd:import namespace="55d4f91d-b3e9-4367-b6f9-19b8703d9522"/>
    <xsd:import namespace="7c5b22ed-3eb1-4a58-b0cc-e3aabff467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d4f91d-b3e9-4367-b6f9-19b8703d95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14c371a-e1e1-4790-b7b3-e586cefac3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5b22ed-3eb1-4a58-b0cc-e3aabff4672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cbc2c2ef-3930-4411-97fd-91055dcbd420}" ma:internalName="TaxCatchAll" ma:showField="CatchAllData" ma:web="7c5b22ed-3eb1-4a58-b0cc-e3aabff467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d4f91d-b3e9-4367-b6f9-19b8703d9522">
      <Terms xmlns="http://schemas.microsoft.com/office/infopath/2007/PartnerControls"/>
    </lcf76f155ced4ddcb4097134ff3c332f>
    <TaxCatchAll xmlns="7c5b22ed-3eb1-4a58-b0cc-e3aabff4672e" xsi:nil="true"/>
  </documentManagement>
</p:properties>
</file>

<file path=customXml/itemProps1.xml><?xml version="1.0" encoding="utf-8"?>
<ds:datastoreItem xmlns:ds="http://schemas.openxmlformats.org/officeDocument/2006/customXml" ds:itemID="{667F9C9F-4475-47CD-ADAC-4002CF28CDD6}"/>
</file>

<file path=customXml/itemProps2.xml><?xml version="1.0" encoding="utf-8"?>
<ds:datastoreItem xmlns:ds="http://schemas.openxmlformats.org/officeDocument/2006/customXml" ds:itemID="{C3CF2B63-6CBF-4213-B86E-143E3A608176}"/>
</file>

<file path=customXml/itemProps3.xml><?xml version="1.0" encoding="utf-8"?>
<ds:datastoreItem xmlns:ds="http://schemas.openxmlformats.org/officeDocument/2006/customXml" ds:itemID="{799E7DC4-6501-4158-A8F1-319CECFAF4B8}"/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743</Words>
  <Application>Microsoft Office PowerPoint</Application>
  <PresentationFormat>Širokozaslonsko</PresentationFormat>
  <Paragraphs>135</Paragraphs>
  <Slides>29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Officeova tema</vt:lpstr>
      <vt:lpstr>Poskusni modul Celostna samooskrba</vt:lpstr>
      <vt:lpstr>Struktura modula</vt:lpstr>
      <vt:lpstr>PowerPointova predstavitev</vt:lpstr>
      <vt:lpstr>PowerPointova predstavitev</vt:lpstr>
      <vt:lpstr>Celostna samooskrba je pomembna za</vt:lpstr>
      <vt:lpstr>Skrb za lastno hrano ni dovolj.  Nujna je ponovna vzpostavitev življenja na Zemlji.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Potreba po drugačni pridelavi je odraz višje ravni zavedanja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Princip „lego kock“</vt:lpstr>
      <vt:lpstr>Gradivo</vt:lpstr>
      <vt:lpstr>Izkušnje pri pripravi modula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Celostna samooskrba</dc:title>
  <dc:creator>Tomaž Onič</dc:creator>
  <cp:lastModifiedBy>Tomaž Onič</cp:lastModifiedBy>
  <cp:revision>46</cp:revision>
  <dcterms:created xsi:type="dcterms:W3CDTF">2023-05-03T15:20:26Z</dcterms:created>
  <dcterms:modified xsi:type="dcterms:W3CDTF">2023-05-13T07:24:50Z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0x0101000326C11C7F1F90409D5AFE7D234A0E4F</vt:lpwstr>
  </property>
</Properties>
</file>