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43" r:id="rId5"/>
    <p:sldId id="467" r:id="rId6"/>
    <p:sldId id="484" r:id="rId7"/>
    <p:sldId id="488" r:id="rId8"/>
    <p:sldId id="489" r:id="rId9"/>
    <p:sldId id="483" r:id="rId10"/>
    <p:sldId id="491" r:id="rId11"/>
    <p:sldId id="492" r:id="rId12"/>
    <p:sldId id="493" r:id="rId13"/>
    <p:sldId id="482" r:id="rId14"/>
    <p:sldId id="494" r:id="rId15"/>
  </p:sldIdLst>
  <p:sldSz cx="12192000" cy="6858000"/>
  <p:notesSz cx="6889750" cy="1002188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041B0-67A4-4011-AFC6-2B0865989C3C}" v="20" dt="2023-05-09T11:46:14.456"/>
    <p1510:client id="{079C07B3-FAC5-4179-9891-4C94EE6C4C44}" v="4" dt="2023-05-10T17:16:19.310"/>
    <p1510:client id="{0F2316E7-8892-4060-9C00-500F0D5C66FF}" v="3" dt="2023-05-11T15:36:55.976"/>
    <p1510:client id="{21576B13-28B6-4764-9DEB-ED1A57907019}" v="2" dt="2023-05-11T15:37:29.308"/>
    <p1510:client id="{385559E6-50A4-45E4-932B-0A227896742B}" v="2" dt="2023-05-07T17:09:41.800"/>
    <p1510:client id="{4859C8DC-8C38-42C5-A8E6-4282306F0AAA}" v="7" dt="2023-05-08T17:56:51.430"/>
    <p1510:client id="{4CA6193A-2984-4690-8B1C-5B5715FDD736}" v="6" dt="2023-05-08T20:50:19.161"/>
    <p1510:client id="{518BFA4D-DBF1-4459-A4F2-9243B52E93CD}" v="1" dt="2023-05-10T07:10:41.730"/>
    <p1510:client id="{646566ED-EF09-4FED-9332-B0DB89943BB8}" v="10" dt="2023-05-10T17:13:56.398"/>
    <p1510:client id="{7D0E737D-B98A-41D1-A119-CF02D4FEF20F}" v="27" dt="2023-05-07T15:19:23.317"/>
    <p1510:client id="{8290F32D-17E9-4FC5-9A0D-080646FF0010}" v="2" dt="2023-05-07T17:07:19.556"/>
    <p1510:client id="{8C8C7310-E6E6-4899-AB3F-7B5A871340DE}" v="12" dt="2023-05-11T16:59:37.996"/>
    <p1510:client id="{967CB353-91A5-46F7-8FF8-5C32E7ACA994}" v="367" dt="2023-05-10T07:57:28.058"/>
    <p1510:client id="{988FEB77-4D73-4A9A-A1F5-3DE88B61E4FD}" v="2" dt="2023-05-07T17:04:14.733"/>
    <p1510:client id="{9B227865-004A-459A-A256-D9A7AC1F581E}" v="4" dt="2023-05-10T17:10:50.946"/>
    <p1510:client id="{9CE34010-001A-4870-AACF-B9F5185EBF98}" v="2" dt="2023-05-11T15:37:58.609"/>
    <p1510:client id="{A665E64C-5D4F-4322-86CE-FE728B120BBE}" v="8" dt="2023-05-07T16:58:14.592"/>
    <p1510:client id="{BB802B0E-0610-4B12-BCE2-7453731DD0B7}" v="44" dt="2023-05-09T15:30:16.341"/>
    <p1510:client id="{D72FD788-3F42-4481-B9D0-0BEFD4D91E6B}" v="29" dt="2023-05-10T06:52:41.886"/>
    <p1510:client id="{F5273574-C8CD-4B05-A16E-91C315C5A2C4}" v="5" dt="2023-05-11T07:45:23.112"/>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rez sloga, brez mrež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Brez sloga, mreža tabel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vetel slog 2 – poudarek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sl-SI"/>
          </a:p>
        </p:txBody>
      </p:sp>
      <p:sp>
        <p:nvSpPr>
          <p:cNvPr id="3" name="Označba mesta datuma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B27537D5-6C4E-4ED7-8B58-3C9B25F1931D}" type="datetimeFigureOut">
              <a:rPr lang="sl-SI" smtClean="0"/>
              <a:t>15. 05. 2023</a:t>
            </a:fld>
            <a:endParaRPr lang="sl-SI"/>
          </a:p>
        </p:txBody>
      </p:sp>
      <p:sp>
        <p:nvSpPr>
          <p:cNvPr id="4" name="Označba mesta stranske slike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sl-SI"/>
          </a:p>
        </p:txBody>
      </p:sp>
      <p:sp>
        <p:nvSpPr>
          <p:cNvPr id="5" name="Označba mesta opomb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sl-SI"/>
          </a:p>
        </p:txBody>
      </p:sp>
      <p:sp>
        <p:nvSpPr>
          <p:cNvPr id="7" name="Označba mesta številke diapoz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C528E6C-2113-4352-B6ED-9ED6DED497CE}" type="slidenum">
              <a:rPr lang="sl-SI" smtClean="0"/>
              <a:t>‹#›</a:t>
            </a:fld>
            <a:endParaRPr lang="sl-SI"/>
          </a:p>
        </p:txBody>
      </p:sp>
    </p:spTree>
    <p:extLst>
      <p:ext uri="{BB962C8B-B14F-4D97-AF65-F5344CB8AC3E}">
        <p14:creationId xmlns:p14="http://schemas.microsoft.com/office/powerpoint/2010/main" val="152118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1</a:t>
            </a:fld>
            <a:endParaRPr lang="sl-SI"/>
          </a:p>
        </p:txBody>
      </p:sp>
    </p:spTree>
    <p:extLst>
      <p:ext uri="{BB962C8B-B14F-4D97-AF65-F5344CB8AC3E}">
        <p14:creationId xmlns:p14="http://schemas.microsoft.com/office/powerpoint/2010/main" val="30696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4C528E6C-2113-4352-B6ED-9ED6DED497CE}" type="slidenum">
              <a:rPr lang="sl-SI" smtClean="0"/>
              <a:t>10</a:t>
            </a:fld>
            <a:endParaRPr lang="sl-SI"/>
          </a:p>
        </p:txBody>
      </p:sp>
    </p:spTree>
    <p:extLst>
      <p:ext uri="{BB962C8B-B14F-4D97-AF65-F5344CB8AC3E}">
        <p14:creationId xmlns:p14="http://schemas.microsoft.com/office/powerpoint/2010/main" val="253163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0D06C1-2271-4756-9927-0353F6FB5061}"/>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3B537318-EA82-4569-A054-1D05CB9633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020C3335-FD9E-4265-A5F9-2EE38CE705FB}"/>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5" name="Označba mesta noge 4">
            <a:extLst>
              <a:ext uri="{FF2B5EF4-FFF2-40B4-BE49-F238E27FC236}">
                <a16:creationId xmlns:a16="http://schemas.microsoft.com/office/drawing/2014/main" id="{864DF950-4632-4E2D-83BA-F994CC06AEC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89D8951-5680-462B-BB95-B2AA9DCFBE65}"/>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359105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3CF1ED-BD7C-4261-9BAD-4453B1070B1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CDDED1C-F25D-42D0-95CC-23FF3E9809BF}"/>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7B2C612-DBEC-4EF4-9AF9-BEBFC291844C}"/>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5" name="Označba mesta noge 4">
            <a:extLst>
              <a:ext uri="{FF2B5EF4-FFF2-40B4-BE49-F238E27FC236}">
                <a16:creationId xmlns:a16="http://schemas.microsoft.com/office/drawing/2014/main" id="{5B19789D-88F6-4EFB-AC5F-5522C3B7978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4EFD68D-37F0-4ACE-9A20-C1140175A141}"/>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101143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5252DE6-BB63-4C03-B2E1-62E4CB515F45}"/>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8CBC827-6813-4086-B40D-FCD35591B6C1}"/>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0CB8FB6-AF78-4FB3-9402-BA4122C151B6}"/>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5" name="Označba mesta noge 4">
            <a:extLst>
              <a:ext uri="{FF2B5EF4-FFF2-40B4-BE49-F238E27FC236}">
                <a16:creationId xmlns:a16="http://schemas.microsoft.com/office/drawing/2014/main" id="{4DB8065F-9038-4AA4-BFF8-FB2A7122CDD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43CB413-B88F-4064-867D-A7A845DB0A7F}"/>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196288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9AF0A2-56F2-45A3-A2C6-7909DD693AE0}"/>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75B499C-07D5-4F1F-8D83-05874F145C85}"/>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A8A8341-2DCA-4ECF-BE1D-8EBE2885C4FA}"/>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5" name="Označba mesta noge 4">
            <a:extLst>
              <a:ext uri="{FF2B5EF4-FFF2-40B4-BE49-F238E27FC236}">
                <a16:creationId xmlns:a16="http://schemas.microsoft.com/office/drawing/2014/main" id="{0C7C4D82-085D-47B7-8F3B-7FA7647BAE5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DFDEE72-2F4D-47DD-8CB2-ECC4CAF23A24}"/>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418478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0C0288-E4EF-4A00-AA08-9920B08D667B}"/>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386B03BF-2547-4804-82C0-4854DE3D9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66DD59B-444F-46E4-87A4-319473EF0A5F}"/>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5" name="Označba mesta noge 4">
            <a:extLst>
              <a:ext uri="{FF2B5EF4-FFF2-40B4-BE49-F238E27FC236}">
                <a16:creationId xmlns:a16="http://schemas.microsoft.com/office/drawing/2014/main" id="{A63769AE-B081-4477-AADD-25A12429155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A6ADCAD-D425-48B8-8BC6-0E8C2AB0E99D}"/>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68135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64C9E2-4E00-46BE-9062-D7C52DE66FD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AF0099D-E166-442C-8D6A-6E6935C496E4}"/>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58791014-A52E-4D14-ABD1-C8EB1E9C1B90}"/>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7377EEF7-69A7-4EAB-AC21-F4B64C7ACB7C}"/>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6" name="Označba mesta noge 5">
            <a:extLst>
              <a:ext uri="{FF2B5EF4-FFF2-40B4-BE49-F238E27FC236}">
                <a16:creationId xmlns:a16="http://schemas.microsoft.com/office/drawing/2014/main" id="{A608CE42-6D29-497E-98A3-1CD8520A522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8F703F4-A785-4484-9F90-73F99B34ABBC}"/>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236125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4325AF-C37F-49DD-B8EA-04D24DDF07E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9E5173E-A326-47A5-BA1E-2FC96270E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CBC2F235-EAE4-4C82-8A5F-EA557A78E0E7}"/>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FCEACEF-7420-4765-8BFA-58E0D63DB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D4D63BCC-14AB-4628-98B8-8F8125883ECA}"/>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3221130D-D4C9-4343-BD99-5578CB0E2DB6}"/>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8" name="Označba mesta noge 7">
            <a:extLst>
              <a:ext uri="{FF2B5EF4-FFF2-40B4-BE49-F238E27FC236}">
                <a16:creationId xmlns:a16="http://schemas.microsoft.com/office/drawing/2014/main" id="{A1A8EF31-23A0-4729-A866-36BC10C82EB6}"/>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DD2DE725-9E3A-46CA-AFB0-5B542759217E}"/>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2014878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E01C3A-DC7D-47DC-AF51-CA0A92A29BEF}"/>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475F5743-02D1-4581-8F85-F40F67CE0A46}"/>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4" name="Označba mesta noge 3">
            <a:extLst>
              <a:ext uri="{FF2B5EF4-FFF2-40B4-BE49-F238E27FC236}">
                <a16:creationId xmlns:a16="http://schemas.microsoft.com/office/drawing/2014/main" id="{F532A63D-B64B-4414-8EC3-108B065E0FA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E8888861-C56C-477F-BEC6-927F2884AFF1}"/>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79287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6E57981-2F87-42C4-83E6-896349B788C7}"/>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3" name="Označba mesta noge 2">
            <a:extLst>
              <a:ext uri="{FF2B5EF4-FFF2-40B4-BE49-F238E27FC236}">
                <a16:creationId xmlns:a16="http://schemas.microsoft.com/office/drawing/2014/main" id="{113268C2-FD69-45FF-89A9-3AC2A803E4B6}"/>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C263D2EA-C180-4611-814D-8D7EDDA1ADD3}"/>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95162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C58778-2090-4233-B8BC-5DF2016DA04E}"/>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523E5E6F-CC8F-4B35-B07A-2C85F6DCBC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2C396555-0807-4859-BB06-FBD6EAA49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4F9D4E8-A67E-4B74-B232-B4D914B7AC99}"/>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6" name="Označba mesta noge 5">
            <a:extLst>
              <a:ext uri="{FF2B5EF4-FFF2-40B4-BE49-F238E27FC236}">
                <a16:creationId xmlns:a16="http://schemas.microsoft.com/office/drawing/2014/main" id="{C76AF1A8-60F0-4D04-BE1D-139FFEBED7B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3CEE366-7375-49CC-BADC-CA66309251AB}"/>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1950069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F03A7B-30DB-4440-B7E0-00389750A1C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F6E6529-56B2-445C-B492-7B2D0EE51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5059460-433B-4854-9198-E5BB428EB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8CF71E88-A97C-44A8-856A-E8D1E37B64AE}"/>
              </a:ext>
            </a:extLst>
          </p:cNvPr>
          <p:cNvSpPr>
            <a:spLocks noGrp="1"/>
          </p:cNvSpPr>
          <p:nvPr>
            <p:ph type="dt" sz="half" idx="10"/>
          </p:nvPr>
        </p:nvSpPr>
        <p:spPr/>
        <p:txBody>
          <a:bodyPr/>
          <a:lstStyle/>
          <a:p>
            <a:fld id="{94E0C4B2-DC33-4CA4-8385-09BB76BBDAAE}" type="datetimeFigureOut">
              <a:rPr lang="sl-SI" smtClean="0"/>
              <a:t>15. 05. 2023</a:t>
            </a:fld>
            <a:endParaRPr lang="sl-SI"/>
          </a:p>
        </p:txBody>
      </p:sp>
      <p:sp>
        <p:nvSpPr>
          <p:cNvPr id="6" name="Označba mesta noge 5">
            <a:extLst>
              <a:ext uri="{FF2B5EF4-FFF2-40B4-BE49-F238E27FC236}">
                <a16:creationId xmlns:a16="http://schemas.microsoft.com/office/drawing/2014/main" id="{1DF6E713-4B89-4F02-A078-F9EFE1A499C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CAF5258-34E8-4907-A41F-7F6F5102551F}"/>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254664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7FEE9B5-D257-4FDE-BDCF-B1063EDBF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FAB31BF-CA0C-43A0-8F66-9B030B3EE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E12C712-47EA-44DF-BED8-D6562E09A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0C4B2-DC33-4CA4-8385-09BB76BBDAAE}" type="datetimeFigureOut">
              <a:rPr lang="sl-SI" smtClean="0"/>
              <a:t>15. 05. 2023</a:t>
            </a:fld>
            <a:endParaRPr lang="sl-SI"/>
          </a:p>
        </p:txBody>
      </p:sp>
      <p:sp>
        <p:nvSpPr>
          <p:cNvPr id="5" name="Označba mesta noge 4">
            <a:extLst>
              <a:ext uri="{FF2B5EF4-FFF2-40B4-BE49-F238E27FC236}">
                <a16:creationId xmlns:a16="http://schemas.microsoft.com/office/drawing/2014/main" id="{E7169E3C-3490-4F93-B733-6E75C2A50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A00C872A-E445-490D-B772-0F1C6C2FDE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E33FA-CD94-46A3-A7E4-668238F66853}" type="slidenum">
              <a:rPr lang="sl-SI" smtClean="0"/>
              <a:t>‹#›</a:t>
            </a:fld>
            <a:endParaRPr lang="sl-SI"/>
          </a:p>
        </p:txBody>
      </p:sp>
    </p:spTree>
    <p:extLst>
      <p:ext uri="{BB962C8B-B14F-4D97-AF65-F5344CB8AC3E}">
        <p14:creationId xmlns:p14="http://schemas.microsoft.com/office/powerpoint/2010/main" val="1206410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507281"/>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96645" y="923097"/>
            <a:ext cx="11798710" cy="2024966"/>
          </a:xfrm>
        </p:spPr>
        <p:txBody>
          <a:bodyPr>
            <a:normAutofit fontScale="90000"/>
          </a:bodyPr>
          <a:lstStyle/>
          <a:p>
            <a:r>
              <a:rPr lang="sl-SI" sz="4900" b="1"/>
              <a:t>Poročilo</a:t>
            </a:r>
            <a:br>
              <a:rPr lang="sl-SI" sz="4900" b="1"/>
            </a:br>
            <a:r>
              <a:rPr lang="sl-SI" sz="4900" b="1"/>
              <a:t>o poskusnem interdisciplinarnem modulu</a:t>
            </a:r>
            <a:br>
              <a:rPr lang="sl-SI" b="1"/>
            </a:br>
            <a:r>
              <a:rPr lang="sl-SI" sz="4900" b="1" i="1">
                <a:solidFill>
                  <a:srgbClr val="0070C0"/>
                </a:solidFill>
              </a:rPr>
              <a:t>Suša kot oblika manifestiranja podnebnih sprememb</a:t>
            </a:r>
            <a:endParaRPr lang="sl-SI" b="1">
              <a:solidFill>
                <a:srgbClr val="0070C0"/>
              </a:solidFill>
            </a:endParaRPr>
          </a:p>
        </p:txBody>
      </p:sp>
      <p:sp>
        <p:nvSpPr>
          <p:cNvPr id="7" name="Podnaslov 2">
            <a:extLst>
              <a:ext uri="{FF2B5EF4-FFF2-40B4-BE49-F238E27FC236}">
                <a16:creationId xmlns:a16="http://schemas.microsoft.com/office/drawing/2014/main" id="{5B9AA5B5-3301-4CE0-B32F-F4B14C18DF95}"/>
              </a:ext>
            </a:extLst>
          </p:cNvPr>
          <p:cNvSpPr>
            <a:spLocks noGrp="1"/>
          </p:cNvSpPr>
          <p:nvPr>
            <p:ph type="subTitle" idx="1"/>
          </p:nvPr>
        </p:nvSpPr>
        <p:spPr>
          <a:xfrm>
            <a:off x="727588" y="3736185"/>
            <a:ext cx="5368411" cy="506896"/>
          </a:xfrm>
        </p:spPr>
        <p:txBody>
          <a:bodyPr>
            <a:normAutofit/>
          </a:bodyPr>
          <a:lstStyle/>
          <a:p>
            <a:r>
              <a:rPr lang="sl-SI"/>
              <a:t>Filozofska fakulteta Univerze v Mariboru</a:t>
            </a:r>
          </a:p>
          <a:p>
            <a:endParaRPr lang="sl-SI"/>
          </a:p>
        </p:txBody>
      </p:sp>
      <p:sp>
        <p:nvSpPr>
          <p:cNvPr id="8" name="Podnaslov 2">
            <a:extLst>
              <a:ext uri="{FF2B5EF4-FFF2-40B4-BE49-F238E27FC236}">
                <a16:creationId xmlns:a16="http://schemas.microsoft.com/office/drawing/2014/main" id="{BE33336A-CAF0-1E27-3F07-6376B5B28C49}"/>
              </a:ext>
            </a:extLst>
          </p:cNvPr>
          <p:cNvSpPr txBox="1">
            <a:spLocks/>
          </p:cNvSpPr>
          <p:nvPr/>
        </p:nvSpPr>
        <p:spPr>
          <a:xfrm>
            <a:off x="9743766" y="6451556"/>
            <a:ext cx="2448234" cy="26609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sz="1400"/>
              <a:t>Maribor, 12. 5. 2023</a:t>
            </a:r>
            <a:endParaRPr lang="sl-SI" sz="1800"/>
          </a:p>
          <a:p>
            <a:endParaRPr lang="sl-SI"/>
          </a:p>
        </p:txBody>
      </p:sp>
      <p:graphicFrame>
        <p:nvGraphicFramePr>
          <p:cNvPr id="2" name="Tabela 8">
            <a:extLst>
              <a:ext uri="{FF2B5EF4-FFF2-40B4-BE49-F238E27FC236}">
                <a16:creationId xmlns:a16="http://schemas.microsoft.com/office/drawing/2014/main" id="{7C1C6964-02A6-BEE5-7BC3-BECCE76ECDEA}"/>
              </a:ext>
            </a:extLst>
          </p:cNvPr>
          <p:cNvGraphicFramePr>
            <a:graphicFrameLocks noGrp="1"/>
          </p:cNvGraphicFramePr>
          <p:nvPr>
            <p:extLst>
              <p:ext uri="{D42A27DB-BD31-4B8C-83A1-F6EECF244321}">
                <p14:modId xmlns:p14="http://schemas.microsoft.com/office/powerpoint/2010/main" val="493981317"/>
              </p:ext>
            </p:extLst>
          </p:nvPr>
        </p:nvGraphicFramePr>
        <p:xfrm>
          <a:off x="0" y="4389974"/>
          <a:ext cx="6649886" cy="1516248"/>
        </p:xfrm>
        <a:graphic>
          <a:graphicData uri="http://schemas.openxmlformats.org/drawingml/2006/table">
            <a:tbl>
              <a:tblPr firstRow="1" bandRow="1">
                <a:tableStyleId>{5940675A-B579-460E-94D1-54222C63F5DA}</a:tableStyleId>
              </a:tblPr>
              <a:tblGrid>
                <a:gridCol w="3324943">
                  <a:extLst>
                    <a:ext uri="{9D8B030D-6E8A-4147-A177-3AD203B41FA5}">
                      <a16:colId xmlns:a16="http://schemas.microsoft.com/office/drawing/2014/main" val="2146922452"/>
                    </a:ext>
                  </a:extLst>
                </a:gridCol>
                <a:gridCol w="3324943">
                  <a:extLst>
                    <a:ext uri="{9D8B030D-6E8A-4147-A177-3AD203B41FA5}">
                      <a16:colId xmlns:a16="http://schemas.microsoft.com/office/drawing/2014/main" val="1990590179"/>
                    </a:ext>
                  </a:extLst>
                </a:gridCol>
              </a:tblGrid>
              <a:tr h="37906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a:solidFill>
                            <a:schemeClr val="tx1"/>
                          </a:solidFill>
                        </a:rPr>
                        <a:t>Oddelek za slovanske jezike in književnosti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sl-SI"/>
                    </a:p>
                  </a:txBody>
                  <a:tcPr/>
                </a:tc>
                <a:extLst>
                  <a:ext uri="{0D108BD9-81ED-4DB2-BD59-A6C34878D82A}">
                    <a16:rowId xmlns:a16="http://schemas.microsoft.com/office/drawing/2014/main" val="1515820630"/>
                  </a:ext>
                </a:extLst>
              </a:tr>
              <a:tr h="379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a:ln>
                            <a:noFill/>
                          </a:ln>
                          <a:solidFill>
                            <a:schemeClr val="tx1"/>
                          </a:solidFill>
                          <a:effectLst/>
                          <a:uLnTx/>
                          <a:uFillTx/>
                          <a:latin typeface="Calibri" panose="020F0502020204030204"/>
                          <a:ea typeface="+mn-ea"/>
                          <a:cs typeface="Calibri"/>
                        </a:rPr>
                        <a:t>Oddelek za prevodoslovje</a:t>
                      </a:r>
                      <a:endParaRPr kumimoji="0" lang="sl-SI" sz="1800" b="0" i="0" u="none" strike="noStrike" kern="1200" cap="none" spc="0" normalizeH="0" baseline="0" noProof="0">
                        <a:ln>
                          <a:noFill/>
                        </a:ln>
                        <a:solidFill>
                          <a:schemeClr val="tx1"/>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a:solidFill>
                            <a:schemeClr val="tx1"/>
                          </a:solidFill>
                        </a:rPr>
                        <a:t>Oddelek za psihologijo</a:t>
                      </a:r>
                      <a:endParaRPr lang="sl-SI">
                        <a:solidFill>
                          <a:schemeClr val="tx1"/>
                        </a:solidFill>
                        <a:cs typeface="Calibri" panose="020F0502020204030204"/>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8647523"/>
                  </a:ext>
                </a:extLst>
              </a:tr>
              <a:tr h="379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a:ln>
                            <a:noFill/>
                          </a:ln>
                          <a:solidFill>
                            <a:schemeClr val="tx1"/>
                          </a:solidFill>
                          <a:effectLst/>
                          <a:uLnTx/>
                          <a:uFillTx/>
                          <a:latin typeface="Calibri" panose="020F0502020204030204"/>
                          <a:ea typeface="+mn-ea"/>
                          <a:cs typeface="+mn-cs"/>
                        </a:rPr>
                        <a:t>Oddelek za geografijo</a:t>
                      </a:r>
                      <a:endParaRPr kumimoji="0" lang="sl-SI" sz="18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a:solidFill>
                            <a:schemeClr val="tx1"/>
                          </a:solidFill>
                        </a:rPr>
                        <a:t>Oddelek za sociologijo</a:t>
                      </a:r>
                      <a:endParaRPr lang="sl-SI">
                        <a:solidFill>
                          <a:schemeClr val="tx1"/>
                        </a:solidFill>
                        <a:cs typeface="Calibri" panose="020F0502020204030204"/>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360628"/>
                  </a:ext>
                </a:extLst>
              </a:tr>
              <a:tr h="379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a:ln>
                            <a:noFill/>
                          </a:ln>
                          <a:solidFill>
                            <a:schemeClr val="tx1"/>
                          </a:solidFill>
                          <a:effectLst/>
                          <a:uLnTx/>
                          <a:uFillTx/>
                          <a:latin typeface="Calibri" panose="020F0502020204030204"/>
                          <a:ea typeface="+mn-ea"/>
                          <a:cs typeface="+mn-cs"/>
                        </a:rPr>
                        <a:t>Oddelek za pedagogiko</a:t>
                      </a:r>
                      <a:endParaRPr kumimoji="0" lang="sl-SI" sz="18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a:solidFill>
                            <a:schemeClr val="tx1"/>
                          </a:solidFill>
                        </a:rPr>
                        <a:t>Oddelek za zgodovino</a:t>
                      </a:r>
                      <a:endParaRPr lang="sl-SI">
                        <a:solidFill>
                          <a:schemeClr val="tx1"/>
                        </a:solidFill>
                        <a:cs typeface="Calibri" panose="020F0502020204030204"/>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4015243"/>
                  </a:ext>
                </a:extLst>
              </a:tr>
            </a:tbl>
          </a:graphicData>
        </a:graphic>
      </p:graphicFrame>
      <p:pic>
        <p:nvPicPr>
          <p:cNvPr id="3" name="Slika 9" descr="Slika, ki vsebuje besede zaprt prostor, oseba, konferenčna soba&#10;&#10;Opis je samodejno ustvarjen">
            <a:extLst>
              <a:ext uri="{FF2B5EF4-FFF2-40B4-BE49-F238E27FC236}">
                <a16:creationId xmlns:a16="http://schemas.microsoft.com/office/drawing/2014/main" id="{41ED5134-110C-EC96-7D71-5C6A41409FD9}"/>
              </a:ext>
            </a:extLst>
          </p:cNvPr>
          <p:cNvPicPr>
            <a:picLocks noChangeAspect="1"/>
          </p:cNvPicPr>
          <p:nvPr/>
        </p:nvPicPr>
        <p:blipFill>
          <a:blip r:embed="rId5"/>
          <a:stretch>
            <a:fillRect/>
          </a:stretch>
        </p:blipFill>
        <p:spPr>
          <a:xfrm>
            <a:off x="6762750" y="3735966"/>
            <a:ext cx="4933950" cy="2195942"/>
          </a:xfrm>
          <a:prstGeom prst="rect">
            <a:avLst/>
          </a:prstGeom>
        </p:spPr>
      </p:pic>
    </p:spTree>
    <p:extLst>
      <p:ext uri="{BB962C8B-B14F-4D97-AF65-F5344CB8AC3E}">
        <p14:creationId xmlns:p14="http://schemas.microsoft.com/office/powerpoint/2010/main" val="250362541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4626485" y="611371"/>
            <a:ext cx="3242187" cy="1031649"/>
          </a:xfrm>
        </p:spPr>
        <p:txBody>
          <a:bodyPr/>
          <a:lstStyle/>
          <a:p>
            <a:r>
              <a:rPr lang="sl-SI" b="1">
                <a:solidFill>
                  <a:srgbClr val="0070C0"/>
                </a:solidFill>
                <a:cs typeface="Calibri Light"/>
              </a:rPr>
              <a:t>3 Refleksija</a:t>
            </a:r>
            <a:endParaRPr lang="sl-SI" b="1">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p:txBody>
          <a:bodyPr vert="horz" lIns="91440" tIns="45720" rIns="91440" bIns="45720" rtlCol="0" anchor="t">
            <a:normAutofit/>
          </a:bodyPr>
          <a:lstStyle/>
          <a:p>
            <a:endParaRPr lang="sl-SI">
              <a:cs typeface="Calibri"/>
            </a:endParaRPr>
          </a:p>
          <a:p>
            <a:pPr algn="just"/>
            <a:endParaRPr lang="sl-SI"/>
          </a:p>
          <a:p>
            <a:endParaRPr lang="sl-SI">
              <a:cs typeface="Calibri"/>
            </a:endParaRPr>
          </a:p>
        </p:txBody>
      </p:sp>
      <p:graphicFrame>
        <p:nvGraphicFramePr>
          <p:cNvPr id="4" name="Tabela 4">
            <a:extLst>
              <a:ext uri="{FF2B5EF4-FFF2-40B4-BE49-F238E27FC236}">
                <a16:creationId xmlns:a16="http://schemas.microsoft.com/office/drawing/2014/main" id="{2A04BE15-DAE7-C634-4A61-44696E6A4F21}"/>
              </a:ext>
            </a:extLst>
          </p:cNvPr>
          <p:cNvGraphicFramePr>
            <a:graphicFrameLocks noGrp="1"/>
          </p:cNvGraphicFramePr>
          <p:nvPr>
            <p:extLst>
              <p:ext uri="{D42A27DB-BD31-4B8C-83A1-F6EECF244321}">
                <p14:modId xmlns:p14="http://schemas.microsoft.com/office/powerpoint/2010/main" val="4103134358"/>
              </p:ext>
            </p:extLst>
          </p:nvPr>
        </p:nvGraphicFramePr>
        <p:xfrm>
          <a:off x="989779" y="1619148"/>
          <a:ext cx="10515600" cy="2049647"/>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315618671"/>
                    </a:ext>
                  </a:extLst>
                </a:gridCol>
                <a:gridCol w="5257800">
                  <a:extLst>
                    <a:ext uri="{9D8B030D-6E8A-4147-A177-3AD203B41FA5}">
                      <a16:colId xmlns:a16="http://schemas.microsoft.com/office/drawing/2014/main" val="3538326325"/>
                    </a:ext>
                  </a:extLst>
                </a:gridCol>
              </a:tblGrid>
              <a:tr h="586607">
                <a:tc>
                  <a:txBody>
                    <a:bodyPr/>
                    <a:lstStyle/>
                    <a:p>
                      <a:pPr algn="ctr"/>
                      <a:r>
                        <a:rPr lang="sl-SI"/>
                        <a:t>PREDNOSTI</a:t>
                      </a:r>
                    </a:p>
                  </a:txBody>
                  <a:tcPr anchor="ctr"/>
                </a:tc>
                <a:tc>
                  <a:txBody>
                    <a:bodyPr/>
                    <a:lstStyle/>
                    <a:p>
                      <a:pPr algn="ctr"/>
                      <a:r>
                        <a:rPr lang="sl-SI"/>
                        <a:t>SLABOSTI</a:t>
                      </a:r>
                    </a:p>
                  </a:txBody>
                  <a:tcPr anchor="ctr"/>
                </a:tc>
                <a:extLst>
                  <a:ext uri="{0D108BD9-81ED-4DB2-BD59-A6C34878D82A}">
                    <a16:rowId xmlns:a16="http://schemas.microsoft.com/office/drawing/2014/main" val="2904930237"/>
                  </a:ext>
                </a:extLst>
              </a:tr>
              <a:tr h="586607">
                <a:tc>
                  <a:txBody>
                    <a:bodyPr/>
                    <a:lstStyle/>
                    <a:p>
                      <a:pPr algn="ctr"/>
                      <a:r>
                        <a:rPr lang="sl-SI"/>
                        <a:t>Začetna struktura</a:t>
                      </a:r>
                    </a:p>
                    <a:p>
                      <a:pPr algn="ctr"/>
                      <a:r>
                        <a:rPr lang="sl-SI"/>
                        <a:t>Soočanje mnenj “v živo”</a:t>
                      </a:r>
                    </a:p>
                    <a:p>
                      <a:pPr algn="ctr"/>
                      <a:r>
                        <a:rPr lang="sl-SI"/>
                        <a:t>Učenje, nova spoznanja</a:t>
                      </a:r>
                      <a:br>
                        <a:rPr lang="sl-SI"/>
                      </a:br>
                      <a:r>
                        <a:rPr lang="sl-SI"/>
                        <a:t>Sprotne diskusije </a:t>
                      </a:r>
                      <a:br>
                        <a:rPr lang="sl-SI"/>
                      </a:br>
                      <a:r>
                        <a:rPr lang="sl-SI"/>
                        <a:t>Spoznavanje različnih pristopov in literature</a:t>
                      </a:r>
                    </a:p>
                  </a:txBody>
                  <a:tcPr anchor="ctr"/>
                </a:tc>
                <a:tc>
                  <a:txBody>
                    <a:bodyPr/>
                    <a:lstStyle/>
                    <a:p>
                      <a:pPr algn="ctr"/>
                      <a:r>
                        <a:rPr lang="sl-SI"/>
                        <a:t>Veliko drsnic/specifičnosti </a:t>
                      </a:r>
                    </a:p>
                    <a:p>
                      <a:pPr algn="ctr"/>
                      <a:r>
                        <a:rPr lang="sl-SI"/>
                        <a:t>Aktivnosti sodelujočih se (lahko) podvajajo</a:t>
                      </a:r>
                      <a:br>
                        <a:rPr lang="sl-SI"/>
                      </a:br>
                      <a:r>
                        <a:rPr lang="sl-SI"/>
                        <a:t>Velika skupina in težje usklajevanje terminov za srečanja </a:t>
                      </a:r>
                    </a:p>
                  </a:txBody>
                  <a:tcPr anchor="ctr"/>
                </a:tc>
                <a:extLst>
                  <a:ext uri="{0D108BD9-81ED-4DB2-BD59-A6C34878D82A}">
                    <a16:rowId xmlns:a16="http://schemas.microsoft.com/office/drawing/2014/main" val="2213484447"/>
                  </a:ext>
                </a:extLst>
              </a:tr>
            </a:tbl>
          </a:graphicData>
        </a:graphic>
      </p:graphicFrame>
      <p:graphicFrame>
        <p:nvGraphicFramePr>
          <p:cNvPr id="5" name="Tabela 4">
            <a:extLst>
              <a:ext uri="{FF2B5EF4-FFF2-40B4-BE49-F238E27FC236}">
                <a16:creationId xmlns:a16="http://schemas.microsoft.com/office/drawing/2014/main" id="{DD463B34-085F-DDC9-7EDB-063AB3F44BB9}"/>
              </a:ext>
            </a:extLst>
          </p:cNvPr>
          <p:cNvGraphicFramePr>
            <a:graphicFrameLocks noGrp="1"/>
          </p:cNvGraphicFramePr>
          <p:nvPr>
            <p:extLst>
              <p:ext uri="{D42A27DB-BD31-4B8C-83A1-F6EECF244321}">
                <p14:modId xmlns:p14="http://schemas.microsoft.com/office/powerpoint/2010/main" val="908504388"/>
              </p:ext>
            </p:extLst>
          </p:nvPr>
        </p:nvGraphicFramePr>
        <p:xfrm>
          <a:off x="989779" y="4034005"/>
          <a:ext cx="10515600" cy="2268473"/>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116600672"/>
                    </a:ext>
                  </a:extLst>
                </a:gridCol>
                <a:gridCol w="5257800">
                  <a:extLst>
                    <a:ext uri="{9D8B030D-6E8A-4147-A177-3AD203B41FA5}">
                      <a16:colId xmlns:a16="http://schemas.microsoft.com/office/drawing/2014/main" val="860893677"/>
                    </a:ext>
                  </a:extLst>
                </a:gridCol>
              </a:tblGrid>
              <a:tr h="610320">
                <a:tc>
                  <a:txBody>
                    <a:bodyPr/>
                    <a:lstStyle/>
                    <a:p>
                      <a:pPr algn="ctr"/>
                      <a:r>
                        <a:rPr lang="sl-SI"/>
                        <a:t>NEVARNOSTI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a:t>PRILOŽNOSTI</a:t>
                      </a:r>
                    </a:p>
                  </a:txBody>
                  <a:tcPr anchor="ctr"/>
                </a:tc>
                <a:extLst>
                  <a:ext uri="{0D108BD9-81ED-4DB2-BD59-A6C34878D82A}">
                    <a16:rowId xmlns:a16="http://schemas.microsoft.com/office/drawing/2014/main" val="2255483230"/>
                  </a:ext>
                </a:extLst>
              </a:tr>
              <a:tr h="1658153">
                <a:tc>
                  <a:txBody>
                    <a:bodyPr/>
                    <a:lstStyle/>
                    <a:p>
                      <a:pPr algn="ctr"/>
                      <a:r>
                        <a:rPr lang="sl-SI"/>
                        <a:t>(Ne)upoštevanje ciljne skupine (znanstveno ozadje, a poljudna izvedba)</a:t>
                      </a:r>
                    </a:p>
                    <a:p>
                      <a:pPr algn="ctr"/>
                      <a:r>
                        <a:rPr lang="sl-SI"/>
                        <a:t>(Ne)jasna izraženost “rdeče niti” modula</a:t>
                      </a:r>
                      <a:br>
                        <a:rPr lang="sl-SI"/>
                      </a:br>
                      <a:r>
                        <a:rPr lang="sl-SI"/>
                        <a:t>Presplošna navodila lahko vsak razume po svoje</a:t>
                      </a:r>
                    </a:p>
                  </a:txBody>
                  <a:tcPr anchor="ctr"/>
                </a:tc>
                <a:tc>
                  <a:txBody>
                    <a:bodyPr/>
                    <a:lstStyle/>
                    <a:p>
                      <a:pPr algn="ctr"/>
                      <a:r>
                        <a:rPr lang="sl-SI"/>
                        <a:t>Potrebni so timi predavateljev</a:t>
                      </a:r>
                    </a:p>
                    <a:p>
                      <a:pPr algn="ctr"/>
                      <a:r>
                        <a:rPr lang="sl-SI"/>
                        <a:t>Konkretni delovni listi</a:t>
                      </a:r>
                    </a:p>
                    <a:p>
                      <a:pPr algn="ctr"/>
                      <a:r>
                        <a:rPr lang="sl-SI"/>
                        <a:t>Raznolike metode dela</a:t>
                      </a:r>
                      <a:br>
                        <a:rPr lang="sl-SI"/>
                      </a:br>
                      <a:r>
                        <a:rPr lang="sl-SI"/>
                        <a:t>Navodila za multiplikatorje</a:t>
                      </a:r>
                    </a:p>
                  </a:txBody>
                  <a:tcPr anchor="ctr"/>
                </a:tc>
                <a:extLst>
                  <a:ext uri="{0D108BD9-81ED-4DB2-BD59-A6C34878D82A}">
                    <a16:rowId xmlns:a16="http://schemas.microsoft.com/office/drawing/2014/main" val="3202291193"/>
                  </a:ext>
                </a:extLst>
              </a:tr>
            </a:tbl>
          </a:graphicData>
        </a:graphic>
      </p:graphicFrame>
    </p:spTree>
    <p:extLst>
      <p:ext uri="{BB962C8B-B14F-4D97-AF65-F5344CB8AC3E}">
        <p14:creationId xmlns:p14="http://schemas.microsoft.com/office/powerpoint/2010/main" val="27724906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137586" y="223643"/>
            <a:ext cx="2564223" cy="723741"/>
          </a:xfrm>
        </p:spPr>
        <p:txBody>
          <a:bodyPr>
            <a:normAutofit/>
          </a:bodyPr>
          <a:lstStyle/>
          <a:p>
            <a:pPr algn="ctr"/>
            <a:r>
              <a:rPr lang="sl-SI" b="1">
                <a:solidFill>
                  <a:srgbClr val="0070C0"/>
                </a:solidFill>
              </a:rPr>
              <a:t>Vizija</a:t>
            </a: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439656" y="2234784"/>
            <a:ext cx="6830961" cy="550608"/>
          </a:xfrm>
        </p:spPr>
        <p:txBody>
          <a:bodyPr vert="horz" lIns="91440" tIns="45720" rIns="91440" bIns="45720" rtlCol="0" anchor="t">
            <a:normAutofit/>
          </a:bodyPr>
          <a:lstStyle/>
          <a:p>
            <a:pPr marL="0" indent="0" algn="just">
              <a:buNone/>
            </a:pPr>
            <a:endParaRPr lang="sl-SI">
              <a:cs typeface="Calibri" panose="020F0502020204030204"/>
            </a:endParaRPr>
          </a:p>
          <a:p>
            <a:pPr algn="just"/>
            <a:endParaRPr lang="sl-SI"/>
          </a:p>
          <a:p>
            <a:endParaRPr lang="sl-SI">
              <a:cs typeface="Calibri"/>
            </a:endParaRPr>
          </a:p>
        </p:txBody>
      </p:sp>
      <p:cxnSp>
        <p:nvCxnSpPr>
          <p:cNvPr id="10" name="Raven povezovalnik 9">
            <a:extLst>
              <a:ext uri="{FF2B5EF4-FFF2-40B4-BE49-F238E27FC236}">
                <a16:creationId xmlns:a16="http://schemas.microsoft.com/office/drawing/2014/main" id="{143B72BA-79A1-6679-F799-EE42B054BBDE}"/>
              </a:ext>
            </a:extLst>
          </p:cNvPr>
          <p:cNvCxnSpPr>
            <a:cxnSpLocks/>
          </p:cNvCxnSpPr>
          <p:nvPr/>
        </p:nvCxnSpPr>
        <p:spPr>
          <a:xfrm>
            <a:off x="249339" y="5553551"/>
            <a:ext cx="1159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ven povezovalnik 12">
            <a:extLst>
              <a:ext uri="{FF2B5EF4-FFF2-40B4-BE49-F238E27FC236}">
                <a16:creationId xmlns:a16="http://schemas.microsoft.com/office/drawing/2014/main" id="{93CFD408-8442-D4B5-F73F-241A2F14313B}"/>
              </a:ext>
            </a:extLst>
          </p:cNvPr>
          <p:cNvCxnSpPr>
            <a:cxnSpLocks/>
          </p:cNvCxnSpPr>
          <p:nvPr/>
        </p:nvCxnSpPr>
        <p:spPr>
          <a:xfrm>
            <a:off x="296964" y="6299801"/>
            <a:ext cx="1159807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oljeZBesedilom 4">
            <a:extLst>
              <a:ext uri="{FF2B5EF4-FFF2-40B4-BE49-F238E27FC236}">
                <a16:creationId xmlns:a16="http://schemas.microsoft.com/office/drawing/2014/main" id="{67DCB08C-CE1A-4031-3047-706CA724CF29}"/>
              </a:ext>
            </a:extLst>
          </p:cNvPr>
          <p:cNvSpPr txBox="1"/>
          <p:nvPr/>
        </p:nvSpPr>
        <p:spPr>
          <a:xfrm rot="20679404">
            <a:off x="791496" y="1502682"/>
            <a:ext cx="2482645" cy="461665"/>
          </a:xfrm>
          <a:prstGeom prst="rect">
            <a:avLst/>
          </a:prstGeom>
          <a:noFill/>
        </p:spPr>
        <p:txBody>
          <a:bodyPr wrap="square" rtlCol="0">
            <a:spAutoFit/>
          </a:bodyPr>
          <a:lstStyle/>
          <a:p>
            <a:pPr algn="ctr"/>
            <a:r>
              <a:rPr lang="sl-SI" sz="2400"/>
              <a:t>Sodelovalno delo.</a:t>
            </a:r>
          </a:p>
        </p:txBody>
      </p:sp>
      <p:sp>
        <p:nvSpPr>
          <p:cNvPr id="7" name="PoljeZBesedilom 6">
            <a:extLst>
              <a:ext uri="{FF2B5EF4-FFF2-40B4-BE49-F238E27FC236}">
                <a16:creationId xmlns:a16="http://schemas.microsoft.com/office/drawing/2014/main" id="{D972A835-7F48-9DBD-BFBF-F6B65904E04A}"/>
              </a:ext>
            </a:extLst>
          </p:cNvPr>
          <p:cNvSpPr txBox="1"/>
          <p:nvPr/>
        </p:nvSpPr>
        <p:spPr>
          <a:xfrm rot="699701">
            <a:off x="3680685" y="1485305"/>
            <a:ext cx="8856785" cy="830997"/>
          </a:xfrm>
          <a:prstGeom prst="rect">
            <a:avLst/>
          </a:prstGeom>
          <a:noFill/>
        </p:spPr>
        <p:txBody>
          <a:bodyPr wrap="square" rtlCol="0">
            <a:spAutoFit/>
          </a:bodyPr>
          <a:lstStyle/>
          <a:p>
            <a:pPr algn="ctr"/>
            <a:r>
              <a:rPr lang="sl-SI" sz="2400"/>
              <a:t>Preplet vsebin različnih strok:</a:t>
            </a:r>
          </a:p>
          <a:p>
            <a:pPr algn="ctr"/>
            <a:r>
              <a:rPr lang="sl-SI" sz="2400">
                <a:sym typeface="Symbol" panose="05050102010706020507" pitchFamily="18" charset="2"/>
              </a:rPr>
              <a:t>stroke niso samo druga </a:t>
            </a:r>
            <a:r>
              <a:rPr lang="sl-SI" sz="2400" b="1" i="1" u="sng">
                <a:solidFill>
                  <a:schemeClr val="accent1"/>
                </a:solidFill>
                <a:sym typeface="Symbol" panose="05050102010706020507" pitchFamily="18" charset="2"/>
              </a:rPr>
              <a:t>ob</a:t>
            </a:r>
            <a:r>
              <a:rPr lang="sl-SI" sz="2400">
                <a:sym typeface="Symbol" panose="05050102010706020507" pitchFamily="18" charset="2"/>
              </a:rPr>
              <a:t> drugi, ampak v interakciji druga </a:t>
            </a:r>
            <a:r>
              <a:rPr lang="sl-SI" sz="2400" b="1" i="1" u="sng">
                <a:solidFill>
                  <a:schemeClr val="accent1"/>
                </a:solidFill>
                <a:sym typeface="Symbol" panose="05050102010706020507" pitchFamily="18" charset="2"/>
              </a:rPr>
              <a:t>z</a:t>
            </a:r>
            <a:r>
              <a:rPr lang="sl-SI" sz="2400">
                <a:sym typeface="Symbol" panose="05050102010706020507" pitchFamily="18" charset="2"/>
              </a:rPr>
              <a:t> drugo.</a:t>
            </a:r>
          </a:p>
        </p:txBody>
      </p:sp>
      <p:sp>
        <p:nvSpPr>
          <p:cNvPr id="8" name="PoljeZBesedilom 7">
            <a:extLst>
              <a:ext uri="{FF2B5EF4-FFF2-40B4-BE49-F238E27FC236}">
                <a16:creationId xmlns:a16="http://schemas.microsoft.com/office/drawing/2014/main" id="{67C13FB5-680C-9040-6223-E17284547CA2}"/>
              </a:ext>
            </a:extLst>
          </p:cNvPr>
          <p:cNvSpPr txBox="1"/>
          <p:nvPr/>
        </p:nvSpPr>
        <p:spPr>
          <a:xfrm rot="21382471">
            <a:off x="1726988" y="2439550"/>
            <a:ext cx="3115648" cy="461665"/>
          </a:xfrm>
          <a:prstGeom prst="rect">
            <a:avLst/>
          </a:prstGeom>
          <a:noFill/>
        </p:spPr>
        <p:txBody>
          <a:bodyPr wrap="square" rtlCol="0">
            <a:spAutoFit/>
          </a:bodyPr>
          <a:lstStyle/>
          <a:p>
            <a:pPr algn="ctr"/>
            <a:r>
              <a:rPr lang="sl-SI" sz="2400"/>
              <a:t>Dopolnjevanje vsebin.</a:t>
            </a:r>
          </a:p>
        </p:txBody>
      </p:sp>
      <p:sp>
        <p:nvSpPr>
          <p:cNvPr id="9" name="PoljeZBesedilom 8">
            <a:extLst>
              <a:ext uri="{FF2B5EF4-FFF2-40B4-BE49-F238E27FC236}">
                <a16:creationId xmlns:a16="http://schemas.microsoft.com/office/drawing/2014/main" id="{05ED3C7B-4878-DD81-5EDF-F4EABEECF846}"/>
              </a:ext>
            </a:extLst>
          </p:cNvPr>
          <p:cNvSpPr txBox="1"/>
          <p:nvPr/>
        </p:nvSpPr>
        <p:spPr>
          <a:xfrm rot="196468">
            <a:off x="5682165" y="2937215"/>
            <a:ext cx="2989007" cy="461665"/>
          </a:xfrm>
          <a:prstGeom prst="rect">
            <a:avLst/>
          </a:prstGeom>
          <a:noFill/>
        </p:spPr>
        <p:txBody>
          <a:bodyPr wrap="square" rtlCol="0">
            <a:spAutoFit/>
          </a:bodyPr>
          <a:lstStyle/>
          <a:p>
            <a:pPr algn="ctr"/>
            <a:r>
              <a:rPr lang="sl-SI" sz="2400"/>
              <a:t>Vživljanje (empatija).</a:t>
            </a:r>
          </a:p>
        </p:txBody>
      </p:sp>
      <p:sp>
        <p:nvSpPr>
          <p:cNvPr id="11" name="PoljeZBesedilom 10">
            <a:extLst>
              <a:ext uri="{FF2B5EF4-FFF2-40B4-BE49-F238E27FC236}">
                <a16:creationId xmlns:a16="http://schemas.microsoft.com/office/drawing/2014/main" id="{A68424F0-4551-72B2-FFF3-31AD0E7574F1}"/>
              </a:ext>
            </a:extLst>
          </p:cNvPr>
          <p:cNvSpPr txBox="1"/>
          <p:nvPr/>
        </p:nvSpPr>
        <p:spPr>
          <a:xfrm rot="20633399">
            <a:off x="157405" y="3596478"/>
            <a:ext cx="5240134" cy="461665"/>
          </a:xfrm>
          <a:prstGeom prst="rect">
            <a:avLst/>
          </a:prstGeom>
          <a:noFill/>
        </p:spPr>
        <p:txBody>
          <a:bodyPr wrap="square" rtlCol="0">
            <a:spAutoFit/>
          </a:bodyPr>
          <a:lstStyle/>
          <a:p>
            <a:pPr algn="ctr"/>
            <a:r>
              <a:rPr lang="sl-SI" sz="2400"/>
              <a:t>Vrednote, </a:t>
            </a:r>
            <a:r>
              <a:rPr lang="sl-SI" sz="2400" err="1"/>
              <a:t>ekocentrična</a:t>
            </a:r>
            <a:r>
              <a:rPr lang="sl-SI" sz="2400"/>
              <a:t> etična drža.</a:t>
            </a:r>
          </a:p>
        </p:txBody>
      </p:sp>
      <p:sp>
        <p:nvSpPr>
          <p:cNvPr id="12" name="PoljeZBesedilom 11">
            <a:extLst>
              <a:ext uri="{FF2B5EF4-FFF2-40B4-BE49-F238E27FC236}">
                <a16:creationId xmlns:a16="http://schemas.microsoft.com/office/drawing/2014/main" id="{49EAF73A-E0B0-1BA2-51CE-997D2A127D96}"/>
              </a:ext>
            </a:extLst>
          </p:cNvPr>
          <p:cNvSpPr txBox="1"/>
          <p:nvPr/>
        </p:nvSpPr>
        <p:spPr>
          <a:xfrm>
            <a:off x="8670286" y="3330139"/>
            <a:ext cx="2578847" cy="461665"/>
          </a:xfrm>
          <a:prstGeom prst="rect">
            <a:avLst/>
          </a:prstGeom>
          <a:noFill/>
        </p:spPr>
        <p:txBody>
          <a:bodyPr wrap="square" rtlCol="0">
            <a:spAutoFit/>
          </a:bodyPr>
          <a:lstStyle/>
          <a:p>
            <a:pPr algn="ctr"/>
            <a:r>
              <a:rPr lang="sl-SI" sz="2400"/>
              <a:t>Celostni pristop.</a:t>
            </a:r>
          </a:p>
        </p:txBody>
      </p:sp>
      <p:sp>
        <p:nvSpPr>
          <p:cNvPr id="14" name="PoljeZBesedilom 13">
            <a:extLst>
              <a:ext uri="{FF2B5EF4-FFF2-40B4-BE49-F238E27FC236}">
                <a16:creationId xmlns:a16="http://schemas.microsoft.com/office/drawing/2014/main" id="{BD243D43-79F2-A4A0-CCDF-1814626E7F30}"/>
              </a:ext>
            </a:extLst>
          </p:cNvPr>
          <p:cNvSpPr txBox="1"/>
          <p:nvPr/>
        </p:nvSpPr>
        <p:spPr>
          <a:xfrm rot="192960">
            <a:off x="3864837" y="4259855"/>
            <a:ext cx="4126021" cy="461665"/>
          </a:xfrm>
          <a:prstGeom prst="rect">
            <a:avLst/>
          </a:prstGeom>
          <a:noFill/>
        </p:spPr>
        <p:txBody>
          <a:bodyPr wrap="square" rtlCol="0">
            <a:spAutoFit/>
          </a:bodyPr>
          <a:lstStyle/>
          <a:p>
            <a:pPr algn="ctr"/>
            <a:r>
              <a:rPr lang="sl-SI" sz="2400"/>
              <a:t>Pozitivna komunikacija.</a:t>
            </a:r>
          </a:p>
        </p:txBody>
      </p:sp>
      <p:sp>
        <p:nvSpPr>
          <p:cNvPr id="15" name="PoljeZBesedilom 14">
            <a:extLst>
              <a:ext uri="{FF2B5EF4-FFF2-40B4-BE49-F238E27FC236}">
                <a16:creationId xmlns:a16="http://schemas.microsoft.com/office/drawing/2014/main" id="{71805E07-E169-AE22-FE01-F40463EE84A7}"/>
              </a:ext>
            </a:extLst>
          </p:cNvPr>
          <p:cNvSpPr txBox="1"/>
          <p:nvPr/>
        </p:nvSpPr>
        <p:spPr>
          <a:xfrm rot="626591">
            <a:off x="8198615" y="4748141"/>
            <a:ext cx="3685101" cy="461665"/>
          </a:xfrm>
          <a:prstGeom prst="rect">
            <a:avLst/>
          </a:prstGeom>
          <a:noFill/>
        </p:spPr>
        <p:txBody>
          <a:bodyPr wrap="square" rtlCol="0">
            <a:spAutoFit/>
          </a:bodyPr>
          <a:lstStyle/>
          <a:p>
            <a:pPr algn="ctr"/>
            <a:r>
              <a:rPr lang="sl-SI" sz="2400">
                <a:cs typeface="Calibri" panose="020F0502020204030204"/>
              </a:rPr>
              <a:t>Zaupanje in spoštovanje.</a:t>
            </a:r>
            <a:endParaRPr lang="sl-SI" sz="2400"/>
          </a:p>
        </p:txBody>
      </p:sp>
      <p:sp>
        <p:nvSpPr>
          <p:cNvPr id="16" name="PoljeZBesedilom 15">
            <a:extLst>
              <a:ext uri="{FF2B5EF4-FFF2-40B4-BE49-F238E27FC236}">
                <a16:creationId xmlns:a16="http://schemas.microsoft.com/office/drawing/2014/main" id="{46864B2A-E7C5-4E88-0689-ED11CE7C8BAA}"/>
              </a:ext>
            </a:extLst>
          </p:cNvPr>
          <p:cNvSpPr txBox="1"/>
          <p:nvPr/>
        </p:nvSpPr>
        <p:spPr>
          <a:xfrm>
            <a:off x="3089268" y="5553551"/>
            <a:ext cx="6355509" cy="1138773"/>
          </a:xfrm>
          <a:prstGeom prst="rect">
            <a:avLst/>
          </a:prstGeom>
          <a:noFill/>
        </p:spPr>
        <p:txBody>
          <a:bodyPr wrap="square" lIns="91440" tIns="45720" rIns="91440" bIns="45720" rtlCol="0" anchor="t">
            <a:spAutoFit/>
          </a:bodyPr>
          <a:lstStyle/>
          <a:p>
            <a:pPr algn="ctr"/>
            <a:r>
              <a:rPr lang="sl-SI" sz="2400" b="1" i="1">
                <a:solidFill>
                  <a:schemeClr val="accent1"/>
                </a:solidFill>
              </a:rPr>
              <a:t>Kdor išče cilj, bo ostal prazen, ko ga bo dosegel, </a:t>
            </a:r>
          </a:p>
          <a:p>
            <a:pPr algn="ctr"/>
            <a:r>
              <a:rPr lang="sl-SI" sz="2400" b="1" i="1">
                <a:solidFill>
                  <a:schemeClr val="accent1"/>
                </a:solidFill>
              </a:rPr>
              <a:t>kdor pa najde pot, bo cilj vedno nosil v sebi.</a:t>
            </a:r>
            <a:endParaRPr lang="sl-SI" sz="2400">
              <a:solidFill>
                <a:schemeClr val="accent1"/>
              </a:solidFill>
            </a:endParaRPr>
          </a:p>
          <a:p>
            <a:pPr algn="r"/>
            <a:r>
              <a:rPr lang="sl-SI">
                <a:solidFill>
                  <a:schemeClr val="accent1"/>
                </a:solidFill>
              </a:rPr>
              <a:t>(</a:t>
            </a:r>
            <a:r>
              <a:rPr lang="sl-SI" i="1">
                <a:solidFill>
                  <a:schemeClr val="accent1"/>
                </a:solidFill>
              </a:rPr>
              <a:t>Nejc Zaplotnik</a:t>
            </a:r>
            <a:r>
              <a:rPr lang="sl-SI">
                <a:solidFill>
                  <a:schemeClr val="accent1"/>
                </a:solidFill>
              </a:rPr>
              <a:t>)</a:t>
            </a:r>
          </a:p>
        </p:txBody>
      </p:sp>
    </p:spTree>
    <p:extLst>
      <p:ext uri="{BB962C8B-B14F-4D97-AF65-F5344CB8AC3E}">
        <p14:creationId xmlns:p14="http://schemas.microsoft.com/office/powerpoint/2010/main" val="2018073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circle(in)">
                                      <p:cBhvr>
                                        <p:cTn id="15" dur="2000"/>
                                        <p:tgtEl>
                                          <p:spTgt spid="7">
                                            <p:txEl>
                                              <p:pRg st="1" end="1"/>
                                            </p:txEl>
                                          </p:spTgt>
                                        </p:tgtEl>
                                      </p:cBhvr>
                                    </p:animEffect>
                                  </p:childTnLst>
                                </p:cTn>
                              </p:par>
                            </p:childTnLst>
                          </p:cTn>
                        </p:par>
                        <p:par>
                          <p:cTn id="16" fill="hold">
                            <p:stCondLst>
                              <p:cond delay="4500"/>
                            </p:stCondLst>
                            <p:childTnLst>
                              <p:par>
                                <p:cTn id="17" presetID="26"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par>
                          <p:cTn id="33" fill="hold">
                            <p:stCondLst>
                              <p:cond delay="6500"/>
                            </p:stCondLst>
                            <p:childTnLst>
                              <p:par>
                                <p:cTn id="34" presetID="14" presetClass="entr" presetSubtype="10" fill="hold" grpId="0" nodeType="after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6" dur="1250"/>
                                        <p:tgtEl>
                                          <p:spTgt spid="9">
                                            <p:txEl>
                                              <p:pRg st="0" end="0"/>
                                            </p:txEl>
                                          </p:spTgt>
                                        </p:tgtEl>
                                      </p:cBhvr>
                                    </p:animEffect>
                                  </p:childTnLst>
                                </p:cTn>
                              </p:par>
                            </p:childTnLst>
                          </p:cTn>
                        </p:par>
                        <p:par>
                          <p:cTn id="37" fill="hold">
                            <p:stCondLst>
                              <p:cond delay="7750"/>
                            </p:stCondLst>
                            <p:childTnLst>
                              <p:par>
                                <p:cTn id="38" presetID="42" presetClass="entr" presetSubtype="0" fill="hold" grpId="0" nodeType="after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8750"/>
                            </p:stCondLst>
                            <p:childTnLst>
                              <p:par>
                                <p:cTn id="44" presetID="53" presetClass="entr" presetSubtype="16"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p:cTn id="46"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7" dur="2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8" dur="2000"/>
                                        <p:tgtEl>
                                          <p:spTgt spid="12">
                                            <p:txEl>
                                              <p:pRg st="0" end="0"/>
                                            </p:txEl>
                                          </p:spTgt>
                                        </p:tgtEl>
                                      </p:cBhvr>
                                    </p:animEffect>
                                  </p:childTnLst>
                                </p:cTn>
                              </p:par>
                            </p:childTnLst>
                          </p:cTn>
                        </p:par>
                        <p:par>
                          <p:cTn id="49" fill="hold">
                            <p:stCondLst>
                              <p:cond delay="10750"/>
                            </p:stCondLst>
                            <p:childTnLst>
                              <p:par>
                                <p:cTn id="50" presetID="1" presetClass="entr" presetSubtype="0" fill="hold" grpId="0" nodeType="afterEffect">
                                  <p:stCondLst>
                                    <p:cond delay="0"/>
                                  </p:stCondLst>
                                  <p:childTnLst>
                                    <p:set>
                                      <p:cBhvr>
                                        <p:cTn id="51" dur="1" fill="hold">
                                          <p:stCondLst>
                                            <p:cond delay="999"/>
                                          </p:stCondLst>
                                        </p:cTn>
                                        <p:tgtEl>
                                          <p:spTgt spid="14">
                                            <p:txEl>
                                              <p:pRg st="0" end="0"/>
                                            </p:txEl>
                                          </p:spTgt>
                                        </p:tgtEl>
                                        <p:attrNameLst>
                                          <p:attrName>style.visibility</p:attrName>
                                        </p:attrNameLst>
                                      </p:cBhvr>
                                      <p:to>
                                        <p:strVal val="visible"/>
                                      </p:to>
                                    </p:set>
                                  </p:childTnLst>
                                </p:cTn>
                              </p:par>
                            </p:childTnLst>
                          </p:cTn>
                        </p:par>
                        <p:par>
                          <p:cTn id="52" fill="hold">
                            <p:stCondLst>
                              <p:cond delay="11750"/>
                            </p:stCondLst>
                            <p:childTnLst>
                              <p:par>
                                <p:cTn id="53" presetID="45"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2000"/>
                                        <p:tgtEl>
                                          <p:spTgt spid="15">
                                            <p:txEl>
                                              <p:pRg st="0" end="0"/>
                                            </p:txEl>
                                          </p:spTgt>
                                        </p:tgtEl>
                                      </p:cBhvr>
                                    </p:animEffect>
                                    <p:anim calcmode="lin" valueType="num">
                                      <p:cBhvr>
                                        <p:cTn id="56" dur="2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57" dur="2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58" fill="hold">
                            <p:stCondLst>
                              <p:cond delay="13750"/>
                            </p:stCondLst>
                            <p:childTnLst>
                              <p:par>
                                <p:cTn id="59" presetID="6" presetClass="entr" presetSubtype="16" fill="hold" grpId="0" nodeType="after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Effect transition="in" filter="circle(in)">
                                      <p:cBhvr>
                                        <p:cTn id="61" dur="2000"/>
                                        <p:tgtEl>
                                          <p:spTgt spid="16">
                                            <p:txEl>
                                              <p:pRg st="0" end="0"/>
                                            </p:txEl>
                                          </p:spTgt>
                                        </p:tgtEl>
                                      </p:cBhvr>
                                    </p:animEffect>
                                  </p:childTnLst>
                                </p:cTn>
                              </p:par>
                            </p:childTnLst>
                          </p:cTn>
                        </p:par>
                        <p:par>
                          <p:cTn id="62" fill="hold">
                            <p:stCondLst>
                              <p:cond delay="15750"/>
                            </p:stCondLst>
                            <p:childTnLst>
                              <p:par>
                                <p:cTn id="63" presetID="6" presetClass="entr" presetSubtype="16" fill="hold" grpId="0" nodeType="afterEffect">
                                  <p:stCondLst>
                                    <p:cond delay="0"/>
                                  </p:stCondLst>
                                  <p:childTnLst>
                                    <p:set>
                                      <p:cBhvr>
                                        <p:cTn id="64" dur="1" fill="hold">
                                          <p:stCondLst>
                                            <p:cond delay="0"/>
                                          </p:stCondLst>
                                        </p:cTn>
                                        <p:tgtEl>
                                          <p:spTgt spid="16">
                                            <p:txEl>
                                              <p:pRg st="1" end="1"/>
                                            </p:txEl>
                                          </p:spTgt>
                                        </p:tgtEl>
                                        <p:attrNameLst>
                                          <p:attrName>style.visibility</p:attrName>
                                        </p:attrNameLst>
                                      </p:cBhvr>
                                      <p:to>
                                        <p:strVal val="visible"/>
                                      </p:to>
                                    </p:set>
                                    <p:animEffect transition="in" filter="circle(in)">
                                      <p:cBhvr>
                                        <p:cTn id="65" dur="2000"/>
                                        <p:tgtEl>
                                          <p:spTgt spid="16">
                                            <p:txEl>
                                              <p:pRg st="1" end="1"/>
                                            </p:txEl>
                                          </p:spTgt>
                                        </p:tgtEl>
                                      </p:cBhvr>
                                    </p:animEffect>
                                  </p:childTnLst>
                                </p:cTn>
                              </p:par>
                            </p:childTnLst>
                          </p:cTn>
                        </p:par>
                        <p:par>
                          <p:cTn id="66" fill="hold">
                            <p:stCondLst>
                              <p:cond delay="17750"/>
                            </p:stCondLst>
                            <p:childTnLst>
                              <p:par>
                                <p:cTn id="67" presetID="6" presetClass="entr" presetSubtype="16" fill="hold" grpId="0" nodeType="afterEffect">
                                  <p:stCondLst>
                                    <p:cond delay="0"/>
                                  </p:stCondLst>
                                  <p:childTnLst>
                                    <p:set>
                                      <p:cBhvr>
                                        <p:cTn id="68" dur="1" fill="hold">
                                          <p:stCondLst>
                                            <p:cond delay="0"/>
                                          </p:stCondLst>
                                        </p:cTn>
                                        <p:tgtEl>
                                          <p:spTgt spid="16">
                                            <p:txEl>
                                              <p:pRg st="2" end="2"/>
                                            </p:txEl>
                                          </p:spTgt>
                                        </p:tgtEl>
                                        <p:attrNameLst>
                                          <p:attrName>style.visibility</p:attrName>
                                        </p:attrNameLst>
                                      </p:cBhvr>
                                      <p:to>
                                        <p:strVal val="visible"/>
                                      </p:to>
                                    </p:set>
                                    <p:animEffect transition="in" filter="circle(in)">
                                      <p:cBhvr>
                                        <p:cTn id="69" dur="2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allAtOnce"/>
      <p:bldP spid="8" grpId="0" build="allAtOnce"/>
      <p:bldP spid="9" grpId="0" build="allAtOnce"/>
      <p:bldP spid="11" grpId="0" build="allAtOnce"/>
      <p:bldP spid="12" grpId="0" build="allAtOnce"/>
      <p:bldP spid="14" grpId="0" build="allAtOnce"/>
      <p:bldP spid="15" grpId="0" build="allAtOnce"/>
      <p:bldP spid="16"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838200" y="798797"/>
            <a:ext cx="10515600" cy="1031649"/>
          </a:xfrm>
        </p:spPr>
        <p:txBody>
          <a:bodyPr/>
          <a:lstStyle/>
          <a:p>
            <a:pPr algn="ctr"/>
            <a:r>
              <a:rPr lang="sl-SI" b="1">
                <a:solidFill>
                  <a:srgbClr val="0070C0"/>
                </a:solidFill>
                <a:cs typeface="Calibri Light"/>
              </a:rPr>
              <a:t>Analiza poteka priprave poskusnega modula</a:t>
            </a:r>
            <a:endParaRPr lang="sl-SI" b="1">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919316" y="2320414"/>
            <a:ext cx="10353368" cy="4230176"/>
          </a:xfrm>
        </p:spPr>
        <p:txBody>
          <a:bodyPr vert="horz" lIns="91440" tIns="45720" rIns="91440" bIns="45720" rtlCol="0" anchor="t">
            <a:normAutofit/>
          </a:bodyPr>
          <a:lstStyle/>
          <a:p>
            <a:pPr marL="0" indent="0" algn="just">
              <a:buNone/>
            </a:pPr>
            <a:r>
              <a:rPr lang="sl-SI" b="1">
                <a:highlight>
                  <a:srgbClr val="FFFFFF"/>
                </a:highlight>
                <a:cs typeface="Calibri"/>
              </a:rPr>
              <a:t>1</a:t>
            </a:r>
            <a:r>
              <a:rPr lang="sl-SI">
                <a:highlight>
                  <a:srgbClr val="FFFFFF"/>
                </a:highlight>
                <a:cs typeface="Calibri"/>
              </a:rPr>
              <a:t>   Naslov modula, pripravljavci modula, način in potek dela.</a:t>
            </a:r>
          </a:p>
          <a:p>
            <a:pPr marL="0" indent="0" algn="just">
              <a:buNone/>
            </a:pPr>
            <a:endParaRPr lang="sl-SI" sz="1400">
              <a:cs typeface="Calibri" panose="020F0502020204030204"/>
            </a:endParaRPr>
          </a:p>
          <a:p>
            <a:pPr marL="0" indent="0">
              <a:buNone/>
            </a:pPr>
            <a:r>
              <a:rPr lang="sl-SI" b="1">
                <a:highlight>
                  <a:srgbClr val="FFFFFF"/>
                </a:highlight>
                <a:cs typeface="Calibri"/>
              </a:rPr>
              <a:t>2</a:t>
            </a:r>
            <a:r>
              <a:rPr lang="sl-SI">
                <a:highlight>
                  <a:srgbClr val="FFFFFF"/>
                </a:highlight>
                <a:cs typeface="Calibri"/>
              </a:rPr>
              <a:t>   Rezultati dela</a:t>
            </a:r>
            <a:r>
              <a:rPr lang="en-US">
                <a:highlight>
                  <a:srgbClr val="FFFFFF"/>
                </a:highlight>
                <a:cs typeface="Calibri"/>
              </a:rPr>
              <a:t>:</a:t>
            </a:r>
            <a:endParaRPr lang="sl-SI">
              <a:highlight>
                <a:srgbClr val="FFFFFF"/>
              </a:highlight>
              <a:cs typeface="Calibri"/>
            </a:endParaRPr>
          </a:p>
          <a:p>
            <a:pPr marL="0" indent="0">
              <a:buNone/>
            </a:pPr>
            <a:endParaRPr lang="sl-SI" sz="300">
              <a:cs typeface="Calibri" panose="020F0502020204030204"/>
            </a:endParaRPr>
          </a:p>
          <a:p>
            <a:pPr marL="457200" lvl="1" indent="0" algn="just">
              <a:buNone/>
            </a:pPr>
            <a:r>
              <a:rPr lang="sl-SI" b="1">
                <a:highlight>
                  <a:srgbClr val="FFFFFF"/>
                </a:highlight>
                <a:cs typeface="Calibri"/>
              </a:rPr>
              <a:t>2.1</a:t>
            </a:r>
            <a:r>
              <a:rPr lang="sl-SI">
                <a:highlight>
                  <a:srgbClr val="FFFFFF"/>
                </a:highlight>
                <a:cs typeface="Calibri"/>
              </a:rPr>
              <a:t>  pripravljen </a:t>
            </a:r>
            <a:r>
              <a:rPr lang="sl-SI">
                <a:solidFill>
                  <a:srgbClr val="0070C0"/>
                </a:solidFill>
                <a:highlight>
                  <a:srgbClr val="FFFFFF"/>
                </a:highlight>
                <a:cs typeface="Calibri"/>
              </a:rPr>
              <a:t>izvedbeni načrt</a:t>
            </a:r>
            <a:r>
              <a:rPr lang="sl-SI">
                <a:highlight>
                  <a:srgbClr val="FFFFFF"/>
                </a:highlight>
                <a:cs typeface="Calibri"/>
              </a:rPr>
              <a:t>,</a:t>
            </a:r>
            <a:endParaRPr lang="sl-SI">
              <a:cs typeface="Calibri" panose="020F0502020204030204"/>
            </a:endParaRPr>
          </a:p>
          <a:p>
            <a:pPr marL="457200" lvl="1" indent="0" algn="just">
              <a:buNone/>
            </a:pPr>
            <a:r>
              <a:rPr lang="sl-SI" b="1">
                <a:highlight>
                  <a:srgbClr val="FFFFFF"/>
                </a:highlight>
                <a:cs typeface="Calibri"/>
              </a:rPr>
              <a:t>2.2</a:t>
            </a:r>
            <a:r>
              <a:rPr lang="sl-SI">
                <a:highlight>
                  <a:srgbClr val="FFFFFF"/>
                </a:highlight>
                <a:cs typeface="Calibri"/>
              </a:rPr>
              <a:t>  pripravljene </a:t>
            </a:r>
            <a:r>
              <a:rPr lang="sl-SI">
                <a:solidFill>
                  <a:srgbClr val="0070C0"/>
                </a:solidFill>
                <a:highlight>
                  <a:srgbClr val="FFFFFF"/>
                </a:highlight>
                <a:cs typeface="Calibri"/>
              </a:rPr>
              <a:t>drsnice</a:t>
            </a:r>
            <a:r>
              <a:rPr lang="sl-SI">
                <a:highlight>
                  <a:srgbClr val="FFFFFF"/>
                </a:highlight>
                <a:cs typeface="Calibri"/>
              </a:rPr>
              <a:t>,</a:t>
            </a:r>
          </a:p>
          <a:p>
            <a:pPr marL="457200" lvl="1" indent="0" algn="just">
              <a:buNone/>
            </a:pPr>
            <a:r>
              <a:rPr lang="sl-SI" b="1">
                <a:highlight>
                  <a:srgbClr val="FFFFFF"/>
                </a:highlight>
                <a:cs typeface="Calibri"/>
              </a:rPr>
              <a:t>2.3</a:t>
            </a:r>
            <a:r>
              <a:rPr lang="sl-SI">
                <a:highlight>
                  <a:srgbClr val="FFFFFF"/>
                </a:highlight>
                <a:cs typeface="Calibri"/>
              </a:rPr>
              <a:t>  opravljeni </a:t>
            </a:r>
            <a:r>
              <a:rPr lang="sl-SI">
                <a:solidFill>
                  <a:srgbClr val="0070C0"/>
                </a:solidFill>
                <a:highlight>
                  <a:srgbClr val="FFFFFF"/>
                </a:highlight>
                <a:cs typeface="Calibri"/>
              </a:rPr>
              <a:t>intervjuji</a:t>
            </a:r>
            <a:r>
              <a:rPr lang="sl-SI">
                <a:highlight>
                  <a:srgbClr val="FFFFFF"/>
                </a:highlight>
                <a:cs typeface="Calibri"/>
              </a:rPr>
              <a:t>,</a:t>
            </a:r>
          </a:p>
          <a:p>
            <a:pPr marL="457200" lvl="1" indent="0" algn="just">
              <a:buNone/>
            </a:pPr>
            <a:r>
              <a:rPr lang="sl-SI" b="1">
                <a:highlight>
                  <a:srgbClr val="FFFFFF"/>
                </a:highlight>
                <a:cs typeface="Calibri"/>
              </a:rPr>
              <a:t>2.4</a:t>
            </a:r>
            <a:r>
              <a:rPr lang="sl-SI">
                <a:highlight>
                  <a:srgbClr val="FFFFFF"/>
                </a:highlight>
                <a:cs typeface="Calibri"/>
              </a:rPr>
              <a:t>  </a:t>
            </a:r>
            <a:r>
              <a:rPr lang="sl-SI">
                <a:solidFill>
                  <a:srgbClr val="0070C0"/>
                </a:solidFill>
                <a:highlight>
                  <a:srgbClr val="FFFFFF"/>
                </a:highlight>
                <a:cs typeface="Calibri"/>
              </a:rPr>
              <a:t>refleksija</a:t>
            </a:r>
            <a:r>
              <a:rPr lang="sl-SI">
                <a:highlight>
                  <a:srgbClr val="FFFFFF"/>
                </a:highlight>
                <a:cs typeface="Calibri"/>
              </a:rPr>
              <a:t>.</a:t>
            </a:r>
            <a:endParaRPr lang="sl-SI" b="1">
              <a:cs typeface="Calibri" panose="020F0502020204030204"/>
            </a:endParaRPr>
          </a:p>
          <a:p>
            <a:pPr marL="0" indent="0" algn="just">
              <a:buNone/>
            </a:pPr>
            <a:endParaRPr lang="sl-SI" sz="1400" b="1">
              <a:highlight>
                <a:srgbClr val="FFFFFF"/>
              </a:highlight>
              <a:cs typeface="Calibri"/>
            </a:endParaRPr>
          </a:p>
          <a:p>
            <a:pPr marL="0" indent="0" algn="just">
              <a:buNone/>
            </a:pPr>
            <a:r>
              <a:rPr lang="sl-SI" b="1">
                <a:highlight>
                  <a:srgbClr val="FFFFFF"/>
                </a:highlight>
                <a:cs typeface="Calibri"/>
              </a:rPr>
              <a:t>3</a:t>
            </a:r>
            <a:r>
              <a:rPr lang="sl-SI">
                <a:highlight>
                  <a:srgbClr val="FFFFFF"/>
                </a:highlight>
                <a:cs typeface="Calibri"/>
              </a:rPr>
              <a:t>   Namesto sklepa.</a:t>
            </a:r>
            <a:endParaRPr lang="sl-SI">
              <a:cs typeface="Calibri" panose="020F0502020204030204"/>
            </a:endParaRPr>
          </a:p>
          <a:p>
            <a:pPr algn="just"/>
            <a:endParaRPr lang="sl-SI"/>
          </a:p>
          <a:p>
            <a:pPr algn="just"/>
            <a:endParaRPr lang="sl-SI"/>
          </a:p>
          <a:p>
            <a:endParaRPr lang="sl-SI">
              <a:cs typeface="Calibri"/>
            </a:endParaRPr>
          </a:p>
        </p:txBody>
      </p:sp>
    </p:spTree>
    <p:extLst>
      <p:ext uri="{BB962C8B-B14F-4D97-AF65-F5344CB8AC3E}">
        <p14:creationId xmlns:p14="http://schemas.microsoft.com/office/powerpoint/2010/main" val="182305054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132735" y="808631"/>
            <a:ext cx="11926529" cy="980842"/>
          </a:xfrm>
        </p:spPr>
        <p:txBody>
          <a:bodyPr>
            <a:normAutofit fontScale="90000"/>
          </a:bodyPr>
          <a:lstStyle/>
          <a:p>
            <a:r>
              <a:rPr lang="sl-SI" b="1">
                <a:solidFill>
                  <a:srgbClr val="0070C0"/>
                </a:solidFill>
                <a:highlight>
                  <a:srgbClr val="FFFFFF"/>
                </a:highlight>
                <a:cs typeface="Calibri"/>
              </a:rPr>
              <a:t>1 Naslov modula, pripravljavci modula, način in potek dela</a:t>
            </a:r>
            <a:endParaRPr lang="sl-SI" b="1">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285136" y="2071432"/>
            <a:ext cx="11621728" cy="4351338"/>
          </a:xfrm>
        </p:spPr>
        <p:txBody>
          <a:bodyPr vert="horz" lIns="91440" tIns="45720" rIns="91440" bIns="45720" rtlCol="0" anchor="t">
            <a:normAutofit/>
          </a:bodyPr>
          <a:lstStyle/>
          <a:p>
            <a:pPr marL="0" indent="0" algn="just">
              <a:buNone/>
            </a:pPr>
            <a:r>
              <a:rPr lang="sl-SI" b="1">
                <a:highlight>
                  <a:srgbClr val="FFFFFF"/>
                </a:highlight>
                <a:cs typeface="Calibri"/>
              </a:rPr>
              <a:t>Suša kot oblika manifestiranja podnebnih sprememb</a:t>
            </a:r>
            <a:endParaRPr lang="sl-SI" b="1">
              <a:cs typeface="Calibri"/>
            </a:endParaRPr>
          </a:p>
          <a:p>
            <a:pPr marL="0" indent="0" algn="just">
              <a:buNone/>
            </a:pPr>
            <a:endParaRPr lang="sl-SI" sz="2000" b="1">
              <a:highlight>
                <a:srgbClr val="FFFFFF"/>
              </a:highlight>
              <a:cs typeface="Calibri"/>
            </a:endParaRPr>
          </a:p>
          <a:p>
            <a:pPr marL="0" indent="0" algn="just">
              <a:buNone/>
            </a:pPr>
            <a:r>
              <a:rPr lang="sl-SI" sz="2000" b="1">
                <a:highlight>
                  <a:srgbClr val="FFFFFF"/>
                </a:highlight>
                <a:cs typeface="Calibri"/>
              </a:rPr>
              <a:t>Pripravljavci modula s področij</a:t>
            </a:r>
            <a:r>
              <a:rPr lang="sl-SI" sz="2000">
                <a:highlight>
                  <a:srgbClr val="FFFFFF"/>
                </a:highlight>
                <a:cs typeface="Calibri"/>
              </a:rPr>
              <a:t>: </a:t>
            </a:r>
            <a:endParaRPr lang="sl-SI" sz="2000">
              <a:cs typeface="Calibri"/>
            </a:endParaRPr>
          </a:p>
          <a:p>
            <a:pPr marL="457200" indent="-457200" algn="just"/>
            <a:r>
              <a:rPr lang="sl-SI" sz="1800">
                <a:highlight>
                  <a:srgbClr val="FFFFFF"/>
                </a:highlight>
                <a:cs typeface="Calibri"/>
              </a:rPr>
              <a:t>slovenski jezik in književnost: </a:t>
            </a:r>
            <a:r>
              <a:rPr lang="sl-SI" sz="1800">
                <a:cs typeface="Calibri"/>
              </a:rPr>
              <a:t>Irena </a:t>
            </a:r>
            <a:r>
              <a:rPr lang="sl-SI" sz="1800" err="1">
                <a:cs typeface="Calibri"/>
              </a:rPr>
              <a:t>Stramljič</a:t>
            </a:r>
            <a:r>
              <a:rPr lang="sl-SI" sz="1800">
                <a:cs typeface="Calibri"/>
              </a:rPr>
              <a:t> Breznik, Jožica Čeh </a:t>
            </a:r>
            <a:r>
              <a:rPr lang="sl-SI" sz="1800" err="1">
                <a:cs typeface="Calibri"/>
              </a:rPr>
              <a:t>Steger</a:t>
            </a:r>
            <a:r>
              <a:rPr lang="sl-SI" sz="1800">
                <a:cs typeface="Calibri"/>
              </a:rPr>
              <a:t>, Alenka </a:t>
            </a:r>
            <a:r>
              <a:rPr lang="sl-SI" sz="1800" err="1">
                <a:cs typeface="Calibri"/>
              </a:rPr>
              <a:t>Valh</a:t>
            </a:r>
            <a:r>
              <a:rPr lang="sl-SI" sz="1800">
                <a:cs typeface="Calibri"/>
              </a:rPr>
              <a:t> </a:t>
            </a:r>
            <a:r>
              <a:rPr lang="sl-SI" sz="1800" err="1">
                <a:cs typeface="Calibri"/>
              </a:rPr>
              <a:t>Lopert</a:t>
            </a:r>
            <a:r>
              <a:rPr lang="sl-SI" sz="1800">
                <a:cs typeface="Calibri"/>
              </a:rPr>
              <a:t>, Melita Zemljak Jontes</a:t>
            </a:r>
            <a:r>
              <a:rPr lang="sl-SI" sz="1800">
                <a:highlight>
                  <a:srgbClr val="FFFFFF"/>
                </a:highlight>
                <a:cs typeface="Calibri"/>
              </a:rPr>
              <a:t>;</a:t>
            </a:r>
            <a:endParaRPr lang="sl-SI" sz="1800">
              <a:cs typeface="Calibri"/>
            </a:endParaRPr>
          </a:p>
          <a:p>
            <a:pPr marL="457200" indent="-457200" algn="just"/>
            <a:r>
              <a:rPr lang="sl-SI" sz="1800">
                <a:highlight>
                  <a:srgbClr val="FFFFFF"/>
                </a:highlight>
                <a:cs typeface="Calibri"/>
              </a:rPr>
              <a:t>geografija: </a:t>
            </a:r>
            <a:r>
              <a:rPr lang="sl-SI" sz="1800">
                <a:cs typeface="Calibri"/>
              </a:rPr>
              <a:t>Igor Žiberna, Eva Konečnik Kotnik, Uroš Horvat, Danijel </a:t>
            </a:r>
            <a:r>
              <a:rPr lang="sl-SI" sz="1800" err="1">
                <a:cs typeface="Calibri"/>
              </a:rPr>
              <a:t>Ivajnšič</a:t>
            </a:r>
            <a:r>
              <a:rPr lang="sl-SI" sz="1800">
                <a:cs typeface="Calibri"/>
              </a:rPr>
              <a:t>, Ana Vovk</a:t>
            </a:r>
            <a:r>
              <a:rPr lang="sl-SI" sz="1800">
                <a:highlight>
                  <a:srgbClr val="FFFFFF"/>
                </a:highlight>
                <a:cs typeface="Calibri"/>
              </a:rPr>
              <a:t>;</a:t>
            </a:r>
          </a:p>
          <a:p>
            <a:pPr marL="457200" indent="-457200" algn="just"/>
            <a:r>
              <a:rPr lang="sl-SI" sz="1800">
                <a:highlight>
                  <a:srgbClr val="FFFFFF"/>
                </a:highlight>
                <a:cs typeface="Calibri"/>
              </a:rPr>
              <a:t>pedagogika: </a:t>
            </a:r>
            <a:r>
              <a:rPr lang="sl-SI" sz="1800">
                <a:cs typeface="Calibri"/>
              </a:rPr>
              <a:t>Andreja Kozmus, Mateja Pšunder</a:t>
            </a:r>
            <a:r>
              <a:rPr lang="sl-SI" sz="1800">
                <a:highlight>
                  <a:srgbClr val="FFFFFF"/>
                </a:highlight>
                <a:cs typeface="Calibri"/>
              </a:rPr>
              <a:t>;</a:t>
            </a:r>
          </a:p>
          <a:p>
            <a:pPr marL="457200" indent="-457200" algn="just"/>
            <a:r>
              <a:rPr lang="sl-SI" sz="1800">
                <a:highlight>
                  <a:srgbClr val="FFFFFF"/>
                </a:highlight>
                <a:cs typeface="Calibri"/>
              </a:rPr>
              <a:t>psihologija: </a:t>
            </a:r>
            <a:r>
              <a:rPr lang="sl-SI" sz="1800">
                <a:cs typeface="Calibri"/>
              </a:rPr>
              <a:t>Bojan Musil, </a:t>
            </a:r>
            <a:r>
              <a:rPr lang="sl-SI" sz="1800" err="1">
                <a:cs typeface="Calibri"/>
              </a:rPr>
              <a:t>Minea</a:t>
            </a:r>
            <a:r>
              <a:rPr lang="sl-SI" sz="1800">
                <a:cs typeface="Calibri"/>
              </a:rPr>
              <a:t> Rutar, Nejc Plohl;</a:t>
            </a:r>
            <a:endParaRPr lang="sl-SI" sz="1800">
              <a:highlight>
                <a:srgbClr val="FFFFFF"/>
              </a:highlight>
              <a:cs typeface="Calibri"/>
            </a:endParaRPr>
          </a:p>
          <a:p>
            <a:pPr marL="457200" indent="-457200" algn="just"/>
            <a:r>
              <a:rPr lang="sl-SI" sz="1800">
                <a:highlight>
                  <a:srgbClr val="FFFFFF"/>
                </a:highlight>
                <a:cs typeface="Calibri"/>
              </a:rPr>
              <a:t>sociologija: Rudi Klajnšek, Suzana Košir, Danijela Lahe, Tibor Rutar, Zala Virant;</a:t>
            </a:r>
          </a:p>
          <a:p>
            <a:pPr marL="457200" indent="-457200" algn="just"/>
            <a:r>
              <a:rPr lang="sl-SI" sz="1800">
                <a:highlight>
                  <a:srgbClr val="FFFFFF"/>
                </a:highlight>
                <a:cs typeface="Calibri"/>
              </a:rPr>
              <a:t>zgodovina: Darko Friš, Janez Osojnik, Ana </a:t>
            </a:r>
            <a:r>
              <a:rPr lang="sl-SI" sz="1800" err="1">
                <a:highlight>
                  <a:srgbClr val="FFFFFF"/>
                </a:highlight>
                <a:cs typeface="Calibri"/>
              </a:rPr>
              <a:t>Šela</a:t>
            </a:r>
            <a:r>
              <a:rPr lang="sl-SI" sz="1800">
                <a:highlight>
                  <a:srgbClr val="FFFFFF"/>
                </a:highlight>
                <a:cs typeface="Calibri"/>
              </a:rPr>
              <a:t>, David </a:t>
            </a:r>
            <a:r>
              <a:rPr lang="sl-SI" sz="1800" err="1">
                <a:highlight>
                  <a:srgbClr val="FFFFFF"/>
                </a:highlight>
                <a:cs typeface="Calibri"/>
              </a:rPr>
              <a:t>Hazemali</a:t>
            </a:r>
            <a:r>
              <a:rPr lang="sl-SI" sz="1800">
                <a:highlight>
                  <a:srgbClr val="FFFFFF"/>
                </a:highlight>
                <a:cs typeface="Calibri"/>
              </a:rPr>
              <a:t>.</a:t>
            </a:r>
            <a:endParaRPr lang="sl-SI">
              <a:cs typeface="Calibri"/>
            </a:endParaRPr>
          </a:p>
        </p:txBody>
      </p:sp>
      <p:pic>
        <p:nvPicPr>
          <p:cNvPr id="7" name="Slika 6">
            <a:extLst>
              <a:ext uri="{FF2B5EF4-FFF2-40B4-BE49-F238E27FC236}">
                <a16:creationId xmlns:a16="http://schemas.microsoft.com/office/drawing/2014/main" id="{3B874628-C555-448F-6DAB-90D394480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066" y="4627872"/>
            <a:ext cx="4013198" cy="1805939"/>
          </a:xfrm>
          <a:prstGeom prst="rect">
            <a:avLst/>
          </a:prstGeom>
          <a:ln>
            <a:noFill/>
          </a:ln>
          <a:effectLst>
            <a:softEdge rad="112500"/>
          </a:effectLst>
        </p:spPr>
      </p:pic>
    </p:spTree>
    <p:extLst>
      <p:ext uri="{BB962C8B-B14F-4D97-AF65-F5344CB8AC3E}">
        <p14:creationId xmlns:p14="http://schemas.microsoft.com/office/powerpoint/2010/main" val="162680720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838199" y="604180"/>
            <a:ext cx="10515600" cy="748898"/>
          </a:xfrm>
        </p:spPr>
        <p:txBody>
          <a:bodyPr/>
          <a:lstStyle/>
          <a:p>
            <a:pPr algn="ctr"/>
            <a:r>
              <a:rPr lang="sl-SI" b="1">
                <a:solidFill>
                  <a:srgbClr val="0070C0"/>
                </a:solidFill>
                <a:cs typeface="Calibri Light"/>
              </a:rPr>
              <a:t>Način in potek dela</a:t>
            </a:r>
            <a:endParaRPr lang="sl-SI" b="1">
              <a:solidFill>
                <a:srgbClr val="0070C0"/>
              </a:solidFill>
            </a:endParaRPr>
          </a:p>
        </p:txBody>
      </p:sp>
      <p:graphicFrame>
        <p:nvGraphicFramePr>
          <p:cNvPr id="4" name="Tabela 4">
            <a:extLst>
              <a:ext uri="{FF2B5EF4-FFF2-40B4-BE49-F238E27FC236}">
                <a16:creationId xmlns:a16="http://schemas.microsoft.com/office/drawing/2014/main" id="{A4DED6B5-628A-0485-D541-AA0B5B04F8BC}"/>
              </a:ext>
            </a:extLst>
          </p:cNvPr>
          <p:cNvGraphicFramePr>
            <a:graphicFrameLocks noGrp="1"/>
          </p:cNvGraphicFramePr>
          <p:nvPr>
            <p:extLst>
              <p:ext uri="{D42A27DB-BD31-4B8C-83A1-F6EECF244321}">
                <p14:modId xmlns:p14="http://schemas.microsoft.com/office/powerpoint/2010/main" val="427699761"/>
              </p:ext>
            </p:extLst>
          </p:nvPr>
        </p:nvGraphicFramePr>
        <p:xfrm>
          <a:off x="1059425" y="1359530"/>
          <a:ext cx="10231400" cy="5023501"/>
        </p:xfrm>
        <a:graphic>
          <a:graphicData uri="http://schemas.openxmlformats.org/drawingml/2006/table">
            <a:tbl>
              <a:tblPr firstRow="1" bandRow="1">
                <a:tableStyleId>{69012ECD-51FC-41F1-AA8D-1B2483CD663E}</a:tableStyleId>
              </a:tblPr>
              <a:tblGrid>
                <a:gridCol w="2578788">
                  <a:extLst>
                    <a:ext uri="{9D8B030D-6E8A-4147-A177-3AD203B41FA5}">
                      <a16:colId xmlns:a16="http://schemas.microsoft.com/office/drawing/2014/main" val="1995840939"/>
                    </a:ext>
                  </a:extLst>
                </a:gridCol>
                <a:gridCol w="2679985">
                  <a:extLst>
                    <a:ext uri="{9D8B030D-6E8A-4147-A177-3AD203B41FA5}">
                      <a16:colId xmlns:a16="http://schemas.microsoft.com/office/drawing/2014/main" val="1496580208"/>
                    </a:ext>
                  </a:extLst>
                </a:gridCol>
                <a:gridCol w="4972627">
                  <a:extLst>
                    <a:ext uri="{9D8B030D-6E8A-4147-A177-3AD203B41FA5}">
                      <a16:colId xmlns:a16="http://schemas.microsoft.com/office/drawing/2014/main" val="106520093"/>
                    </a:ext>
                  </a:extLst>
                </a:gridCol>
              </a:tblGrid>
              <a:tr h="329581">
                <a:tc>
                  <a:txBody>
                    <a:bodyPr/>
                    <a:lstStyle/>
                    <a:p>
                      <a:pPr algn="ctr"/>
                      <a:r>
                        <a:rPr lang="sl-SI" sz="1400"/>
                        <a:t>Datum</a:t>
                      </a:r>
                    </a:p>
                  </a:txBody>
                  <a:tcPr anchor="ctr"/>
                </a:tc>
                <a:tc>
                  <a:txBody>
                    <a:bodyPr/>
                    <a:lstStyle/>
                    <a:p>
                      <a:pPr algn="ctr"/>
                      <a:r>
                        <a:rPr lang="sl-SI" sz="1400"/>
                        <a:t>Kraj</a:t>
                      </a:r>
                    </a:p>
                  </a:txBody>
                  <a:tcPr anchor="ctr"/>
                </a:tc>
                <a:tc>
                  <a:txBody>
                    <a:bodyPr/>
                    <a:lstStyle/>
                    <a:p>
                      <a:pPr algn="ctr"/>
                      <a:r>
                        <a:rPr lang="sl-SI" sz="1400"/>
                        <a:t>Sodelujoči</a:t>
                      </a:r>
                    </a:p>
                  </a:txBody>
                  <a:tcPr anchor="ctr"/>
                </a:tc>
                <a:extLst>
                  <a:ext uri="{0D108BD9-81ED-4DB2-BD59-A6C34878D82A}">
                    <a16:rowId xmlns:a16="http://schemas.microsoft.com/office/drawing/2014/main" val="240044928"/>
                  </a:ext>
                </a:extLst>
              </a:tr>
              <a:tr h="329581">
                <a:tc>
                  <a:txBody>
                    <a:bodyPr/>
                    <a:lstStyle/>
                    <a:p>
                      <a:pPr algn="ctr"/>
                      <a:r>
                        <a:rPr lang="sl-SI" sz="1600">
                          <a:solidFill>
                            <a:srgbClr val="0070C0"/>
                          </a:solidFill>
                        </a:rPr>
                        <a:t>15. 12. 2022</a:t>
                      </a:r>
                    </a:p>
                  </a:txBody>
                  <a:tcPr anchor="ctr">
                    <a:solidFill>
                      <a:schemeClr val="accent5">
                        <a:lumMod val="20000"/>
                        <a:lumOff val="80000"/>
                      </a:schemeClr>
                    </a:solidFill>
                  </a:tcPr>
                </a:tc>
                <a:tc>
                  <a:txBody>
                    <a:bodyPr/>
                    <a:lstStyle/>
                    <a:p>
                      <a:pPr algn="ctr"/>
                      <a:r>
                        <a:rPr lang="sl-SI" sz="1600">
                          <a:solidFill>
                            <a:srgbClr val="0070C0"/>
                          </a:solidFill>
                        </a:rPr>
                        <a:t>na daljavo</a:t>
                      </a:r>
                    </a:p>
                  </a:txBody>
                  <a:tcPr anchor="ctr">
                    <a:solidFill>
                      <a:schemeClr val="accent5">
                        <a:lumMod val="20000"/>
                        <a:lumOff val="80000"/>
                      </a:schemeClr>
                    </a:solidFill>
                  </a:tcPr>
                </a:tc>
                <a:tc>
                  <a:txBody>
                    <a:bodyPr/>
                    <a:lstStyle/>
                    <a:p>
                      <a:pPr algn="ctr"/>
                      <a:r>
                        <a:rPr lang="sl-SI" sz="1600">
                          <a:solidFill>
                            <a:srgbClr val="0070C0"/>
                          </a:solidFill>
                        </a:rPr>
                        <a:t>vsi</a:t>
                      </a:r>
                    </a:p>
                  </a:txBody>
                  <a:tcPr anchor="ctr">
                    <a:solidFill>
                      <a:schemeClr val="accent5">
                        <a:lumMod val="20000"/>
                        <a:lumOff val="80000"/>
                      </a:schemeClr>
                    </a:solidFill>
                  </a:tcPr>
                </a:tc>
                <a:extLst>
                  <a:ext uri="{0D108BD9-81ED-4DB2-BD59-A6C34878D82A}">
                    <a16:rowId xmlns:a16="http://schemas.microsoft.com/office/drawing/2014/main" val="542083520"/>
                  </a:ext>
                </a:extLst>
              </a:tr>
              <a:tr h="329581">
                <a:tc>
                  <a:txBody>
                    <a:bodyPr/>
                    <a:lstStyle/>
                    <a:p>
                      <a:pPr algn="ctr"/>
                      <a:r>
                        <a:rPr lang="sl-SI" sz="1600"/>
                        <a:t>20. 12. 2022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algn="ctr"/>
                      <a:r>
                        <a:rPr lang="sl-SI" sz="1600"/>
                        <a:t>Eva, Alenka, Melita</a:t>
                      </a:r>
                    </a:p>
                  </a:txBody>
                  <a:tcPr anchor="ctr"/>
                </a:tc>
                <a:extLst>
                  <a:ext uri="{0D108BD9-81ED-4DB2-BD59-A6C34878D82A}">
                    <a16:rowId xmlns:a16="http://schemas.microsoft.com/office/drawing/2014/main" val="469895496"/>
                  </a:ext>
                </a:extLst>
              </a:tr>
              <a:tr h="329581">
                <a:tc>
                  <a:txBody>
                    <a:bodyPr/>
                    <a:lstStyle/>
                    <a:p>
                      <a:pPr algn="ctr"/>
                      <a:r>
                        <a:rPr lang="sl-SI" sz="1600"/>
                        <a:t>9. 1. 2023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algn="ctr"/>
                      <a:r>
                        <a:rPr lang="sl-SI" sz="1600"/>
                        <a:t>Irena, Jožica, Alenka, Melita</a:t>
                      </a:r>
                    </a:p>
                  </a:txBody>
                  <a:tcPr anchor="ctr"/>
                </a:tc>
                <a:extLst>
                  <a:ext uri="{0D108BD9-81ED-4DB2-BD59-A6C34878D82A}">
                    <a16:rowId xmlns:a16="http://schemas.microsoft.com/office/drawing/2014/main" val="2062676940"/>
                  </a:ext>
                </a:extLst>
              </a:tr>
              <a:tr h="329581">
                <a:tc>
                  <a:txBody>
                    <a:bodyPr/>
                    <a:lstStyle/>
                    <a:p>
                      <a:pPr algn="ctr"/>
                      <a:r>
                        <a:rPr lang="sl-SI" sz="1600">
                          <a:solidFill>
                            <a:srgbClr val="0070C0"/>
                          </a:solidFill>
                        </a:rPr>
                        <a:t>10. 1. 2023</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solidFill>
                            <a:srgbClr val="0070C0"/>
                          </a:solidFill>
                          <a:effectLst/>
                          <a:uLnTx/>
                          <a:uFillTx/>
                          <a:latin typeface="Calibri"/>
                          <a:ea typeface="+mn-ea"/>
                          <a:cs typeface="+mn-cs"/>
                        </a:rPr>
                        <a:t>na daljavo</a:t>
                      </a:r>
                    </a:p>
                  </a:txBody>
                  <a:tcPr anchor="ctr">
                    <a:solidFill>
                      <a:schemeClr val="accent5">
                        <a:lumMod val="20000"/>
                        <a:lumOff val="80000"/>
                      </a:schemeClr>
                    </a:solidFill>
                  </a:tcPr>
                </a:tc>
                <a:tc>
                  <a:txBody>
                    <a:bodyPr/>
                    <a:lstStyle/>
                    <a:p>
                      <a:pPr algn="ctr"/>
                      <a:r>
                        <a:rPr lang="sl-SI" sz="1600">
                          <a:solidFill>
                            <a:srgbClr val="0070C0"/>
                          </a:solidFill>
                        </a:rPr>
                        <a:t>vsi</a:t>
                      </a:r>
                    </a:p>
                  </a:txBody>
                  <a:tcPr anchor="ctr">
                    <a:solidFill>
                      <a:schemeClr val="accent5">
                        <a:lumMod val="20000"/>
                        <a:lumOff val="80000"/>
                      </a:schemeClr>
                    </a:solidFill>
                  </a:tcPr>
                </a:tc>
                <a:extLst>
                  <a:ext uri="{0D108BD9-81ED-4DB2-BD59-A6C34878D82A}">
                    <a16:rowId xmlns:a16="http://schemas.microsoft.com/office/drawing/2014/main" val="3950171747"/>
                  </a:ext>
                </a:extLst>
              </a:tr>
              <a:tr h="329581">
                <a:tc>
                  <a:txBody>
                    <a:bodyPr/>
                    <a:lstStyle/>
                    <a:p>
                      <a:pPr algn="ctr"/>
                      <a:r>
                        <a:rPr lang="sl-SI" sz="1600"/>
                        <a:t>17. 1. 2023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algn="ctr"/>
                      <a:r>
                        <a:rPr lang="sl-SI" sz="1600"/>
                        <a:t>Alenka, Melita</a:t>
                      </a:r>
                    </a:p>
                  </a:txBody>
                  <a:tcPr anchor="ctr"/>
                </a:tc>
                <a:extLst>
                  <a:ext uri="{0D108BD9-81ED-4DB2-BD59-A6C34878D82A}">
                    <a16:rowId xmlns:a16="http://schemas.microsoft.com/office/drawing/2014/main" val="1460907938"/>
                  </a:ext>
                </a:extLst>
              </a:tr>
              <a:tr h="329581">
                <a:tc>
                  <a:txBody>
                    <a:bodyPr/>
                    <a:lstStyle/>
                    <a:p>
                      <a:pPr algn="ctr"/>
                      <a:r>
                        <a:rPr lang="sl-SI" sz="1600"/>
                        <a:t>20. 1. 2023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600"/>
                        <a:t>Eva, Alenka, Melita</a:t>
                      </a:r>
                    </a:p>
                  </a:txBody>
                  <a:tcPr anchor="ctr"/>
                </a:tc>
                <a:extLst>
                  <a:ext uri="{0D108BD9-81ED-4DB2-BD59-A6C34878D82A}">
                    <a16:rowId xmlns:a16="http://schemas.microsoft.com/office/drawing/2014/main" val="1982195059"/>
                  </a:ext>
                </a:extLst>
              </a:tr>
              <a:tr h="329581">
                <a:tc>
                  <a:txBody>
                    <a:bodyPr/>
                    <a:lstStyle/>
                    <a:p>
                      <a:pPr algn="ctr"/>
                      <a:r>
                        <a:rPr lang="sl-SI" sz="1600"/>
                        <a:t>24. 1. 2023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600"/>
                        <a:t>Irena, Jožica, Alenka, Melita</a:t>
                      </a:r>
                    </a:p>
                  </a:txBody>
                  <a:tcPr anchor="ctr"/>
                </a:tc>
                <a:extLst>
                  <a:ext uri="{0D108BD9-81ED-4DB2-BD59-A6C34878D82A}">
                    <a16:rowId xmlns:a16="http://schemas.microsoft.com/office/drawing/2014/main" val="785966864"/>
                  </a:ext>
                </a:extLst>
              </a:tr>
              <a:tr h="329581">
                <a:tc>
                  <a:txBody>
                    <a:bodyPr/>
                    <a:lstStyle/>
                    <a:p>
                      <a:pPr algn="ctr"/>
                      <a:r>
                        <a:rPr lang="sl-SI" sz="1600"/>
                        <a:t>15. 2. 2023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mn-lt"/>
                          <a:ea typeface="+mn-ea"/>
                          <a:cs typeface="+mn-cs"/>
                        </a:rPr>
                        <a:t>na daljavo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600"/>
                        <a:t>Mateja, Andreja, Irena, Jožica, Alenka, Melita</a:t>
                      </a:r>
                    </a:p>
                  </a:txBody>
                  <a:tcPr anchor="ctr"/>
                </a:tc>
                <a:extLst>
                  <a:ext uri="{0D108BD9-81ED-4DB2-BD59-A6C34878D82A}">
                    <a16:rowId xmlns:a16="http://schemas.microsoft.com/office/drawing/2014/main" val="4292313011"/>
                  </a:ext>
                </a:extLst>
              </a:tr>
              <a:tr h="329581">
                <a:tc>
                  <a:txBody>
                    <a:bodyPr/>
                    <a:lstStyle/>
                    <a:p>
                      <a:pPr algn="ctr"/>
                      <a:r>
                        <a:rPr lang="sl-SI" sz="1600">
                          <a:solidFill>
                            <a:srgbClr val="0070C0"/>
                          </a:solidFill>
                        </a:rPr>
                        <a:t>7. 3. 2023</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solidFill>
                            <a:srgbClr val="0070C0"/>
                          </a:solidFill>
                          <a:effectLst/>
                          <a:uLnTx/>
                          <a:uFillTx/>
                          <a:latin typeface="Calibri"/>
                          <a:ea typeface="+mn-ea"/>
                          <a:cs typeface="+mn-cs"/>
                        </a:rPr>
                        <a:t>v živo</a:t>
                      </a:r>
                    </a:p>
                  </a:txBody>
                  <a:tcPr anchor="ctr">
                    <a:solidFill>
                      <a:schemeClr val="accent5">
                        <a:lumMod val="20000"/>
                        <a:lumOff val="80000"/>
                      </a:schemeClr>
                    </a:solidFill>
                  </a:tcPr>
                </a:tc>
                <a:tc>
                  <a:txBody>
                    <a:bodyPr/>
                    <a:lstStyle/>
                    <a:p>
                      <a:pPr algn="ctr"/>
                      <a:r>
                        <a:rPr lang="sl-SI" sz="1600">
                          <a:solidFill>
                            <a:srgbClr val="0070C0"/>
                          </a:solidFill>
                        </a:rPr>
                        <a:t>vsi</a:t>
                      </a:r>
                    </a:p>
                  </a:txBody>
                  <a:tcPr anchor="ctr">
                    <a:solidFill>
                      <a:schemeClr val="accent5">
                        <a:lumMod val="20000"/>
                        <a:lumOff val="80000"/>
                      </a:schemeClr>
                    </a:solidFill>
                  </a:tcPr>
                </a:tc>
                <a:extLst>
                  <a:ext uri="{0D108BD9-81ED-4DB2-BD59-A6C34878D82A}">
                    <a16:rowId xmlns:a16="http://schemas.microsoft.com/office/drawing/2014/main" val="63903287"/>
                  </a:ext>
                </a:extLst>
              </a:tr>
              <a:tr h="329581">
                <a:tc>
                  <a:txBody>
                    <a:bodyPr/>
                    <a:lstStyle/>
                    <a:p>
                      <a:pPr algn="ctr"/>
                      <a:r>
                        <a:rPr lang="sl-SI" sz="1600">
                          <a:solidFill>
                            <a:srgbClr val="0070C0"/>
                          </a:solidFill>
                        </a:rPr>
                        <a:t>21. 3. 2023</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solidFill>
                            <a:srgbClr val="0070C0"/>
                          </a:solidFill>
                          <a:effectLst/>
                          <a:uLnTx/>
                          <a:uFillTx/>
                          <a:latin typeface="Calibri"/>
                          <a:ea typeface="+mn-ea"/>
                          <a:cs typeface="+mn-cs"/>
                        </a:rPr>
                        <a:t>v živo</a:t>
                      </a:r>
                    </a:p>
                  </a:txBody>
                  <a:tcPr anchor="ctr">
                    <a:solidFill>
                      <a:schemeClr val="accent5">
                        <a:lumMod val="20000"/>
                        <a:lumOff val="80000"/>
                      </a:schemeClr>
                    </a:solidFill>
                  </a:tcPr>
                </a:tc>
                <a:tc>
                  <a:txBody>
                    <a:bodyPr/>
                    <a:lstStyle/>
                    <a:p>
                      <a:pPr algn="ctr"/>
                      <a:r>
                        <a:rPr lang="sl-SI" sz="1600">
                          <a:solidFill>
                            <a:srgbClr val="0070C0"/>
                          </a:solidFill>
                        </a:rPr>
                        <a:t>vsi</a:t>
                      </a:r>
                    </a:p>
                  </a:txBody>
                  <a:tcPr anchor="ctr">
                    <a:solidFill>
                      <a:schemeClr val="accent5">
                        <a:lumMod val="20000"/>
                        <a:lumOff val="80000"/>
                      </a:schemeClr>
                    </a:solidFill>
                  </a:tcPr>
                </a:tc>
                <a:extLst>
                  <a:ext uri="{0D108BD9-81ED-4DB2-BD59-A6C34878D82A}">
                    <a16:rowId xmlns:a16="http://schemas.microsoft.com/office/drawing/2014/main" val="2239198730"/>
                  </a:ext>
                </a:extLst>
              </a:tr>
              <a:tr h="329581">
                <a:tc>
                  <a:txBody>
                    <a:bodyPr/>
                    <a:lstStyle/>
                    <a:p>
                      <a:pPr algn="ctr"/>
                      <a:r>
                        <a:rPr lang="sl-SI" sz="1600"/>
                        <a:t>11. 4. 2023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v živo</a:t>
                      </a:r>
                    </a:p>
                  </a:txBody>
                  <a:tcPr anchor="ctr"/>
                </a:tc>
                <a:tc>
                  <a:txBody>
                    <a:bodyPr/>
                    <a:lstStyle/>
                    <a:p>
                      <a:pPr algn="ctr"/>
                      <a:r>
                        <a:rPr lang="sl-SI" sz="1600"/>
                        <a:t>Jožica, Eva, Andreja, Bojan, Zala, Janez, Alenka, Melita</a:t>
                      </a:r>
                    </a:p>
                  </a:txBody>
                  <a:tcPr anchor="ctr"/>
                </a:tc>
                <a:extLst>
                  <a:ext uri="{0D108BD9-81ED-4DB2-BD59-A6C34878D82A}">
                    <a16:rowId xmlns:a16="http://schemas.microsoft.com/office/drawing/2014/main" val="1540347115"/>
                  </a:ext>
                </a:extLst>
              </a:tr>
              <a:tr h="329581">
                <a:tc>
                  <a:txBody>
                    <a:bodyPr/>
                    <a:lstStyle/>
                    <a:p>
                      <a:pPr algn="ctr"/>
                      <a:r>
                        <a:rPr lang="sl-SI" sz="1600"/>
                        <a:t>12. 4. 2023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600"/>
                        <a:t>Alenka, Melita</a:t>
                      </a:r>
                    </a:p>
                  </a:txBody>
                  <a:tcPr anchor="ctr"/>
                </a:tc>
                <a:extLst>
                  <a:ext uri="{0D108BD9-81ED-4DB2-BD59-A6C34878D82A}">
                    <a16:rowId xmlns:a16="http://schemas.microsoft.com/office/drawing/2014/main" val="1397966389"/>
                  </a:ext>
                </a:extLst>
              </a:tr>
              <a:tr h="329581">
                <a:tc>
                  <a:txBody>
                    <a:bodyPr/>
                    <a:lstStyle/>
                    <a:p>
                      <a:pPr algn="ctr"/>
                      <a:r>
                        <a:rPr lang="sl-SI" sz="1600"/>
                        <a:t>9. 5. 2023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a:ln>
                            <a:noFill/>
                          </a:ln>
                          <a:effectLst/>
                          <a:uLnTx/>
                          <a:uFillTx/>
                          <a:latin typeface="Calibri"/>
                          <a:ea typeface="+mn-ea"/>
                          <a:cs typeface="+mn-cs"/>
                        </a:rPr>
                        <a:t>na daljavo</a:t>
                      </a:r>
                    </a:p>
                  </a:txBody>
                  <a:tcPr anchor="ctr"/>
                </a:tc>
                <a:tc>
                  <a:txBody>
                    <a:bodyPr/>
                    <a:lstStyle/>
                    <a:p>
                      <a:pPr algn="ctr"/>
                      <a:r>
                        <a:rPr lang="sl-SI" sz="1600"/>
                        <a:t>Jožica, Eva, Andreja, Bojan, Zala, Janez, Alenka, Melita</a:t>
                      </a:r>
                    </a:p>
                  </a:txBody>
                  <a:tcPr anchor="ctr"/>
                </a:tc>
                <a:extLst>
                  <a:ext uri="{0D108BD9-81ED-4DB2-BD59-A6C34878D82A}">
                    <a16:rowId xmlns:a16="http://schemas.microsoft.com/office/drawing/2014/main" val="3450897306"/>
                  </a:ext>
                </a:extLst>
              </a:tr>
              <a:tr h="329581">
                <a:tc>
                  <a:txBody>
                    <a:bodyPr/>
                    <a:lstStyle/>
                    <a:p>
                      <a:pPr lvl="0" algn="ctr">
                        <a:buNone/>
                      </a:pPr>
                      <a:r>
                        <a:rPr lang="sl-SI" sz="1600" dirty="0"/>
                        <a:t>11. 5. 2023</a:t>
                      </a:r>
                    </a:p>
                  </a:txBody>
                  <a:tcPr anchor="ctr"/>
                </a:tc>
                <a:tc>
                  <a:txBody>
                    <a:bodyPr/>
                    <a:lstStyle/>
                    <a:p>
                      <a:pPr marL="0" lvl="0" indent="0" algn="ctr">
                        <a:lnSpc>
                          <a:spcPct val="100000"/>
                        </a:lnSpc>
                        <a:spcBef>
                          <a:spcPts val="0"/>
                        </a:spcBef>
                        <a:spcAft>
                          <a:spcPts val="0"/>
                        </a:spcAft>
                        <a:buNone/>
                      </a:pPr>
                      <a:r>
                        <a:rPr lang="sl-SI" sz="1600" b="0" i="0" u="none" strike="noStrike" kern="1200" cap="none" spc="0" normalizeH="0" baseline="0" noProof="0">
                          <a:ln>
                            <a:noFill/>
                          </a:ln>
                          <a:solidFill>
                            <a:srgbClr val="000000"/>
                          </a:solidFill>
                          <a:effectLst/>
                          <a:uLnTx/>
                          <a:uFillTx/>
                          <a:latin typeface="Calibri"/>
                        </a:rPr>
                        <a:t>na daljavo</a:t>
                      </a:r>
                      <a:endParaRPr kumimoji="0" lang="sl-SI" sz="1600"/>
                    </a:p>
                  </a:txBody>
                  <a:tcPr anchor="ctr"/>
                </a:tc>
                <a:tc>
                  <a:txBody>
                    <a:bodyPr/>
                    <a:lstStyle/>
                    <a:p>
                      <a:pPr lvl="0" algn="ctr">
                        <a:buNone/>
                      </a:pPr>
                      <a:r>
                        <a:rPr lang="sl-SI" sz="1600" dirty="0"/>
                        <a:t>Alenka, Eva, Irena, Melita</a:t>
                      </a:r>
                    </a:p>
                  </a:txBody>
                  <a:tcPr anchor="ctr"/>
                </a:tc>
                <a:extLst>
                  <a:ext uri="{0D108BD9-81ED-4DB2-BD59-A6C34878D82A}">
                    <a16:rowId xmlns:a16="http://schemas.microsoft.com/office/drawing/2014/main" val="34961100"/>
                  </a:ext>
                </a:extLst>
              </a:tr>
            </a:tbl>
          </a:graphicData>
        </a:graphic>
      </p:graphicFrame>
    </p:spTree>
    <p:extLst>
      <p:ext uri="{BB962C8B-B14F-4D97-AF65-F5344CB8AC3E}">
        <p14:creationId xmlns:p14="http://schemas.microsoft.com/office/powerpoint/2010/main" val="139680205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454742" y="2389237"/>
            <a:ext cx="5958348" cy="4151745"/>
          </a:xfrm>
        </p:spPr>
        <p:txBody>
          <a:bodyPr vert="horz" lIns="91440" tIns="45720" rIns="91440" bIns="45720" rtlCol="0" anchor="t">
            <a:normAutofit/>
          </a:bodyPr>
          <a:lstStyle/>
          <a:p>
            <a:pPr marL="457200" indent="-457200" algn="just"/>
            <a:r>
              <a:rPr lang="sl-SI">
                <a:cs typeface="Calibri"/>
              </a:rPr>
              <a:t>Sodelovanje v drugih skupinah:</a:t>
            </a:r>
          </a:p>
          <a:p>
            <a:pPr marL="914400" lvl="1" indent="-457200" algn="just"/>
            <a:r>
              <a:rPr lang="sl-SI">
                <a:cs typeface="Calibri"/>
              </a:rPr>
              <a:t>ankete (priprava, izvedba, analiza),</a:t>
            </a:r>
          </a:p>
          <a:p>
            <a:pPr marL="914400" lvl="1" indent="-457200" algn="just"/>
            <a:r>
              <a:rPr lang="sl-SI">
                <a:cs typeface="Calibri"/>
              </a:rPr>
              <a:t>intervjuji (priprava, izvedba, analiza),</a:t>
            </a:r>
          </a:p>
          <a:p>
            <a:pPr marL="914400" lvl="1" indent="-457200" algn="just"/>
            <a:r>
              <a:rPr lang="sl-SI">
                <a:cs typeface="Calibri"/>
              </a:rPr>
              <a:t>drugi poskusni moduli,</a:t>
            </a:r>
          </a:p>
          <a:p>
            <a:pPr marL="914400" lvl="1" indent="-457200" algn="just"/>
            <a:r>
              <a:rPr lang="sl-SI">
                <a:cs typeface="Calibri"/>
              </a:rPr>
              <a:t>skupina jezikoslovcev.</a:t>
            </a:r>
          </a:p>
          <a:p>
            <a:pPr algn="just"/>
            <a:endParaRPr lang="sl-SI">
              <a:cs typeface="Calibri"/>
            </a:endParaRPr>
          </a:p>
          <a:p>
            <a:endParaRPr lang="sl-SI">
              <a:cs typeface="Calibri"/>
            </a:endParaRPr>
          </a:p>
        </p:txBody>
      </p:sp>
      <p:pic>
        <p:nvPicPr>
          <p:cNvPr id="4" name="Slika 3" descr="Slika, ki vsebuje besede besedilo, konferenčna soba&#10;&#10;Opis je samodejno ustvarjen">
            <a:extLst>
              <a:ext uri="{FF2B5EF4-FFF2-40B4-BE49-F238E27FC236}">
                <a16:creationId xmlns:a16="http://schemas.microsoft.com/office/drawing/2014/main" id="{1F1BF1F7-982C-FD0C-BE6D-B3FF203B1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683" y="3608872"/>
            <a:ext cx="5958348" cy="2681257"/>
          </a:xfrm>
          <a:prstGeom prst="ellipse">
            <a:avLst/>
          </a:prstGeom>
          <a:ln>
            <a:noFill/>
          </a:ln>
          <a:effectLst>
            <a:softEdge rad="112500"/>
          </a:effectLst>
        </p:spPr>
      </p:pic>
      <p:sp>
        <p:nvSpPr>
          <p:cNvPr id="7" name="Naslov 1">
            <a:extLst>
              <a:ext uri="{FF2B5EF4-FFF2-40B4-BE49-F238E27FC236}">
                <a16:creationId xmlns:a16="http://schemas.microsoft.com/office/drawing/2014/main" id="{D287C70F-5C77-AF1D-B8C0-40A41AC47DDB}"/>
              </a:ext>
            </a:extLst>
          </p:cNvPr>
          <p:cNvSpPr>
            <a:spLocks noGrp="1"/>
          </p:cNvSpPr>
          <p:nvPr>
            <p:ph type="title"/>
          </p:nvPr>
        </p:nvSpPr>
        <p:spPr>
          <a:xfrm>
            <a:off x="838200" y="1030522"/>
            <a:ext cx="10515600" cy="748898"/>
          </a:xfrm>
        </p:spPr>
        <p:txBody>
          <a:bodyPr/>
          <a:lstStyle/>
          <a:p>
            <a:pPr algn="ctr"/>
            <a:r>
              <a:rPr lang="sl-SI" b="1">
                <a:solidFill>
                  <a:srgbClr val="0070C0"/>
                </a:solidFill>
                <a:cs typeface="Calibri Light"/>
              </a:rPr>
              <a:t>Način in potek dela</a:t>
            </a:r>
            <a:endParaRPr lang="sl-SI" b="1">
              <a:solidFill>
                <a:srgbClr val="0070C0"/>
              </a:solidFill>
            </a:endParaRPr>
          </a:p>
        </p:txBody>
      </p:sp>
    </p:spTree>
    <p:extLst>
      <p:ext uri="{BB962C8B-B14F-4D97-AF65-F5344CB8AC3E}">
        <p14:creationId xmlns:p14="http://schemas.microsoft.com/office/powerpoint/2010/main" val="348104135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838200" y="897119"/>
            <a:ext cx="10515600" cy="1031649"/>
          </a:xfrm>
        </p:spPr>
        <p:txBody>
          <a:bodyPr/>
          <a:lstStyle/>
          <a:p>
            <a:pPr algn="ctr"/>
            <a:r>
              <a:rPr lang="sl-SI" b="1">
                <a:solidFill>
                  <a:srgbClr val="0070C0"/>
                </a:solidFill>
                <a:cs typeface="Calibri Light"/>
              </a:rPr>
              <a:t>2 Rezultati dela</a:t>
            </a:r>
            <a:endParaRPr lang="sl-SI" b="1">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838200" y="2264309"/>
            <a:ext cx="10803194" cy="3370622"/>
          </a:xfrm>
        </p:spPr>
        <p:txBody>
          <a:bodyPr vert="horz" lIns="91440" tIns="45720" rIns="91440" bIns="45720" rtlCol="0" anchor="t">
            <a:normAutofit lnSpcReduction="10000"/>
          </a:bodyPr>
          <a:lstStyle/>
          <a:p>
            <a:pPr marL="0" indent="0" algn="just">
              <a:buNone/>
            </a:pPr>
            <a:r>
              <a:rPr lang="sl-SI">
                <a:highlight>
                  <a:srgbClr val="FFFFFF"/>
                </a:highlight>
                <a:cs typeface="Calibri"/>
              </a:rPr>
              <a:t>2.1 Pripravljen </a:t>
            </a:r>
            <a:r>
              <a:rPr lang="sl-SI">
                <a:solidFill>
                  <a:srgbClr val="0070C0"/>
                </a:solidFill>
                <a:highlight>
                  <a:srgbClr val="FFFFFF"/>
                </a:highlight>
                <a:cs typeface="Calibri"/>
              </a:rPr>
              <a:t>izvedbeni načrt</a:t>
            </a:r>
            <a:r>
              <a:rPr lang="sl-SI">
                <a:highlight>
                  <a:srgbClr val="FFFFFF"/>
                </a:highlight>
                <a:cs typeface="Calibri"/>
              </a:rPr>
              <a:t> (zastavitev ciljev</a:t>
            </a:r>
            <a:r>
              <a:rPr lang="sl-SI">
                <a:highlight>
                  <a:srgbClr val="FFFFFF"/>
                </a:highlight>
                <a:ea typeface="+mn-lt"/>
                <a:cs typeface="+mn-lt"/>
              </a:rPr>
              <a:t>, koncepta in metod dela</a:t>
            </a:r>
            <a:r>
              <a:rPr lang="sl-SI">
                <a:highlight>
                  <a:srgbClr val="FFFFFF"/>
                </a:highlight>
                <a:cs typeface="Calibri"/>
              </a:rPr>
              <a:t>).</a:t>
            </a:r>
          </a:p>
          <a:p>
            <a:pPr marL="0" indent="0" algn="just">
              <a:buNone/>
            </a:pPr>
            <a:endParaRPr lang="sl-SI">
              <a:cs typeface="Calibri" panose="020F0502020204030204"/>
            </a:endParaRPr>
          </a:p>
          <a:p>
            <a:pPr marL="0" indent="0" algn="just">
              <a:buNone/>
            </a:pPr>
            <a:r>
              <a:rPr lang="sl-SI">
                <a:highlight>
                  <a:srgbClr val="FFFFFF"/>
                </a:highlight>
                <a:cs typeface="Calibri"/>
              </a:rPr>
              <a:t>2.2 Pripravljene </a:t>
            </a:r>
            <a:r>
              <a:rPr lang="sl-SI">
                <a:solidFill>
                  <a:srgbClr val="0070C0"/>
                </a:solidFill>
                <a:highlight>
                  <a:srgbClr val="FFFFFF"/>
                </a:highlight>
                <a:cs typeface="Calibri" panose="020F0502020204030204"/>
              </a:rPr>
              <a:t>drsnice</a:t>
            </a:r>
            <a:r>
              <a:rPr lang="sl-SI">
                <a:highlight>
                  <a:srgbClr val="FFFFFF"/>
                </a:highlight>
                <a:cs typeface="Calibri"/>
              </a:rPr>
              <a:t> poskusnega modula.</a:t>
            </a:r>
          </a:p>
          <a:p>
            <a:pPr marL="0" indent="0" algn="just">
              <a:buNone/>
            </a:pPr>
            <a:endParaRPr lang="sl-SI">
              <a:highlight>
                <a:srgbClr val="FFFFFF"/>
              </a:highlight>
              <a:cs typeface="Calibri"/>
            </a:endParaRPr>
          </a:p>
          <a:p>
            <a:pPr marL="0" indent="0" algn="just">
              <a:buNone/>
            </a:pPr>
            <a:r>
              <a:rPr lang="sl-SI">
                <a:highlight>
                  <a:srgbClr val="FFFFFF"/>
                </a:highlight>
                <a:cs typeface="Calibri"/>
              </a:rPr>
              <a:t>2.3 Opravljeni </a:t>
            </a:r>
            <a:r>
              <a:rPr lang="sl-SI">
                <a:solidFill>
                  <a:srgbClr val="0070C0"/>
                </a:solidFill>
                <a:highlight>
                  <a:srgbClr val="FFFFFF"/>
                </a:highlight>
                <a:cs typeface="Calibri"/>
              </a:rPr>
              <a:t>intervjuji</a:t>
            </a:r>
            <a:r>
              <a:rPr lang="sl-SI">
                <a:highlight>
                  <a:srgbClr val="FFFFFF"/>
                </a:highlight>
                <a:cs typeface="Calibri"/>
              </a:rPr>
              <a:t>. </a:t>
            </a:r>
            <a:endParaRPr lang="sl-SI">
              <a:solidFill>
                <a:srgbClr val="000000"/>
              </a:solidFill>
              <a:highlight>
                <a:srgbClr val="FFFFFF"/>
              </a:highlight>
              <a:cs typeface="Calibri"/>
            </a:endParaRPr>
          </a:p>
          <a:p>
            <a:pPr marL="0" indent="0" algn="just">
              <a:buNone/>
            </a:pPr>
            <a:endParaRPr lang="sl-SI">
              <a:highlight>
                <a:srgbClr val="FFFFFF"/>
              </a:highlight>
              <a:cs typeface="Calibri"/>
            </a:endParaRPr>
          </a:p>
          <a:p>
            <a:pPr marL="0" indent="0" algn="just">
              <a:buNone/>
            </a:pPr>
            <a:r>
              <a:rPr lang="sl-SI">
                <a:highlight>
                  <a:srgbClr val="FFFFFF"/>
                </a:highlight>
                <a:cs typeface="Calibri"/>
              </a:rPr>
              <a:t>2.4 </a:t>
            </a:r>
            <a:r>
              <a:rPr lang="sl-SI">
                <a:solidFill>
                  <a:srgbClr val="0070C0"/>
                </a:solidFill>
                <a:highlight>
                  <a:srgbClr val="FFFFFF"/>
                </a:highlight>
                <a:cs typeface="Calibri"/>
              </a:rPr>
              <a:t>Refleksija</a:t>
            </a:r>
            <a:r>
              <a:rPr lang="sl-SI">
                <a:highlight>
                  <a:srgbClr val="FFFFFF"/>
                </a:highlight>
                <a:cs typeface="Calibri"/>
              </a:rPr>
              <a:t>.</a:t>
            </a:r>
          </a:p>
        </p:txBody>
      </p:sp>
    </p:spTree>
    <p:extLst>
      <p:ext uri="{BB962C8B-B14F-4D97-AF65-F5344CB8AC3E}">
        <p14:creationId xmlns:p14="http://schemas.microsoft.com/office/powerpoint/2010/main" val="51828824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838200" y="680810"/>
            <a:ext cx="10515600" cy="1031649"/>
          </a:xfrm>
        </p:spPr>
        <p:txBody>
          <a:bodyPr/>
          <a:lstStyle/>
          <a:p>
            <a:pPr algn="ctr"/>
            <a:r>
              <a:rPr lang="sl-SI" b="1">
                <a:solidFill>
                  <a:srgbClr val="0070C0"/>
                </a:solidFill>
                <a:cs typeface="Calibri Light"/>
              </a:rPr>
              <a:t>2 Rezultati dela</a:t>
            </a:r>
            <a:endParaRPr lang="sl-SI" b="1">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838200" y="2261418"/>
            <a:ext cx="10803194" cy="4080387"/>
          </a:xfrm>
        </p:spPr>
        <p:txBody>
          <a:bodyPr vert="horz" lIns="91440" tIns="45720" rIns="91440" bIns="45720" rtlCol="0" anchor="t">
            <a:normAutofit/>
          </a:bodyPr>
          <a:lstStyle/>
          <a:p>
            <a:pPr marL="0" indent="0" algn="just">
              <a:buNone/>
            </a:pPr>
            <a:r>
              <a:rPr lang="sl-SI" dirty="0">
                <a:highlight>
                  <a:srgbClr val="FFFFFF"/>
                </a:highlight>
                <a:cs typeface="Calibri"/>
              </a:rPr>
              <a:t>2.1 Pripravljen </a:t>
            </a:r>
            <a:r>
              <a:rPr lang="sl-SI" dirty="0">
                <a:solidFill>
                  <a:srgbClr val="0070C0"/>
                </a:solidFill>
                <a:highlight>
                  <a:srgbClr val="FFFFFF"/>
                </a:highlight>
                <a:cs typeface="Calibri"/>
              </a:rPr>
              <a:t>izvedbeni načrt </a:t>
            </a:r>
            <a:r>
              <a:rPr lang="sl-SI" dirty="0">
                <a:highlight>
                  <a:srgbClr val="FFFFFF"/>
                </a:highlight>
                <a:cs typeface="Calibri"/>
              </a:rPr>
              <a:t> (zastavitev ciljev</a:t>
            </a:r>
            <a:r>
              <a:rPr lang="sl-SI" dirty="0">
                <a:highlight>
                  <a:srgbClr val="FFFFFF"/>
                </a:highlight>
                <a:ea typeface="+mn-lt"/>
                <a:cs typeface="+mn-lt"/>
              </a:rPr>
              <a:t>, koncepta in metod dela</a:t>
            </a:r>
            <a:r>
              <a:rPr lang="sl-SI" dirty="0">
                <a:highlight>
                  <a:srgbClr val="FFFFFF"/>
                </a:highlight>
                <a:cs typeface="Calibri"/>
              </a:rPr>
              <a:t>).</a:t>
            </a:r>
          </a:p>
          <a:p>
            <a:pPr marL="0" indent="0" algn="just">
              <a:buNone/>
            </a:pPr>
            <a:endParaRPr lang="sl-SI" dirty="0">
              <a:cs typeface="Calibri" panose="020F0502020204030204"/>
            </a:endParaRPr>
          </a:p>
          <a:p>
            <a:pPr algn="just"/>
            <a:endParaRPr lang="sl-SI" dirty="0"/>
          </a:p>
          <a:p>
            <a:endParaRPr lang="sl-SI" dirty="0">
              <a:cs typeface="Calibri"/>
            </a:endParaRPr>
          </a:p>
        </p:txBody>
      </p:sp>
      <p:pic>
        <p:nvPicPr>
          <p:cNvPr id="5" name="Slika 4">
            <a:extLst>
              <a:ext uri="{FF2B5EF4-FFF2-40B4-BE49-F238E27FC236}">
                <a16:creationId xmlns:a16="http://schemas.microsoft.com/office/drawing/2014/main" id="{C3B7C38B-E53E-0BD8-8967-4AF360C510BE}"/>
              </a:ext>
            </a:extLst>
          </p:cNvPr>
          <p:cNvPicPr>
            <a:picLocks noChangeAspect="1"/>
          </p:cNvPicPr>
          <p:nvPr/>
        </p:nvPicPr>
        <p:blipFill>
          <a:blip r:embed="rId2"/>
          <a:stretch>
            <a:fillRect/>
          </a:stretch>
        </p:blipFill>
        <p:spPr>
          <a:xfrm>
            <a:off x="6903085" y="3219989"/>
            <a:ext cx="3892735" cy="30431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2192140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a:extLst>
              <a:ext uri="{FF2B5EF4-FFF2-40B4-BE49-F238E27FC236}">
                <a16:creationId xmlns:a16="http://schemas.microsoft.com/office/drawing/2014/main" id="{57AC885F-BDA0-A439-57AB-F540125ED9AF}"/>
              </a:ext>
            </a:extLst>
          </p:cNvPr>
          <p:cNvPicPr>
            <a:picLocks noChangeAspect="1"/>
          </p:cNvPicPr>
          <p:nvPr/>
        </p:nvPicPr>
        <p:blipFill>
          <a:blip r:embed="rId2"/>
          <a:stretch>
            <a:fillRect/>
          </a:stretch>
        </p:blipFill>
        <p:spPr>
          <a:xfrm rot="1052208">
            <a:off x="7662987" y="2019807"/>
            <a:ext cx="3848895" cy="2189728"/>
          </a:xfrm>
          <a:prstGeom prst="rect">
            <a:avLst/>
          </a:prstGeom>
        </p:spPr>
      </p:pic>
      <p:pic>
        <p:nvPicPr>
          <p:cNvPr id="7" name="Slika 6">
            <a:extLst>
              <a:ext uri="{FF2B5EF4-FFF2-40B4-BE49-F238E27FC236}">
                <a16:creationId xmlns:a16="http://schemas.microsoft.com/office/drawing/2014/main" id="{8D9361D9-5020-31F6-2EAC-09F3FE5F06DA}"/>
              </a:ext>
            </a:extLst>
          </p:cNvPr>
          <p:cNvPicPr>
            <a:picLocks noChangeAspect="1"/>
          </p:cNvPicPr>
          <p:nvPr/>
        </p:nvPicPr>
        <p:blipFill>
          <a:blip r:embed="rId3"/>
          <a:stretch>
            <a:fillRect/>
          </a:stretch>
        </p:blipFill>
        <p:spPr>
          <a:xfrm rot="1156227">
            <a:off x="4011602" y="3534765"/>
            <a:ext cx="4697204" cy="2676177"/>
          </a:xfrm>
          <a:prstGeom prst="rect">
            <a:avLst/>
          </a:prstGeom>
        </p:spPr>
      </p:pic>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838200" y="680810"/>
            <a:ext cx="10515600" cy="1031649"/>
          </a:xfrm>
        </p:spPr>
        <p:txBody>
          <a:bodyPr/>
          <a:lstStyle/>
          <a:p>
            <a:pPr algn="ctr"/>
            <a:r>
              <a:rPr lang="sl-SI" b="1" dirty="0">
                <a:solidFill>
                  <a:srgbClr val="0070C0"/>
                </a:solidFill>
                <a:cs typeface="Calibri Light"/>
              </a:rPr>
              <a:t>2 Rezultati dela</a:t>
            </a:r>
            <a:endParaRPr lang="sl-SI" b="1" dirty="0">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439656" y="2234784"/>
            <a:ext cx="6830961" cy="550608"/>
          </a:xfrm>
        </p:spPr>
        <p:txBody>
          <a:bodyPr vert="horz" lIns="91440" tIns="45720" rIns="91440" bIns="45720" rtlCol="0" anchor="t">
            <a:normAutofit/>
          </a:bodyPr>
          <a:lstStyle/>
          <a:p>
            <a:pPr marL="0" indent="0" algn="just">
              <a:buNone/>
            </a:pPr>
            <a:r>
              <a:rPr lang="sl-SI" dirty="0">
                <a:highlight>
                  <a:srgbClr val="FFFFFF"/>
                </a:highlight>
                <a:cs typeface="Calibri"/>
              </a:rPr>
              <a:t>2.2 Pripravljene </a:t>
            </a:r>
            <a:r>
              <a:rPr lang="sl-SI" dirty="0">
                <a:solidFill>
                  <a:srgbClr val="0070C0"/>
                </a:solidFill>
                <a:highlight>
                  <a:srgbClr val="FFFFFF"/>
                </a:highlight>
                <a:cs typeface="Calibri"/>
              </a:rPr>
              <a:t>drsnice</a:t>
            </a:r>
            <a:r>
              <a:rPr lang="sl-SI" dirty="0">
                <a:highlight>
                  <a:srgbClr val="FFFFFF"/>
                </a:highlight>
                <a:cs typeface="Calibri"/>
              </a:rPr>
              <a:t> poskusnega modula.</a:t>
            </a:r>
            <a:endParaRPr lang="sl-SI" dirty="0">
              <a:solidFill>
                <a:srgbClr val="FF0000"/>
              </a:solidFill>
              <a:highlight>
                <a:srgbClr val="FFFFFF"/>
              </a:highlight>
              <a:cs typeface="Calibri"/>
            </a:endParaRPr>
          </a:p>
          <a:p>
            <a:pPr marL="0" indent="0" algn="just">
              <a:buNone/>
            </a:pPr>
            <a:endParaRPr lang="sl-SI" dirty="0">
              <a:cs typeface="Calibri" panose="020F0502020204030204"/>
            </a:endParaRPr>
          </a:p>
          <a:p>
            <a:pPr algn="just"/>
            <a:endParaRPr lang="sl-SI" dirty="0"/>
          </a:p>
          <a:p>
            <a:endParaRPr lang="sl-SI" dirty="0">
              <a:cs typeface="Calibri"/>
            </a:endParaRPr>
          </a:p>
        </p:txBody>
      </p:sp>
      <p:pic>
        <p:nvPicPr>
          <p:cNvPr id="5" name="Slika 4">
            <a:extLst>
              <a:ext uri="{FF2B5EF4-FFF2-40B4-BE49-F238E27FC236}">
                <a16:creationId xmlns:a16="http://schemas.microsoft.com/office/drawing/2014/main" id="{4AC12E91-6F98-0729-CE89-E47EC73339AB}"/>
              </a:ext>
            </a:extLst>
          </p:cNvPr>
          <p:cNvPicPr>
            <a:picLocks noChangeAspect="1"/>
          </p:cNvPicPr>
          <p:nvPr/>
        </p:nvPicPr>
        <p:blipFill>
          <a:blip r:embed="rId4"/>
          <a:stretch>
            <a:fillRect/>
          </a:stretch>
        </p:blipFill>
        <p:spPr>
          <a:xfrm rot="20452537">
            <a:off x="296964" y="4078521"/>
            <a:ext cx="3986062" cy="2241449"/>
          </a:xfrm>
          <a:prstGeom prst="rect">
            <a:avLst/>
          </a:prstGeom>
        </p:spPr>
      </p:pic>
      <p:pic>
        <p:nvPicPr>
          <p:cNvPr id="9" name="Slika 8">
            <a:extLst>
              <a:ext uri="{FF2B5EF4-FFF2-40B4-BE49-F238E27FC236}">
                <a16:creationId xmlns:a16="http://schemas.microsoft.com/office/drawing/2014/main" id="{132C1903-7249-6F4B-DF34-0F56BC4D55B2}"/>
              </a:ext>
            </a:extLst>
          </p:cNvPr>
          <p:cNvPicPr>
            <a:picLocks noChangeAspect="1"/>
          </p:cNvPicPr>
          <p:nvPr/>
        </p:nvPicPr>
        <p:blipFill>
          <a:blip r:embed="rId5"/>
          <a:stretch>
            <a:fillRect/>
          </a:stretch>
        </p:blipFill>
        <p:spPr>
          <a:xfrm rot="20793105">
            <a:off x="7637338" y="4021867"/>
            <a:ext cx="4132837" cy="2334584"/>
          </a:xfrm>
          <a:prstGeom prst="rect">
            <a:avLst/>
          </a:prstGeom>
        </p:spPr>
      </p:pic>
    </p:spTree>
    <p:extLst>
      <p:ext uri="{BB962C8B-B14F-4D97-AF65-F5344CB8AC3E}">
        <p14:creationId xmlns:p14="http://schemas.microsoft.com/office/powerpoint/2010/main" val="313797492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83ED1-B4A8-4116-AA4D-0D063D4758F7}"/>
              </a:ext>
            </a:extLst>
          </p:cNvPr>
          <p:cNvSpPr>
            <a:spLocks noGrp="1"/>
          </p:cNvSpPr>
          <p:nvPr>
            <p:ph type="title"/>
          </p:nvPr>
        </p:nvSpPr>
        <p:spPr>
          <a:xfrm>
            <a:off x="838200" y="680810"/>
            <a:ext cx="10515600" cy="1031649"/>
          </a:xfrm>
        </p:spPr>
        <p:txBody>
          <a:bodyPr/>
          <a:lstStyle/>
          <a:p>
            <a:pPr algn="ctr"/>
            <a:r>
              <a:rPr lang="sl-SI" b="1">
                <a:solidFill>
                  <a:srgbClr val="0070C0"/>
                </a:solidFill>
                <a:cs typeface="Calibri Light"/>
              </a:rPr>
              <a:t>2 Rezultati dela</a:t>
            </a:r>
            <a:endParaRPr lang="sl-SI" b="1">
              <a:solidFill>
                <a:srgbClr val="0070C0"/>
              </a:solidFill>
            </a:endParaRPr>
          </a:p>
        </p:txBody>
      </p:sp>
      <p:sp>
        <p:nvSpPr>
          <p:cNvPr id="3" name="Označba mesta vsebine 2">
            <a:extLst>
              <a:ext uri="{FF2B5EF4-FFF2-40B4-BE49-F238E27FC236}">
                <a16:creationId xmlns:a16="http://schemas.microsoft.com/office/drawing/2014/main" id="{F5D69E8C-F2C3-413D-816A-28A6AE813659}"/>
              </a:ext>
            </a:extLst>
          </p:cNvPr>
          <p:cNvSpPr>
            <a:spLocks noGrp="1"/>
          </p:cNvSpPr>
          <p:nvPr>
            <p:ph idx="1"/>
          </p:nvPr>
        </p:nvSpPr>
        <p:spPr>
          <a:xfrm>
            <a:off x="694403" y="1601813"/>
            <a:ext cx="10803194" cy="580105"/>
          </a:xfrm>
        </p:spPr>
        <p:txBody>
          <a:bodyPr vert="horz" lIns="91440" tIns="45720" rIns="91440" bIns="45720" rtlCol="0" anchor="t">
            <a:normAutofit/>
          </a:bodyPr>
          <a:lstStyle/>
          <a:p>
            <a:pPr marL="0" indent="0" algn="just">
              <a:buNone/>
            </a:pPr>
            <a:r>
              <a:rPr lang="sl-SI">
                <a:highlight>
                  <a:srgbClr val="FFFFFF"/>
                </a:highlight>
                <a:cs typeface="Calibri"/>
              </a:rPr>
              <a:t>2.3 </a:t>
            </a:r>
            <a:r>
              <a:rPr lang="sl-SI">
                <a:cs typeface="Calibri"/>
              </a:rPr>
              <a:t>Opravljeni intervjuji.</a:t>
            </a:r>
            <a:endParaRPr lang="sl-SI"/>
          </a:p>
          <a:p>
            <a:endParaRPr lang="sl-SI">
              <a:cs typeface="Calibri"/>
            </a:endParaRPr>
          </a:p>
        </p:txBody>
      </p:sp>
      <p:sp>
        <p:nvSpPr>
          <p:cNvPr id="5" name="PoljeZBesedilom 4">
            <a:extLst>
              <a:ext uri="{FF2B5EF4-FFF2-40B4-BE49-F238E27FC236}">
                <a16:creationId xmlns:a16="http://schemas.microsoft.com/office/drawing/2014/main" id="{18428FCD-4C5E-6709-5E98-2063ECCEC2D9}"/>
              </a:ext>
            </a:extLst>
          </p:cNvPr>
          <p:cNvSpPr txBox="1"/>
          <p:nvPr/>
        </p:nvSpPr>
        <p:spPr>
          <a:xfrm>
            <a:off x="694403" y="2181918"/>
            <a:ext cx="10579508" cy="1477328"/>
          </a:xfrm>
          <a:prstGeom prst="rect">
            <a:avLst/>
          </a:prstGeom>
          <a:noFill/>
        </p:spPr>
        <p:txBody>
          <a:bodyPr wrap="square" lIns="91440" tIns="45720" rIns="91440" bIns="45720" anchor="t">
            <a:spAutoFit/>
          </a:bodyPr>
          <a:lstStyle/>
          <a:p>
            <a:pPr algn="just"/>
            <a:r>
              <a:rPr lang="sl-SI" dirty="0">
                <a:solidFill>
                  <a:srgbClr val="0070C0"/>
                </a:solidFill>
              </a:rPr>
              <a:t>»Dejansko smo odgovorni našim predhodnikom in našim naslednikom, da bomo potem zapustili naravo in ta gozdni ekosistem tak, kot se spodobi. </a:t>
            </a:r>
            <a:r>
              <a:rPr lang="sl-SI" u="sng" dirty="0">
                <a:solidFill>
                  <a:srgbClr val="0070C0"/>
                </a:solidFill>
              </a:rPr>
              <a:t>Smo tudi posredno odgovorni in posredno tudi lahko vplivamo. Ja, ampak, vsak po svoje</a:t>
            </a:r>
            <a:r>
              <a:rPr lang="sl-SI" dirty="0">
                <a:solidFill>
                  <a:srgbClr val="0070C0"/>
                </a:solidFill>
              </a:rPr>
              <a:t>, ko dejansko prispevaš ali pa z odgovornim pristopom lahko narediš največ, kar je v tvoji moči, in si potem lahko samo miren, da si ti naredil svoj del, in če še bo drugi naredil svoj del in tretji svoj del, se bo splošno sigurno situacija spremenila.« </a:t>
            </a:r>
            <a:r>
              <a:rPr lang="sl-SI" sz="1400" dirty="0">
                <a:solidFill>
                  <a:srgbClr val="0070C0"/>
                </a:solidFill>
              </a:rPr>
              <a:t>(Dragica </a:t>
            </a:r>
            <a:r>
              <a:rPr lang="sl-SI" sz="1400" err="1">
                <a:solidFill>
                  <a:srgbClr val="0070C0"/>
                </a:solidFill>
              </a:rPr>
              <a:t>Harič</a:t>
            </a:r>
            <a:r>
              <a:rPr lang="sl-SI" sz="1400" dirty="0">
                <a:solidFill>
                  <a:srgbClr val="0070C0"/>
                </a:solidFill>
              </a:rPr>
              <a:t> </a:t>
            </a:r>
            <a:r>
              <a:rPr lang="sl-SI" sz="1400" err="1">
                <a:solidFill>
                  <a:srgbClr val="0070C0"/>
                </a:solidFill>
              </a:rPr>
              <a:t>Šahtler</a:t>
            </a:r>
            <a:r>
              <a:rPr lang="sl-SI" sz="1400" dirty="0">
                <a:solidFill>
                  <a:srgbClr val="0070C0"/>
                </a:solidFill>
              </a:rPr>
              <a:t>)</a:t>
            </a:r>
            <a:endParaRPr lang="sl-SI" sz="1600" dirty="0">
              <a:cs typeface="Calibri" panose="020F0502020204030204"/>
            </a:endParaRPr>
          </a:p>
        </p:txBody>
      </p:sp>
      <p:pic>
        <p:nvPicPr>
          <p:cNvPr id="7" name="Slika 6">
            <a:extLst>
              <a:ext uri="{FF2B5EF4-FFF2-40B4-BE49-F238E27FC236}">
                <a16:creationId xmlns:a16="http://schemas.microsoft.com/office/drawing/2014/main" id="{A66AEB2C-EF28-7CE7-DDA6-133F95850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5" y="0"/>
            <a:ext cx="2847667" cy="1601813"/>
          </a:xfrm>
          <a:prstGeom prst="rect">
            <a:avLst/>
          </a:prstGeom>
        </p:spPr>
      </p:pic>
      <p:sp>
        <p:nvSpPr>
          <p:cNvPr id="4" name="PoljeZBesedilom 3">
            <a:extLst>
              <a:ext uri="{FF2B5EF4-FFF2-40B4-BE49-F238E27FC236}">
                <a16:creationId xmlns:a16="http://schemas.microsoft.com/office/drawing/2014/main" id="{8B08881D-1D48-8B38-980D-0132D87194DF}"/>
              </a:ext>
            </a:extLst>
          </p:cNvPr>
          <p:cNvSpPr txBox="1"/>
          <p:nvPr/>
        </p:nvSpPr>
        <p:spPr>
          <a:xfrm>
            <a:off x="694404" y="3777686"/>
            <a:ext cx="10579508" cy="923330"/>
          </a:xfrm>
          <a:prstGeom prst="rect">
            <a:avLst/>
          </a:prstGeom>
          <a:noFill/>
        </p:spPr>
        <p:txBody>
          <a:bodyPr wrap="square" lIns="91440" tIns="45720" rIns="91440" bIns="45720" anchor="t">
            <a:spAutoFit/>
          </a:bodyPr>
          <a:lstStyle/>
          <a:p>
            <a:pPr algn="just"/>
            <a:r>
              <a:rPr lang="sl-SI" dirty="0">
                <a:solidFill>
                  <a:srgbClr val="0070C0"/>
                </a:solidFill>
              </a:rPr>
              <a:t>»Čeprav je medsektorsko povezovanje težavno, je po navadi nek problem, ki ga je treba rešiti, povod do kompromisa. In potem na koncu vsi ugotovimo, da ga </a:t>
            </a:r>
            <a:r>
              <a:rPr lang="sl-SI" u="sng" dirty="0">
                <a:solidFill>
                  <a:srgbClr val="0070C0"/>
                </a:solidFill>
              </a:rPr>
              <a:t>lažje rešimo skupaj kot pa vsak posamezno</a:t>
            </a:r>
            <a:r>
              <a:rPr lang="sl-SI" dirty="0">
                <a:solidFill>
                  <a:srgbClr val="0070C0"/>
                </a:solidFill>
              </a:rPr>
              <a:t> oziroma da če ga rešujemo vsak s svoje strani, rešitev na koncu ni dobra.« </a:t>
            </a:r>
            <a:r>
              <a:rPr lang="sl-SI" sz="1400" dirty="0">
                <a:solidFill>
                  <a:schemeClr val="accent1"/>
                </a:solidFill>
              </a:rPr>
              <a:t>(Lenka </a:t>
            </a:r>
            <a:r>
              <a:rPr lang="sl-SI" sz="1400" err="1">
                <a:solidFill>
                  <a:schemeClr val="accent1"/>
                </a:solidFill>
              </a:rPr>
              <a:t>Stermecki</a:t>
            </a:r>
            <a:r>
              <a:rPr lang="sl-SI" sz="1400" dirty="0">
                <a:solidFill>
                  <a:schemeClr val="accent1"/>
                </a:solidFill>
              </a:rPr>
              <a:t>, </a:t>
            </a:r>
            <a:r>
              <a:rPr lang="sl-SI" sz="1400" err="1">
                <a:solidFill>
                  <a:schemeClr val="accent1"/>
                </a:solidFill>
              </a:rPr>
              <a:t>ZRSVN</a:t>
            </a:r>
            <a:r>
              <a:rPr lang="sl-SI" sz="1400" dirty="0">
                <a:solidFill>
                  <a:schemeClr val="accent1"/>
                </a:solidFill>
              </a:rPr>
              <a:t>)</a:t>
            </a:r>
            <a:endParaRPr lang="sl-SI" sz="1600" dirty="0">
              <a:solidFill>
                <a:schemeClr val="accent1"/>
              </a:solidFill>
              <a:cs typeface="Calibri" panose="020F0502020204030204"/>
            </a:endParaRPr>
          </a:p>
        </p:txBody>
      </p:sp>
      <p:sp>
        <p:nvSpPr>
          <p:cNvPr id="6" name="PoljeZBesedilom 5">
            <a:extLst>
              <a:ext uri="{FF2B5EF4-FFF2-40B4-BE49-F238E27FC236}">
                <a16:creationId xmlns:a16="http://schemas.microsoft.com/office/drawing/2014/main" id="{B07ED72B-73B9-AF6A-E32A-977C6C2995D6}"/>
              </a:ext>
            </a:extLst>
          </p:cNvPr>
          <p:cNvSpPr txBox="1"/>
          <p:nvPr/>
        </p:nvSpPr>
        <p:spPr>
          <a:xfrm>
            <a:off x="694403" y="4930603"/>
            <a:ext cx="10579507" cy="923330"/>
          </a:xfrm>
          <a:prstGeom prst="rect">
            <a:avLst/>
          </a:prstGeom>
          <a:noFill/>
        </p:spPr>
        <p:txBody>
          <a:bodyPr wrap="square" lIns="91440" tIns="45720" rIns="91440" bIns="45720" anchor="t">
            <a:spAutoFit/>
          </a:bodyPr>
          <a:lstStyle/>
          <a:p>
            <a:r>
              <a:rPr lang="sl-SI">
                <a:solidFill>
                  <a:schemeClr val="accent1"/>
                </a:solidFill>
              </a:rPr>
              <a:t>Pomembno je, »da vrednote, ki jih zastopamo v službi, zastopamo tudi izven nje »/.../ čeprav pogosto, kot vsi, trčimo v sistemske in družbene omejitve in s tem kdaj pridemo tudi v nasprotje z lastnim poslanstvom oz. naletimo na različne paradokse.« </a:t>
            </a:r>
            <a:r>
              <a:rPr lang="sl-SI" sz="1400">
                <a:solidFill>
                  <a:schemeClr val="accent1"/>
                </a:solidFill>
              </a:rPr>
              <a:t>(Lenka </a:t>
            </a:r>
            <a:r>
              <a:rPr lang="sl-SI" sz="1400" err="1">
                <a:solidFill>
                  <a:schemeClr val="accent1"/>
                </a:solidFill>
              </a:rPr>
              <a:t>Stermecki</a:t>
            </a:r>
            <a:r>
              <a:rPr lang="sl-SI" sz="1400">
                <a:solidFill>
                  <a:schemeClr val="accent1"/>
                </a:solidFill>
              </a:rPr>
              <a:t>, </a:t>
            </a:r>
            <a:r>
              <a:rPr lang="sl-SI" sz="1400" err="1">
                <a:solidFill>
                  <a:schemeClr val="accent1"/>
                </a:solidFill>
              </a:rPr>
              <a:t>ZRSVN</a:t>
            </a:r>
            <a:r>
              <a:rPr lang="sl-SI" sz="1400">
                <a:solidFill>
                  <a:schemeClr val="accent1"/>
                </a:solidFill>
              </a:rPr>
              <a:t>)</a:t>
            </a:r>
          </a:p>
        </p:txBody>
      </p:sp>
      <p:pic>
        <p:nvPicPr>
          <p:cNvPr id="8" name="Slika 7" descr="Slika, ki vsebuje besede ženska, oseba, zaprt prostor, poziranje&#10;&#10;Opis je samodejno ustvarjen">
            <a:extLst>
              <a:ext uri="{FF2B5EF4-FFF2-40B4-BE49-F238E27FC236}">
                <a16:creationId xmlns:a16="http://schemas.microsoft.com/office/drawing/2014/main" id="{FBD0582E-0782-2062-B46D-233EFF344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185" y="5426374"/>
            <a:ext cx="2464209" cy="1283140"/>
          </a:xfrm>
          <a:prstGeom prst="rect">
            <a:avLst/>
          </a:prstGeom>
          <a:ln>
            <a:noFill/>
          </a:ln>
          <a:effectLst>
            <a:softEdge rad="112500"/>
          </a:effectLst>
        </p:spPr>
      </p:pic>
      <p:sp>
        <p:nvSpPr>
          <p:cNvPr id="9" name="PoljeZBesedilom 8">
            <a:extLst>
              <a:ext uri="{FF2B5EF4-FFF2-40B4-BE49-F238E27FC236}">
                <a16:creationId xmlns:a16="http://schemas.microsoft.com/office/drawing/2014/main" id="{9A978A15-CBE4-D9AB-4D98-2339368412DD}"/>
              </a:ext>
            </a:extLst>
          </p:cNvPr>
          <p:cNvSpPr txBox="1"/>
          <p:nvPr/>
        </p:nvSpPr>
        <p:spPr>
          <a:xfrm>
            <a:off x="10051333" y="6582511"/>
            <a:ext cx="1855531" cy="276999"/>
          </a:xfrm>
          <a:prstGeom prst="rect">
            <a:avLst/>
          </a:prstGeom>
          <a:noFill/>
        </p:spPr>
        <p:txBody>
          <a:bodyPr wrap="square" lIns="91440" tIns="45720" rIns="91440" bIns="45720" rtlCol="0" anchor="t">
            <a:spAutoFit/>
          </a:bodyPr>
          <a:lstStyle/>
          <a:p>
            <a:pPr algn="ctr"/>
            <a:r>
              <a:rPr lang="sl-SI" sz="1200"/>
              <a:t>MS </a:t>
            </a:r>
            <a:r>
              <a:rPr lang="sl-SI" sz="1200" err="1"/>
              <a:t>Teams</a:t>
            </a:r>
            <a:r>
              <a:rPr lang="sl-SI" sz="1200"/>
              <a:t>, 17. 3. 2023</a:t>
            </a:r>
          </a:p>
        </p:txBody>
      </p:sp>
    </p:spTree>
    <p:extLst>
      <p:ext uri="{BB962C8B-B14F-4D97-AF65-F5344CB8AC3E}">
        <p14:creationId xmlns:p14="http://schemas.microsoft.com/office/powerpoint/2010/main" val="1864641928"/>
      </p:ext>
    </p:extLst>
  </p:cSld>
  <p:clrMapOvr>
    <a:masterClrMapping/>
  </p:clrMapOvr>
  <p:transition spd="slow">
    <p:fade/>
  </p:transition>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95E51D56EA6484080938458382C037B" ma:contentTypeVersion="5" ma:contentTypeDescription="Ustvari nov dokument." ma:contentTypeScope="" ma:versionID="f932ddcafe5b094f1492cf982dece598">
  <xsd:schema xmlns:xsd="http://www.w3.org/2001/XMLSchema" xmlns:xs="http://www.w3.org/2001/XMLSchema" xmlns:p="http://schemas.microsoft.com/office/2006/metadata/properties" xmlns:ns2="c4b24ea2-7baa-4b69-8095-b850be0a7a07" targetNamespace="http://schemas.microsoft.com/office/2006/metadata/properties" ma:root="true" ma:fieldsID="93c5b653ecc929a972c75559782417f8" ns2:_="">
    <xsd:import namespace="c4b24ea2-7baa-4b69-8095-b850be0a7a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24ea2-7baa-4b69-8095-b850be0a7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A35EDA-DF28-4DD3-BC1B-774028DBDB87}">
  <ds:schemaRefs>
    <ds:schemaRef ds:uri="c4b24ea2-7baa-4b69-8095-b850be0a7a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EFCA33-3429-4A74-919F-54C95367D722}">
  <ds:schemaRefs>
    <ds:schemaRef ds:uri="c4b24ea2-7baa-4b69-8095-b850be0a7a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5FCE07-5D85-4B79-BF9B-0AEDC9E9F8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876</Words>
  <Application>Microsoft Office PowerPoint</Application>
  <PresentationFormat>Širokozaslonsko</PresentationFormat>
  <Paragraphs>137</Paragraphs>
  <Slides>11</Slides>
  <Notes>2</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11</vt:i4>
      </vt:variant>
    </vt:vector>
  </HeadingPairs>
  <TitlesOfParts>
    <vt:vector size="15" baseType="lpstr">
      <vt:lpstr>Arial</vt:lpstr>
      <vt:lpstr>Calibri</vt:lpstr>
      <vt:lpstr>Calibri Light</vt:lpstr>
      <vt:lpstr>Officeova tema</vt:lpstr>
      <vt:lpstr>Poročilo o poskusnem interdisciplinarnem modulu Suša kot oblika manifestiranja podnebnih sprememb</vt:lpstr>
      <vt:lpstr>Analiza poteka priprave poskusnega modula</vt:lpstr>
      <vt:lpstr>1 Naslov modula, pripravljavci modula, način in potek dela</vt:lpstr>
      <vt:lpstr>Način in potek dela</vt:lpstr>
      <vt:lpstr>Način in potek dela</vt:lpstr>
      <vt:lpstr>2 Rezultati dela</vt:lpstr>
      <vt:lpstr>2 Rezultati dela</vt:lpstr>
      <vt:lpstr>2 Rezultati dela</vt:lpstr>
      <vt:lpstr>2 Rezultati dela</vt:lpstr>
      <vt:lpstr>3 Refleksija</vt:lpstr>
      <vt:lpstr>Vizija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Peter Zrinski</dc:creator>
  <cp:lastModifiedBy>Irena Stramljič Breznik</cp:lastModifiedBy>
  <cp:revision>21</cp:revision>
  <cp:lastPrinted>2023-05-09T12:21:02Z</cp:lastPrinted>
  <dcterms:created xsi:type="dcterms:W3CDTF">2023-02-06T08:44:06Z</dcterms:created>
  <dcterms:modified xsi:type="dcterms:W3CDTF">2023-05-15T11:35:48Z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0x010100095E51D56EA6484080938458382C037B</vt:lpwstr>
  </property>
</Properties>
</file>