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1"/>
  </p:notesMasterIdLst>
  <p:sldIdLst>
    <p:sldId id="343" r:id="rId6"/>
    <p:sldId id="301" r:id="rId7"/>
    <p:sldId id="495" r:id="rId8"/>
    <p:sldId id="394" r:id="rId9"/>
    <p:sldId id="368" r:id="rId10"/>
    <p:sldId id="388" r:id="rId11"/>
    <p:sldId id="412" r:id="rId12"/>
    <p:sldId id="370" r:id="rId13"/>
    <p:sldId id="476" r:id="rId14"/>
    <p:sldId id="389" r:id="rId15"/>
    <p:sldId id="372" r:id="rId16"/>
    <p:sldId id="262" r:id="rId17"/>
    <p:sldId id="373" r:id="rId18"/>
    <p:sldId id="374" r:id="rId19"/>
    <p:sldId id="430" r:id="rId20"/>
    <p:sldId id="482" r:id="rId21"/>
    <p:sldId id="483" r:id="rId22"/>
    <p:sldId id="395" r:id="rId23"/>
    <p:sldId id="463" r:id="rId24"/>
    <p:sldId id="453" r:id="rId25"/>
    <p:sldId id="449" r:id="rId26"/>
    <p:sldId id="450" r:id="rId27"/>
    <p:sldId id="454" r:id="rId28"/>
    <p:sldId id="455" r:id="rId29"/>
    <p:sldId id="456" r:id="rId30"/>
    <p:sldId id="459" r:id="rId31"/>
    <p:sldId id="460" r:id="rId32"/>
    <p:sldId id="461" r:id="rId33"/>
    <p:sldId id="484" r:id="rId34"/>
    <p:sldId id="464" r:id="rId35"/>
    <p:sldId id="465" r:id="rId36"/>
    <p:sldId id="466" r:id="rId37"/>
    <p:sldId id="467" r:id="rId38"/>
    <p:sldId id="468" r:id="rId39"/>
    <p:sldId id="469" r:id="rId40"/>
    <p:sldId id="487" r:id="rId41"/>
    <p:sldId id="471" r:id="rId42"/>
    <p:sldId id="474" r:id="rId43"/>
    <p:sldId id="475" r:id="rId44"/>
    <p:sldId id="473" r:id="rId45"/>
    <p:sldId id="470" r:id="rId46"/>
    <p:sldId id="479" r:id="rId47"/>
    <p:sldId id="485" r:id="rId48"/>
    <p:sldId id="443" r:id="rId49"/>
    <p:sldId id="486" r:id="rId50"/>
    <p:sldId id="480" r:id="rId51"/>
    <p:sldId id="488" r:id="rId52"/>
    <p:sldId id="481" r:id="rId53"/>
    <p:sldId id="489" r:id="rId54"/>
    <p:sldId id="491" r:id="rId55"/>
    <p:sldId id="492" r:id="rId56"/>
    <p:sldId id="423" r:id="rId57"/>
    <p:sldId id="490" r:id="rId58"/>
    <p:sldId id="441" r:id="rId59"/>
    <p:sldId id="493" r:id="rId60"/>
    <p:sldId id="496" r:id="rId61"/>
    <p:sldId id="478" r:id="rId62"/>
    <p:sldId id="436" r:id="rId63"/>
    <p:sldId id="497" r:id="rId64"/>
    <p:sldId id="446" r:id="rId65"/>
    <p:sldId id="445" r:id="rId66"/>
    <p:sldId id="447" r:id="rId67"/>
    <p:sldId id="448" r:id="rId68"/>
    <p:sldId id="413" r:id="rId69"/>
    <p:sldId id="426" r:id="rId7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D3300D-A048-D5ED-8E9F-D325D1E67B7B}" name="Urška Černe Potočnik" initials="UP" userId="S::ursula.cerne@um.si::00f7d01f-cf08-452e-b766-9430912e9e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3D1"/>
    <a:srgbClr val="8F963E"/>
    <a:srgbClr val="E6A483"/>
    <a:srgbClr val="27706D"/>
    <a:srgbClr val="AD7247"/>
    <a:srgbClr val="7030A0"/>
    <a:srgbClr val="DB14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4E92B-5C5D-455A-BBDF-0530481F1AC7}" v="493" dt="2023-05-08T09:40:06.810"/>
    <p1510:client id="{175FBC5F-364F-4865-A5E5-F4499CE96F7C}" v="52" dt="2023-05-07T08:12:03.535"/>
    <p1510:client id="{1AB52E2C-8D0C-4A40-94BA-28B1CEC399B6}" v="3" dt="2023-05-11T09:32:55.078"/>
    <p1510:client id="{1B57BD97-CDC7-4088-A005-82284E8781E3}" v="370" dt="2023-05-10T07:25:17.369"/>
    <p1510:client id="{1BA4EF74-6508-4A1C-93BF-296D1A2ED145}" v="2297" dt="2023-05-04T08:22:10.942"/>
    <p1510:client id="{1C963E6D-A4CE-4ABB-BA0C-68DA5BAC2B00}" v="63" dt="2023-05-08T16:27:05.497"/>
    <p1510:client id="{1D1FF95E-0150-4527-AFA4-F002C44DF5EA}" v="7" dt="2023-05-09T09:16:34.524"/>
    <p1510:client id="{1D56DF33-3C6F-4ABB-B181-4478B856F5AA}" v="359" dt="2023-05-08T17:55:26.991"/>
    <p1510:client id="{214CA32A-BC98-44B0-8319-970E2FEE2B31}" v="1780" dt="2023-05-09T22:21:40.598"/>
    <p1510:client id="{2A0BEA81-C935-499A-9D90-4D18D042FE2F}" v="5526" dt="2023-05-08T13:14:08.885"/>
    <p1510:client id="{367D3AE1-A890-4A91-B501-74EEB9A10A7E}" v="34" dt="2023-05-10T07:27:59.879"/>
    <p1510:client id="{3B2B14AE-8085-4E91-AB59-1A4F175F586B}" v="71" dt="2023-05-09T18:12:22.334"/>
    <p1510:client id="{3DC0128C-8A4D-47FC-89F0-ECEAB2238E01}" v="2" dt="2023-05-09T04:45:49.736"/>
    <p1510:client id="{4191F345-98FA-4ABC-8B40-47F345550968}" v="1240" dt="2023-05-06T23:38:01.039"/>
    <p1510:client id="{41B2E495-1274-46C1-BAE6-F591F8C183C2}" v="10" dt="2023-05-03T09:27:32.135"/>
    <p1510:client id="{424C458B-A950-489B-8704-CFEE49B3C251}" v="23" dt="2023-05-09T08:51:29.458"/>
    <p1510:client id="{4E8F08E6-C388-4E51-892D-537EC834E0F5}" v="107" dt="2023-05-11T12:02:24.920"/>
    <p1510:client id="{526D3EF7-30A1-42AA-80CD-B5E29F0FE19E}" v="65" dt="2023-05-07T14:45:39.384"/>
    <p1510:client id="{54E86767-4911-4C15-B7C0-2EA23B776C90}" v="39" dt="2023-05-11T09:32:04.765"/>
    <p1510:client id="{5C7AE68A-C622-480E-A025-8968BE47F420}" v="136" dt="2023-05-09T09:12:39.356"/>
    <p1510:client id="{5DC81A74-6ECA-467F-BD9B-6B3154567EBE}" v="67" dt="2023-05-10T09:23:50.794"/>
    <p1510:client id="{5E49B95F-CF41-4C25-B78D-5C5A55E9D35D}" v="597" dt="2023-05-10T05:46:36.262"/>
    <p1510:client id="{6D0DB66E-DAD5-45A4-80C6-6316F79471DA}" v="366" dt="2023-05-09T12:22:26.703"/>
    <p1510:client id="{70C61C21-A467-46E4-AEEB-25E5441DE197}" v="1500" dt="2023-05-09T07:07:42.211"/>
    <p1510:client id="{77D08755-17EE-4BD9-8DF5-9C66248772EB}" v="164" dt="2023-05-09T11:19:45.580"/>
    <p1510:client id="{918B2D66-C02C-4575-B8E9-004F51AD99B4}" v="11" dt="2023-05-09T10:23:17.474"/>
    <p1510:client id="{A7FA391B-E84E-4496-B540-69D4D494E533}" v="232" dt="2023-05-04T08:54:04.493"/>
    <p1510:client id="{AD1B8739-CFCA-4C27-9C8C-8E29E0609636}" v="128" dt="2023-05-04T06:11:17.904"/>
    <p1510:client id="{AD43EFFA-5E24-47B8-A74F-45A132CAF21C}" v="3" dt="2023-05-10T08:34:38.632"/>
    <p1510:client id="{B12C742C-244A-4534-BF23-8B5BC0246860}" v="52" dt="2023-05-04T10:47:57.960"/>
    <p1510:client id="{C5A7D41C-8702-4A3F-9C8B-6CA3DBC2034C}" v="1" dt="2023-05-09T10:17:53.678"/>
    <p1510:client id="{CF62BDC4-E4C7-4E75-9C2A-B1AD961CBF27}" v="2" dt="2023-05-08T04:55:27.616"/>
    <p1510:client id="{D399DBD8-113E-4885-A4C4-3710283A4587}" v="7" dt="2023-05-11T07:55:44.072"/>
    <p1510:client id="{D55B041B-62AF-4F13-849E-E48FE3D87901}" v="548" dt="2023-05-10T10:09:28.435"/>
    <p1510:client id="{D83F8B13-AA42-4575-8241-DE9A0F4355CF}" v="202" dt="2023-05-09T09:58:01.820"/>
    <p1510:client id="{D919D3D2-6C65-468F-A495-A93F3791B106}" v="576" dt="2023-05-08T07:00:14.708"/>
    <p1510:client id="{E1B6C894-CE45-48D4-A66D-6AC7901508DE}" v="18" dt="2023-05-11T08:53:21.926"/>
    <p1510:client id="{E443F81C-B155-443C-9DF1-CBF46E713CE5}" v="1" dt="2023-05-09T09:46:40.818"/>
    <p1510:client id="{EEBB0AA2-ED50-4DCF-B2A1-48E1BBEAA3BD}" v="2" dt="2023-05-09T08:40:23.963"/>
    <p1510:client id="{F60E0A6A-8CA4-4598-9F60-0C2719B6844C}" v="1017" dt="2023-05-08T08:21:51.808"/>
    <p1510:client id="{FD8B24E4-5C6E-4C46-8A22-55C950F566EA}" v="1429" dt="2023-05-07T14:29:27.689"/>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rez sloga, brez mrež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vetel slog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Svetel slog 3 – poudarek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Svetel slog 1 – poudarek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D45D9-F425-4439-A22C-E310B5E188C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sl-SI"/>
        </a:p>
      </dgm:t>
    </dgm:pt>
    <dgm:pt modelId="{75FA603B-196B-4265-A60B-947DE462DCFD}">
      <dgm:prSet phldrT="[besedilo]" phldr="0"/>
      <dgm:spPr/>
      <dgm:t>
        <a:bodyPr/>
        <a:lstStyle/>
        <a:p>
          <a:pPr rtl="0"/>
          <a:r>
            <a:rPr lang="sl-SI">
              <a:latin typeface="Calibri Light" panose="020F0302020204030204"/>
            </a:rPr>
            <a:t>Spremembe vrednot</a:t>
          </a:r>
          <a:endParaRPr lang="sl-SI"/>
        </a:p>
      </dgm:t>
    </dgm:pt>
    <dgm:pt modelId="{702D0282-2361-4D20-AA6D-F3B8589B303E}" type="parTrans" cxnId="{47B10CD0-9D38-4FE4-A467-A14C242A1F3F}">
      <dgm:prSet/>
      <dgm:spPr/>
      <dgm:t>
        <a:bodyPr/>
        <a:lstStyle/>
        <a:p>
          <a:endParaRPr lang="sl-SI"/>
        </a:p>
      </dgm:t>
    </dgm:pt>
    <dgm:pt modelId="{B447B0A5-B6FC-42F8-A32A-584BD5AA7BA6}" type="sibTrans" cxnId="{47B10CD0-9D38-4FE4-A467-A14C242A1F3F}">
      <dgm:prSet/>
      <dgm:spPr/>
      <dgm:t>
        <a:bodyPr/>
        <a:lstStyle/>
        <a:p>
          <a:endParaRPr lang="sl-SI"/>
        </a:p>
      </dgm:t>
    </dgm:pt>
    <dgm:pt modelId="{957EF6A9-3EAB-45D8-A026-47A1E0A07709}">
      <dgm:prSet phldrT="[besedilo]" phldr="0"/>
      <dgm:spPr/>
      <dgm:t>
        <a:bodyPr/>
        <a:lstStyle/>
        <a:p>
          <a:pPr rtl="0"/>
          <a:r>
            <a:rPr lang="sl-SI" i="1">
              <a:latin typeface="Calibri Light"/>
              <a:ea typeface="Calibri"/>
              <a:cs typeface="Calibri"/>
            </a:rPr>
            <a:t>"Tukaj se mi zdi, da je precej močan problem /.../ da splošno znanje premalo prenesemo na konkretno lokalno okolje. Stik s slednjim bi bistveno bolj zasidral neke vrednote pri otrocih pa tudi pri odraslih," ZRSVN. </a:t>
          </a:r>
          <a:endParaRPr lang="sl-SI" i="1">
            <a:latin typeface="Calibri Light"/>
          </a:endParaRPr>
        </a:p>
      </dgm:t>
    </dgm:pt>
    <dgm:pt modelId="{0680F816-54D3-4A03-9786-9A8D26004CAC}" type="parTrans" cxnId="{B721CA3F-60D1-46FC-AD21-68F30B186CF7}">
      <dgm:prSet/>
      <dgm:spPr/>
      <dgm:t>
        <a:bodyPr/>
        <a:lstStyle/>
        <a:p>
          <a:endParaRPr lang="sl-SI"/>
        </a:p>
      </dgm:t>
    </dgm:pt>
    <dgm:pt modelId="{4E850EC3-8C29-450E-8B39-293772E48D64}" type="sibTrans" cxnId="{B721CA3F-60D1-46FC-AD21-68F30B186CF7}">
      <dgm:prSet/>
      <dgm:spPr/>
      <dgm:t>
        <a:bodyPr/>
        <a:lstStyle/>
        <a:p>
          <a:endParaRPr lang="sl-SI"/>
        </a:p>
      </dgm:t>
    </dgm:pt>
    <dgm:pt modelId="{DAE66FD5-6EA5-4376-B41C-6B9EA89A7759}">
      <dgm:prSet phldrT="[besedilo]" phldr="0"/>
      <dgm:spPr/>
      <dgm:t>
        <a:bodyPr/>
        <a:lstStyle/>
        <a:p>
          <a:pPr rtl="0"/>
          <a:r>
            <a:rPr lang="sl-SI">
              <a:latin typeface="Calibri Light" panose="020F0302020204030204"/>
            </a:rPr>
            <a:t>Pomoč države</a:t>
          </a:r>
          <a:endParaRPr lang="sl-SI"/>
        </a:p>
      </dgm:t>
    </dgm:pt>
    <dgm:pt modelId="{55D5434C-CC9C-47F3-85A1-686FC79DE40E}" type="parTrans" cxnId="{084C0492-FDE7-40B3-AB4D-FD51DB6ACF90}">
      <dgm:prSet/>
      <dgm:spPr/>
      <dgm:t>
        <a:bodyPr/>
        <a:lstStyle/>
        <a:p>
          <a:endParaRPr lang="sl-SI"/>
        </a:p>
      </dgm:t>
    </dgm:pt>
    <dgm:pt modelId="{828EA04E-2277-40D6-9A9D-BC14F95F8CFA}" type="sibTrans" cxnId="{084C0492-FDE7-40B3-AB4D-FD51DB6ACF90}">
      <dgm:prSet/>
      <dgm:spPr/>
      <dgm:t>
        <a:bodyPr/>
        <a:lstStyle/>
        <a:p>
          <a:endParaRPr lang="sl-SI"/>
        </a:p>
      </dgm:t>
    </dgm:pt>
    <dgm:pt modelId="{D62B39D3-6A99-4F71-946F-BDDB1866174B}">
      <dgm:prSet phldr="0"/>
      <dgm:spPr/>
      <dgm:t>
        <a:bodyPr/>
        <a:lstStyle/>
        <a:p>
          <a:pPr rtl="0"/>
          <a:r>
            <a:rPr lang="sl-SI" i="1">
              <a:latin typeface="Calibri Light"/>
              <a:ea typeface="Calibri"/>
              <a:cs typeface="Calibri"/>
            </a:rPr>
            <a:t>»Ne moreš pričakovati trajnostnih sprememb, če ni finančne podpore. Vedno se pač gleda ekonomska korist,« </a:t>
          </a:r>
          <a:r>
            <a:rPr lang="sl-SI">
              <a:latin typeface="Calibri Light"/>
              <a:ea typeface="Calibri"/>
              <a:cs typeface="Calibri"/>
            </a:rPr>
            <a:t>pove intervjuvanja iz Kozjanskega parka.</a:t>
          </a:r>
          <a:endParaRPr lang="sl-SI">
            <a:latin typeface="Calibri Light" panose="020F0302020204030204"/>
          </a:endParaRPr>
        </a:p>
      </dgm:t>
    </dgm:pt>
    <dgm:pt modelId="{7AC06109-E5CC-435B-8639-870F9E3F55A0}" type="parTrans" cxnId="{DB434006-C9EB-49D2-B2D4-2AAA5136E808}">
      <dgm:prSet/>
      <dgm:spPr/>
    </dgm:pt>
    <dgm:pt modelId="{A915BCFD-783B-4B2A-9E03-25CCCA9DFAAD}" type="sibTrans" cxnId="{DB434006-C9EB-49D2-B2D4-2AAA5136E808}">
      <dgm:prSet/>
      <dgm:spPr/>
    </dgm:pt>
    <dgm:pt modelId="{F1945908-7363-494B-A0FD-09DCC4FD03F6}">
      <dgm:prSet phldr="0"/>
      <dgm:spPr/>
      <dgm:t>
        <a:bodyPr/>
        <a:lstStyle/>
        <a:p>
          <a:pPr rtl="0"/>
          <a:r>
            <a:rPr lang="sl-SI">
              <a:latin typeface="Calibri"/>
              <a:ea typeface="Calibri"/>
              <a:cs typeface="Calibri"/>
            </a:rPr>
            <a:t>Širjenje infrastrukture</a:t>
          </a:r>
        </a:p>
      </dgm:t>
    </dgm:pt>
    <dgm:pt modelId="{8FB82CDA-8D49-477D-8D4C-D5B1950B4B6A}" type="parTrans" cxnId="{98365D1C-16AD-4582-89AE-71BFD2ADF874}">
      <dgm:prSet/>
      <dgm:spPr/>
    </dgm:pt>
    <dgm:pt modelId="{C703F4A5-F7EE-489F-A186-1A667F645029}" type="sibTrans" cxnId="{98365D1C-16AD-4582-89AE-71BFD2ADF874}">
      <dgm:prSet/>
      <dgm:spPr/>
    </dgm:pt>
    <dgm:pt modelId="{8E424C2B-FF93-4E6D-B7AA-03E845430E44}">
      <dgm:prSet phldr="0"/>
      <dgm:spPr/>
      <dgm:t>
        <a:bodyPr/>
        <a:lstStyle/>
        <a:p>
          <a:pPr rtl="0"/>
          <a:r>
            <a:rPr lang="sl-SI">
              <a:latin typeface="Calibri Light"/>
              <a:ea typeface="Calibri"/>
              <a:cs typeface="Calibri"/>
            </a:rPr>
            <a:t>Esen woodcraft pričakuje širitev: </a:t>
          </a:r>
          <a:r>
            <a:rPr lang="sl-SI" i="1">
              <a:latin typeface="Calibri Light"/>
              <a:ea typeface="Calibri"/>
              <a:cs typeface="Calibri"/>
            </a:rPr>
            <a:t>“Ja, načrti so taki, da se želimo širiti /.../ v to smer, da ostanemo pri masivnem lesu, pri slovenskem lesu in da gremo v večje stvari tudi mogoče hiše /.../ seveda ostajamo pri naravnih materialih.”</a:t>
          </a:r>
          <a:endParaRPr lang="sl-SI">
            <a:latin typeface="Calibri Light"/>
            <a:ea typeface="Calibri"/>
            <a:cs typeface="Calibri"/>
          </a:endParaRPr>
        </a:p>
      </dgm:t>
    </dgm:pt>
    <dgm:pt modelId="{EF245BB8-08E7-44BA-BE8B-72CE9F68957A}" type="parTrans" cxnId="{A72402FE-05B3-4B30-93FB-2998C6C237A0}">
      <dgm:prSet/>
      <dgm:spPr/>
    </dgm:pt>
    <dgm:pt modelId="{AE8C7B64-3419-41A7-B10E-338E7013A4B2}" type="sibTrans" cxnId="{A72402FE-05B3-4B30-93FB-2998C6C237A0}">
      <dgm:prSet/>
      <dgm:spPr/>
    </dgm:pt>
    <dgm:pt modelId="{3D19134B-66F3-495B-AA00-A67E9525AEE6}" type="pres">
      <dgm:prSet presAssocID="{159D45D9-F425-4439-A22C-E310B5E188C6}" presName="linear" presStyleCnt="0">
        <dgm:presLayoutVars>
          <dgm:dir/>
          <dgm:animLvl val="lvl"/>
          <dgm:resizeHandles val="exact"/>
        </dgm:presLayoutVars>
      </dgm:prSet>
      <dgm:spPr/>
    </dgm:pt>
    <dgm:pt modelId="{63A4E44B-7216-4DBB-84B9-6C7731BAEC29}" type="pres">
      <dgm:prSet presAssocID="{75FA603B-196B-4265-A60B-947DE462DCFD}" presName="parentLin" presStyleCnt="0"/>
      <dgm:spPr/>
    </dgm:pt>
    <dgm:pt modelId="{F6272064-F2C3-440B-B05F-BFDAFF5C1230}" type="pres">
      <dgm:prSet presAssocID="{75FA603B-196B-4265-A60B-947DE462DCFD}" presName="parentLeftMargin" presStyleLbl="node1" presStyleIdx="0" presStyleCnt="3"/>
      <dgm:spPr/>
    </dgm:pt>
    <dgm:pt modelId="{BD61BB66-A078-48A3-8402-983ED9ED38A7}" type="pres">
      <dgm:prSet presAssocID="{75FA603B-196B-4265-A60B-947DE462DCFD}" presName="parentText" presStyleLbl="node1" presStyleIdx="0" presStyleCnt="3">
        <dgm:presLayoutVars>
          <dgm:chMax val="0"/>
          <dgm:bulletEnabled val="1"/>
        </dgm:presLayoutVars>
      </dgm:prSet>
      <dgm:spPr/>
    </dgm:pt>
    <dgm:pt modelId="{E64B1643-5381-415F-94A8-52B10B7B1E54}" type="pres">
      <dgm:prSet presAssocID="{75FA603B-196B-4265-A60B-947DE462DCFD}" presName="negativeSpace" presStyleCnt="0"/>
      <dgm:spPr/>
    </dgm:pt>
    <dgm:pt modelId="{4D4E3DA0-67FE-44C6-B9D4-B4A9D151A7A3}" type="pres">
      <dgm:prSet presAssocID="{75FA603B-196B-4265-A60B-947DE462DCFD}" presName="childText" presStyleLbl="conFgAcc1" presStyleIdx="0" presStyleCnt="3">
        <dgm:presLayoutVars>
          <dgm:bulletEnabled val="1"/>
        </dgm:presLayoutVars>
      </dgm:prSet>
      <dgm:spPr/>
    </dgm:pt>
    <dgm:pt modelId="{45AF08AB-6DC0-4596-A26D-AF7B92B19618}" type="pres">
      <dgm:prSet presAssocID="{B447B0A5-B6FC-42F8-A32A-584BD5AA7BA6}" presName="spaceBetweenRectangles" presStyleCnt="0"/>
      <dgm:spPr/>
    </dgm:pt>
    <dgm:pt modelId="{4601FD9E-547C-4899-94D3-5CE52082959C}" type="pres">
      <dgm:prSet presAssocID="{DAE66FD5-6EA5-4376-B41C-6B9EA89A7759}" presName="parentLin" presStyleCnt="0"/>
      <dgm:spPr/>
    </dgm:pt>
    <dgm:pt modelId="{8A1278AC-8849-4CCF-AACC-358DFC02EF6B}" type="pres">
      <dgm:prSet presAssocID="{DAE66FD5-6EA5-4376-B41C-6B9EA89A7759}" presName="parentLeftMargin" presStyleLbl="node1" presStyleIdx="0" presStyleCnt="3"/>
      <dgm:spPr/>
    </dgm:pt>
    <dgm:pt modelId="{A6D911D5-3425-4B71-A8BF-3081213041CF}" type="pres">
      <dgm:prSet presAssocID="{DAE66FD5-6EA5-4376-B41C-6B9EA89A7759}" presName="parentText" presStyleLbl="node1" presStyleIdx="1" presStyleCnt="3">
        <dgm:presLayoutVars>
          <dgm:chMax val="0"/>
          <dgm:bulletEnabled val="1"/>
        </dgm:presLayoutVars>
      </dgm:prSet>
      <dgm:spPr/>
    </dgm:pt>
    <dgm:pt modelId="{32535B35-8EDE-4C19-A3D1-CA79F68C1B6C}" type="pres">
      <dgm:prSet presAssocID="{DAE66FD5-6EA5-4376-B41C-6B9EA89A7759}" presName="negativeSpace" presStyleCnt="0"/>
      <dgm:spPr/>
    </dgm:pt>
    <dgm:pt modelId="{62AB7122-36BA-44A9-ADBF-142C4D4D7890}" type="pres">
      <dgm:prSet presAssocID="{DAE66FD5-6EA5-4376-B41C-6B9EA89A7759}" presName="childText" presStyleLbl="conFgAcc1" presStyleIdx="1" presStyleCnt="3">
        <dgm:presLayoutVars>
          <dgm:bulletEnabled val="1"/>
        </dgm:presLayoutVars>
      </dgm:prSet>
      <dgm:spPr/>
    </dgm:pt>
    <dgm:pt modelId="{97FC1359-5E4C-4268-8F80-43EE01CB761E}" type="pres">
      <dgm:prSet presAssocID="{828EA04E-2277-40D6-9A9D-BC14F95F8CFA}" presName="spaceBetweenRectangles" presStyleCnt="0"/>
      <dgm:spPr/>
    </dgm:pt>
    <dgm:pt modelId="{D100E8D3-A8F7-4229-8692-8363A5945C97}" type="pres">
      <dgm:prSet presAssocID="{F1945908-7363-494B-A0FD-09DCC4FD03F6}" presName="parentLin" presStyleCnt="0"/>
      <dgm:spPr/>
    </dgm:pt>
    <dgm:pt modelId="{413DB6CE-6A90-4F02-A5BD-03165E9F320E}" type="pres">
      <dgm:prSet presAssocID="{F1945908-7363-494B-A0FD-09DCC4FD03F6}" presName="parentLeftMargin" presStyleLbl="node1" presStyleIdx="1" presStyleCnt="3"/>
      <dgm:spPr/>
    </dgm:pt>
    <dgm:pt modelId="{3772DB49-57A0-45A2-9645-840914ED4ECC}" type="pres">
      <dgm:prSet presAssocID="{F1945908-7363-494B-A0FD-09DCC4FD03F6}" presName="parentText" presStyleLbl="node1" presStyleIdx="2" presStyleCnt="3">
        <dgm:presLayoutVars>
          <dgm:chMax val="0"/>
          <dgm:bulletEnabled val="1"/>
        </dgm:presLayoutVars>
      </dgm:prSet>
      <dgm:spPr/>
    </dgm:pt>
    <dgm:pt modelId="{0E85833F-6A96-40EA-8D70-4536C6856D71}" type="pres">
      <dgm:prSet presAssocID="{F1945908-7363-494B-A0FD-09DCC4FD03F6}" presName="negativeSpace" presStyleCnt="0"/>
      <dgm:spPr/>
    </dgm:pt>
    <dgm:pt modelId="{93480FC2-6B54-4AE6-A297-77A84E65B125}" type="pres">
      <dgm:prSet presAssocID="{F1945908-7363-494B-A0FD-09DCC4FD03F6}" presName="childText" presStyleLbl="conFgAcc1" presStyleIdx="2" presStyleCnt="3">
        <dgm:presLayoutVars>
          <dgm:bulletEnabled val="1"/>
        </dgm:presLayoutVars>
      </dgm:prSet>
      <dgm:spPr/>
    </dgm:pt>
  </dgm:ptLst>
  <dgm:cxnLst>
    <dgm:cxn modelId="{DB434006-C9EB-49D2-B2D4-2AAA5136E808}" srcId="{DAE66FD5-6EA5-4376-B41C-6B9EA89A7759}" destId="{D62B39D3-6A99-4F71-946F-BDDB1866174B}" srcOrd="0" destOrd="0" parTransId="{7AC06109-E5CC-435B-8639-870F9E3F55A0}" sibTransId="{A915BCFD-783B-4B2A-9E03-25CCCA9DFAAD}"/>
    <dgm:cxn modelId="{1CBFBD19-F180-46D4-8D5B-7B13F6B2F1F4}" type="presOf" srcId="{8E424C2B-FF93-4E6D-B7AA-03E845430E44}" destId="{93480FC2-6B54-4AE6-A297-77A84E65B125}" srcOrd="0" destOrd="0" presId="urn:microsoft.com/office/officeart/2005/8/layout/list1"/>
    <dgm:cxn modelId="{98365D1C-16AD-4582-89AE-71BFD2ADF874}" srcId="{159D45D9-F425-4439-A22C-E310B5E188C6}" destId="{F1945908-7363-494B-A0FD-09DCC4FD03F6}" srcOrd="2" destOrd="0" parTransId="{8FB82CDA-8D49-477D-8D4C-D5B1950B4B6A}" sibTransId="{C703F4A5-F7EE-489F-A186-1A667F645029}"/>
    <dgm:cxn modelId="{9D04E723-D14C-4389-8FE9-933EAC0844A5}" type="presOf" srcId="{D62B39D3-6A99-4F71-946F-BDDB1866174B}" destId="{62AB7122-36BA-44A9-ADBF-142C4D4D7890}" srcOrd="0" destOrd="0" presId="urn:microsoft.com/office/officeart/2005/8/layout/list1"/>
    <dgm:cxn modelId="{9C0DAC28-7A7F-4A31-9CF3-BB5B73D76885}" type="presOf" srcId="{DAE66FD5-6EA5-4376-B41C-6B9EA89A7759}" destId="{8A1278AC-8849-4CCF-AACC-358DFC02EF6B}" srcOrd="0" destOrd="0" presId="urn:microsoft.com/office/officeart/2005/8/layout/list1"/>
    <dgm:cxn modelId="{B721CA3F-60D1-46FC-AD21-68F30B186CF7}" srcId="{75FA603B-196B-4265-A60B-947DE462DCFD}" destId="{957EF6A9-3EAB-45D8-A026-47A1E0A07709}" srcOrd="0" destOrd="0" parTransId="{0680F816-54D3-4A03-9786-9A8D26004CAC}" sibTransId="{4E850EC3-8C29-450E-8B39-293772E48D64}"/>
    <dgm:cxn modelId="{B160C64E-6F08-4979-A9FD-3D686955FC9B}" type="presOf" srcId="{F1945908-7363-494B-A0FD-09DCC4FD03F6}" destId="{3772DB49-57A0-45A2-9645-840914ED4ECC}" srcOrd="1" destOrd="0" presId="urn:microsoft.com/office/officeart/2005/8/layout/list1"/>
    <dgm:cxn modelId="{988FAA53-912F-4EAB-BC0B-782382DD3B43}" type="presOf" srcId="{75FA603B-196B-4265-A60B-947DE462DCFD}" destId="{BD61BB66-A078-48A3-8402-983ED9ED38A7}" srcOrd="1" destOrd="0" presId="urn:microsoft.com/office/officeart/2005/8/layout/list1"/>
    <dgm:cxn modelId="{0EF7188D-C297-435C-B9C0-DB07F8CC75F1}" type="presOf" srcId="{957EF6A9-3EAB-45D8-A026-47A1E0A07709}" destId="{4D4E3DA0-67FE-44C6-B9D4-B4A9D151A7A3}" srcOrd="0" destOrd="0" presId="urn:microsoft.com/office/officeart/2005/8/layout/list1"/>
    <dgm:cxn modelId="{084C0492-FDE7-40B3-AB4D-FD51DB6ACF90}" srcId="{159D45D9-F425-4439-A22C-E310B5E188C6}" destId="{DAE66FD5-6EA5-4376-B41C-6B9EA89A7759}" srcOrd="1" destOrd="0" parTransId="{55D5434C-CC9C-47F3-85A1-686FC79DE40E}" sibTransId="{828EA04E-2277-40D6-9A9D-BC14F95F8CFA}"/>
    <dgm:cxn modelId="{DB2F0BA1-9EA5-4066-A3A7-0004A051A670}" type="presOf" srcId="{159D45D9-F425-4439-A22C-E310B5E188C6}" destId="{3D19134B-66F3-495B-AA00-A67E9525AEE6}" srcOrd="0" destOrd="0" presId="urn:microsoft.com/office/officeart/2005/8/layout/list1"/>
    <dgm:cxn modelId="{846BE2B4-E982-4509-8749-E20558631547}" type="presOf" srcId="{F1945908-7363-494B-A0FD-09DCC4FD03F6}" destId="{413DB6CE-6A90-4F02-A5BD-03165E9F320E}" srcOrd="0" destOrd="0" presId="urn:microsoft.com/office/officeart/2005/8/layout/list1"/>
    <dgm:cxn modelId="{914474CD-5576-426D-94CE-FBE92FF3770E}" type="presOf" srcId="{DAE66FD5-6EA5-4376-B41C-6B9EA89A7759}" destId="{A6D911D5-3425-4B71-A8BF-3081213041CF}" srcOrd="1" destOrd="0" presId="urn:microsoft.com/office/officeart/2005/8/layout/list1"/>
    <dgm:cxn modelId="{47B10CD0-9D38-4FE4-A467-A14C242A1F3F}" srcId="{159D45D9-F425-4439-A22C-E310B5E188C6}" destId="{75FA603B-196B-4265-A60B-947DE462DCFD}" srcOrd="0" destOrd="0" parTransId="{702D0282-2361-4D20-AA6D-F3B8589B303E}" sibTransId="{B447B0A5-B6FC-42F8-A32A-584BD5AA7BA6}"/>
    <dgm:cxn modelId="{6885B3DE-B7DC-446C-8D69-044DF0AFD985}" type="presOf" srcId="{75FA603B-196B-4265-A60B-947DE462DCFD}" destId="{F6272064-F2C3-440B-B05F-BFDAFF5C1230}" srcOrd="0" destOrd="0" presId="urn:microsoft.com/office/officeart/2005/8/layout/list1"/>
    <dgm:cxn modelId="{A72402FE-05B3-4B30-93FB-2998C6C237A0}" srcId="{F1945908-7363-494B-A0FD-09DCC4FD03F6}" destId="{8E424C2B-FF93-4E6D-B7AA-03E845430E44}" srcOrd="0" destOrd="0" parTransId="{EF245BB8-08E7-44BA-BE8B-72CE9F68957A}" sibTransId="{AE8C7B64-3419-41A7-B10E-338E7013A4B2}"/>
    <dgm:cxn modelId="{9A83D503-B789-4FAC-ADF2-00BBA4992C84}" type="presParOf" srcId="{3D19134B-66F3-495B-AA00-A67E9525AEE6}" destId="{63A4E44B-7216-4DBB-84B9-6C7731BAEC29}" srcOrd="0" destOrd="0" presId="urn:microsoft.com/office/officeart/2005/8/layout/list1"/>
    <dgm:cxn modelId="{FD9000EC-7BDC-4A96-9496-797D26B2D1E9}" type="presParOf" srcId="{63A4E44B-7216-4DBB-84B9-6C7731BAEC29}" destId="{F6272064-F2C3-440B-B05F-BFDAFF5C1230}" srcOrd="0" destOrd="0" presId="urn:microsoft.com/office/officeart/2005/8/layout/list1"/>
    <dgm:cxn modelId="{38206D98-6F66-42B9-B4AC-159F7F6291AF}" type="presParOf" srcId="{63A4E44B-7216-4DBB-84B9-6C7731BAEC29}" destId="{BD61BB66-A078-48A3-8402-983ED9ED38A7}" srcOrd="1" destOrd="0" presId="urn:microsoft.com/office/officeart/2005/8/layout/list1"/>
    <dgm:cxn modelId="{622B7AF8-FFC4-408C-946B-AE9B5D4BD5EA}" type="presParOf" srcId="{3D19134B-66F3-495B-AA00-A67E9525AEE6}" destId="{E64B1643-5381-415F-94A8-52B10B7B1E54}" srcOrd="1" destOrd="0" presId="urn:microsoft.com/office/officeart/2005/8/layout/list1"/>
    <dgm:cxn modelId="{01AC0052-5743-46A5-B75A-D540FC530A54}" type="presParOf" srcId="{3D19134B-66F3-495B-AA00-A67E9525AEE6}" destId="{4D4E3DA0-67FE-44C6-B9D4-B4A9D151A7A3}" srcOrd="2" destOrd="0" presId="urn:microsoft.com/office/officeart/2005/8/layout/list1"/>
    <dgm:cxn modelId="{17BAF506-0CCE-4FC4-AD94-279F4603A7EB}" type="presParOf" srcId="{3D19134B-66F3-495B-AA00-A67E9525AEE6}" destId="{45AF08AB-6DC0-4596-A26D-AF7B92B19618}" srcOrd="3" destOrd="0" presId="urn:microsoft.com/office/officeart/2005/8/layout/list1"/>
    <dgm:cxn modelId="{98C3E48A-502A-44A8-A4CE-BD434E4B5B5F}" type="presParOf" srcId="{3D19134B-66F3-495B-AA00-A67E9525AEE6}" destId="{4601FD9E-547C-4899-94D3-5CE52082959C}" srcOrd="4" destOrd="0" presId="urn:microsoft.com/office/officeart/2005/8/layout/list1"/>
    <dgm:cxn modelId="{19343FA4-BFED-4F19-B0DA-C8E5DD1FAD4B}" type="presParOf" srcId="{4601FD9E-547C-4899-94D3-5CE52082959C}" destId="{8A1278AC-8849-4CCF-AACC-358DFC02EF6B}" srcOrd="0" destOrd="0" presId="urn:microsoft.com/office/officeart/2005/8/layout/list1"/>
    <dgm:cxn modelId="{C6AE444B-972A-4E6B-BA61-A36F097E77BF}" type="presParOf" srcId="{4601FD9E-547C-4899-94D3-5CE52082959C}" destId="{A6D911D5-3425-4B71-A8BF-3081213041CF}" srcOrd="1" destOrd="0" presId="urn:microsoft.com/office/officeart/2005/8/layout/list1"/>
    <dgm:cxn modelId="{BD594630-FAA7-4403-ADB2-62C441B84E6A}" type="presParOf" srcId="{3D19134B-66F3-495B-AA00-A67E9525AEE6}" destId="{32535B35-8EDE-4C19-A3D1-CA79F68C1B6C}" srcOrd="5" destOrd="0" presId="urn:microsoft.com/office/officeart/2005/8/layout/list1"/>
    <dgm:cxn modelId="{C9394887-1322-49A9-80F2-5BCF57C65BB1}" type="presParOf" srcId="{3D19134B-66F3-495B-AA00-A67E9525AEE6}" destId="{62AB7122-36BA-44A9-ADBF-142C4D4D7890}" srcOrd="6" destOrd="0" presId="urn:microsoft.com/office/officeart/2005/8/layout/list1"/>
    <dgm:cxn modelId="{5CC1EB4D-580B-4E0C-82D7-401A403A5E69}" type="presParOf" srcId="{3D19134B-66F3-495B-AA00-A67E9525AEE6}" destId="{97FC1359-5E4C-4268-8F80-43EE01CB761E}" srcOrd="7" destOrd="0" presId="urn:microsoft.com/office/officeart/2005/8/layout/list1"/>
    <dgm:cxn modelId="{FF15C8C1-B3EA-4D12-8047-AFE7610CB12D}" type="presParOf" srcId="{3D19134B-66F3-495B-AA00-A67E9525AEE6}" destId="{D100E8D3-A8F7-4229-8692-8363A5945C97}" srcOrd="8" destOrd="0" presId="urn:microsoft.com/office/officeart/2005/8/layout/list1"/>
    <dgm:cxn modelId="{3E72D500-C2C5-4443-A9D3-E013CA701608}" type="presParOf" srcId="{D100E8D3-A8F7-4229-8692-8363A5945C97}" destId="{413DB6CE-6A90-4F02-A5BD-03165E9F320E}" srcOrd="0" destOrd="0" presId="urn:microsoft.com/office/officeart/2005/8/layout/list1"/>
    <dgm:cxn modelId="{6BA84760-08A6-4901-BBA1-1495B150E220}" type="presParOf" srcId="{D100E8D3-A8F7-4229-8692-8363A5945C97}" destId="{3772DB49-57A0-45A2-9645-840914ED4ECC}" srcOrd="1" destOrd="0" presId="urn:microsoft.com/office/officeart/2005/8/layout/list1"/>
    <dgm:cxn modelId="{E7BF03B7-7F96-45FE-B9AA-02C1481D3146}" type="presParOf" srcId="{3D19134B-66F3-495B-AA00-A67E9525AEE6}" destId="{0E85833F-6A96-40EA-8D70-4536C6856D71}" srcOrd="9" destOrd="0" presId="urn:microsoft.com/office/officeart/2005/8/layout/list1"/>
    <dgm:cxn modelId="{128828F1-063C-4AA4-8F39-A965F1C65DF1}" type="presParOf" srcId="{3D19134B-66F3-495B-AA00-A67E9525AEE6}" destId="{93480FC2-6B54-4AE6-A297-77A84E65B12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6C4467-C642-49C0-84CB-63215316E7C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sl-SI"/>
        </a:p>
      </dgm:t>
    </dgm:pt>
    <dgm:pt modelId="{2F1554C7-E095-4712-86F2-5227CFD396CB}">
      <dgm:prSet phldrT="[besedilo]" phldr="0"/>
      <dgm:spPr/>
      <dgm:t>
        <a:bodyPr/>
        <a:lstStyle/>
        <a:p>
          <a:pPr rtl="0"/>
          <a:r>
            <a:rPr lang="sl-SI">
              <a:latin typeface="Calibri Light" panose="020F0302020204030204"/>
            </a:rPr>
            <a:t>Pozitiven vpliv na okolje in okolju prijazno delovanje</a:t>
          </a:r>
          <a:endParaRPr lang="sl-SI"/>
        </a:p>
      </dgm:t>
    </dgm:pt>
    <dgm:pt modelId="{CC7E3CD8-D60F-4ACD-BD99-5E1E61DC0546}" type="parTrans" cxnId="{C8E872E3-3574-4428-A745-85F48DF5E782}">
      <dgm:prSet/>
      <dgm:spPr/>
      <dgm:t>
        <a:bodyPr/>
        <a:lstStyle/>
        <a:p>
          <a:endParaRPr lang="sl-SI"/>
        </a:p>
      </dgm:t>
    </dgm:pt>
    <dgm:pt modelId="{E71F218E-5731-4769-9B3D-D3642426FC22}" type="sibTrans" cxnId="{C8E872E3-3574-4428-A745-85F48DF5E782}">
      <dgm:prSet/>
      <dgm:spPr/>
      <dgm:t>
        <a:bodyPr/>
        <a:lstStyle/>
        <a:p>
          <a:endParaRPr lang="sl-SI"/>
        </a:p>
      </dgm:t>
    </dgm:pt>
    <dgm:pt modelId="{C08F7797-BEC0-4282-AE83-0BE971053357}">
      <dgm:prSet phldrT="[besedilo]" phldr="0"/>
      <dgm:spPr/>
      <dgm:t>
        <a:bodyPr/>
        <a:lstStyle/>
        <a:p>
          <a:pPr rtl="0"/>
          <a:r>
            <a:rPr lang="sl-SI">
              <a:latin typeface="Calibri Light" panose="020F0302020204030204"/>
            </a:rPr>
            <a:t>Nove tehnologije</a:t>
          </a:r>
          <a:endParaRPr lang="sl-SI"/>
        </a:p>
      </dgm:t>
    </dgm:pt>
    <dgm:pt modelId="{74142F19-84E4-4731-AFC7-39E8EB78B724}" type="parTrans" cxnId="{1C0E1646-154F-4FF4-AB34-9AFA1A52C62A}">
      <dgm:prSet/>
      <dgm:spPr/>
      <dgm:t>
        <a:bodyPr/>
        <a:lstStyle/>
        <a:p>
          <a:endParaRPr lang="sl-SI"/>
        </a:p>
      </dgm:t>
    </dgm:pt>
    <dgm:pt modelId="{0FEDA37D-5A26-4703-AF91-B1572A855567}" type="sibTrans" cxnId="{1C0E1646-154F-4FF4-AB34-9AFA1A52C62A}">
      <dgm:prSet/>
      <dgm:spPr/>
      <dgm:t>
        <a:bodyPr/>
        <a:lstStyle/>
        <a:p>
          <a:endParaRPr lang="sl-SI"/>
        </a:p>
      </dgm:t>
    </dgm:pt>
    <dgm:pt modelId="{B197FAA9-9EFB-4FE2-8184-5E091B84BFE4}">
      <dgm:prSet phldr="0"/>
      <dgm:spPr/>
      <dgm:t>
        <a:bodyPr/>
        <a:lstStyle/>
        <a:p>
          <a:pPr rtl="0"/>
          <a:r>
            <a:rPr lang="sl-SI">
              <a:latin typeface="Calibri Light" panose="020F0302020204030204"/>
            </a:rPr>
            <a:t>Način komunikacije</a:t>
          </a:r>
        </a:p>
      </dgm:t>
    </dgm:pt>
    <dgm:pt modelId="{2F9623A2-F5EF-40AF-B484-855196B9753A}" type="parTrans" cxnId="{A5657E20-E397-49CA-B57F-5AD72FC828B3}">
      <dgm:prSet/>
      <dgm:spPr/>
    </dgm:pt>
    <dgm:pt modelId="{155E1FE2-FC51-4B7E-93AC-EA5BAA15E5CB}" type="sibTrans" cxnId="{A5657E20-E397-49CA-B57F-5AD72FC828B3}">
      <dgm:prSet/>
      <dgm:spPr/>
    </dgm:pt>
    <dgm:pt modelId="{99C879A1-71A2-4580-A487-CDC545D7552F}">
      <dgm:prSet phldr="0"/>
      <dgm:spPr/>
      <dgm:t>
        <a:bodyPr/>
        <a:lstStyle/>
        <a:p>
          <a:pPr rtl="0"/>
          <a:r>
            <a:rPr lang="sl-SI">
              <a:latin typeface="Calibri Light"/>
              <a:ea typeface="Calibri"/>
              <a:cs typeface="Calibri"/>
            </a:rPr>
            <a:t>Zadruga Via Vitae: “</a:t>
          </a:r>
          <a:r>
            <a:rPr lang="sl-SI" i="1">
              <a:latin typeface="Calibri Light"/>
              <a:ea typeface="Calibri"/>
              <a:cs typeface="Calibri"/>
            </a:rPr>
            <a:t>Ja, v bistvu smo ogromno raziskovali te zadeve, pa se spraševali, kaj lahko naredimo /.../ ravno zato smo se odločili, da bi promovirali 100 % rastlinsko hrano. Mi si želimo, da bi ljudje jedli več te hrane, ker je prvič zdrava, kar je nedvomno dokazano tudi s študijami, raziskavami, drugo pa vpliv na okolje." </a:t>
          </a:r>
          <a:endParaRPr lang="sl-SI">
            <a:latin typeface="Calibri Light" panose="020F0302020204030204"/>
          </a:endParaRPr>
        </a:p>
      </dgm:t>
    </dgm:pt>
    <dgm:pt modelId="{C10E995A-F8DA-4C83-8499-04C497F7B61E}" type="parTrans" cxnId="{04A6C164-ACDC-4380-B5F2-1F3FC3099EE6}">
      <dgm:prSet/>
      <dgm:spPr/>
    </dgm:pt>
    <dgm:pt modelId="{1CA800E4-6E16-4A41-B29B-E43A9B5AD296}" type="sibTrans" cxnId="{04A6C164-ACDC-4380-B5F2-1F3FC3099EE6}">
      <dgm:prSet/>
      <dgm:spPr/>
    </dgm:pt>
    <dgm:pt modelId="{ACD97FC0-3905-4C68-BBD5-F7B7369393BB}">
      <dgm:prSet phldr="0"/>
      <dgm:spPr/>
      <dgm:t>
        <a:bodyPr/>
        <a:lstStyle/>
        <a:p>
          <a:pPr rtl="0"/>
          <a:r>
            <a:rPr lang="sl-SI" i="1">
              <a:latin typeface="Calibri Light"/>
              <a:ea typeface="Calibri Light"/>
              <a:cs typeface="Times New Roman"/>
            </a:rPr>
            <a:t>"Za predelavo mogoče specifičnih odpadkov, ki nastajajo, bi bilo dobro, da se naredi tehnologija, ki je ekonomična,"</a:t>
          </a:r>
          <a:r>
            <a:rPr lang="sl-SI">
              <a:latin typeface="Calibri Light"/>
              <a:ea typeface="Calibri Light"/>
              <a:cs typeface="Times New Roman"/>
            </a:rPr>
            <a:t> pove intervjuvanec iz podjetja Surovina.</a:t>
          </a:r>
          <a:endParaRPr lang="sl-SI">
            <a:latin typeface="Calibri Light"/>
            <a:ea typeface="Calibri Light"/>
          </a:endParaRPr>
        </a:p>
      </dgm:t>
    </dgm:pt>
    <dgm:pt modelId="{40572943-B709-41D2-A3CF-740DA2FD2870}" type="parTrans" cxnId="{A802BBD2-3C88-4E6E-9C8D-BC799B7606CD}">
      <dgm:prSet/>
      <dgm:spPr/>
    </dgm:pt>
    <dgm:pt modelId="{679E95BD-72B7-41D4-A7DF-08B7FE937DE3}" type="sibTrans" cxnId="{A802BBD2-3C88-4E6E-9C8D-BC799B7606CD}">
      <dgm:prSet/>
      <dgm:spPr/>
    </dgm:pt>
    <dgm:pt modelId="{81B5D338-8D12-4441-A3B8-58679F35E7BC}">
      <dgm:prSet phldr="0"/>
      <dgm:spPr/>
      <dgm:t>
        <a:bodyPr/>
        <a:lstStyle/>
        <a:p>
          <a:pPr rtl="0"/>
          <a:r>
            <a:rPr lang="sl-SI" i="1">
              <a:latin typeface="Calibri Light"/>
              <a:ea typeface="Calibri"/>
              <a:cs typeface="Calibri"/>
            </a:rPr>
            <a:t>"Znanost je ugotovila, da so se zabubili v svoje študije. Pozabili so komunicirat /.../ absolutno naravoslovci rabimo družboslovce, da nam pomagajo učinkovito komunicirati. Znanost bi morala vložiti veliko energije, da se nauči komunicirati," intervjuvanec </a:t>
          </a:r>
          <a:r>
            <a:rPr lang="sl-SI">
              <a:latin typeface="Calibri Light"/>
              <a:ea typeface="Calibri"/>
              <a:cs typeface="Calibri"/>
            </a:rPr>
            <a:t>iz GEN.</a:t>
          </a:r>
          <a:endParaRPr lang="sl-SI">
            <a:latin typeface="Calibri Light" panose="020F0302020204030204"/>
          </a:endParaRPr>
        </a:p>
      </dgm:t>
    </dgm:pt>
    <dgm:pt modelId="{89486560-46C9-494A-B136-E3978DA553E7}" type="parTrans" cxnId="{A2B2D448-CB0F-4AA7-BB0B-57C51F2DCC3D}">
      <dgm:prSet/>
      <dgm:spPr/>
    </dgm:pt>
    <dgm:pt modelId="{D2BDFC4B-2A82-4B6E-9881-66EED2FA692A}" type="sibTrans" cxnId="{A2B2D448-CB0F-4AA7-BB0B-57C51F2DCC3D}">
      <dgm:prSet/>
      <dgm:spPr/>
    </dgm:pt>
    <dgm:pt modelId="{11397E3F-D352-4589-926C-53FBA448ADB2}" type="pres">
      <dgm:prSet presAssocID="{7A6C4467-C642-49C0-84CB-63215316E7CC}" presName="linear" presStyleCnt="0">
        <dgm:presLayoutVars>
          <dgm:dir/>
          <dgm:animLvl val="lvl"/>
          <dgm:resizeHandles val="exact"/>
        </dgm:presLayoutVars>
      </dgm:prSet>
      <dgm:spPr/>
    </dgm:pt>
    <dgm:pt modelId="{B7E3D0E6-17C4-4C2A-80B5-E3F01226A87B}" type="pres">
      <dgm:prSet presAssocID="{2F1554C7-E095-4712-86F2-5227CFD396CB}" presName="parentLin" presStyleCnt="0"/>
      <dgm:spPr/>
    </dgm:pt>
    <dgm:pt modelId="{EADBDD80-F8A8-4050-BAF9-8C29BA23F4F6}" type="pres">
      <dgm:prSet presAssocID="{2F1554C7-E095-4712-86F2-5227CFD396CB}" presName="parentLeftMargin" presStyleLbl="node1" presStyleIdx="0" presStyleCnt="3"/>
      <dgm:spPr/>
    </dgm:pt>
    <dgm:pt modelId="{2736716D-6F5E-4626-8168-12F677129524}" type="pres">
      <dgm:prSet presAssocID="{2F1554C7-E095-4712-86F2-5227CFD396CB}" presName="parentText" presStyleLbl="node1" presStyleIdx="0" presStyleCnt="3">
        <dgm:presLayoutVars>
          <dgm:chMax val="0"/>
          <dgm:bulletEnabled val="1"/>
        </dgm:presLayoutVars>
      </dgm:prSet>
      <dgm:spPr/>
    </dgm:pt>
    <dgm:pt modelId="{C2DB5573-9915-4A9A-8755-DE9EBEAF2919}" type="pres">
      <dgm:prSet presAssocID="{2F1554C7-E095-4712-86F2-5227CFD396CB}" presName="negativeSpace" presStyleCnt="0"/>
      <dgm:spPr/>
    </dgm:pt>
    <dgm:pt modelId="{0D67D05B-150C-4AFE-9A46-9BDDF67FB0AC}" type="pres">
      <dgm:prSet presAssocID="{2F1554C7-E095-4712-86F2-5227CFD396CB}" presName="childText" presStyleLbl="conFgAcc1" presStyleIdx="0" presStyleCnt="3">
        <dgm:presLayoutVars>
          <dgm:bulletEnabled val="1"/>
        </dgm:presLayoutVars>
      </dgm:prSet>
      <dgm:spPr/>
    </dgm:pt>
    <dgm:pt modelId="{B5C1D474-65FB-4321-B314-F3F180D32614}" type="pres">
      <dgm:prSet presAssocID="{E71F218E-5731-4769-9B3D-D3642426FC22}" presName="spaceBetweenRectangles" presStyleCnt="0"/>
      <dgm:spPr/>
    </dgm:pt>
    <dgm:pt modelId="{68E70FF6-6457-47F3-AE6E-8D8756A9BEDE}" type="pres">
      <dgm:prSet presAssocID="{C08F7797-BEC0-4282-AE83-0BE971053357}" presName="parentLin" presStyleCnt="0"/>
      <dgm:spPr/>
    </dgm:pt>
    <dgm:pt modelId="{B3C65E5D-34B7-4B42-9844-CB062AC9D1E2}" type="pres">
      <dgm:prSet presAssocID="{C08F7797-BEC0-4282-AE83-0BE971053357}" presName="parentLeftMargin" presStyleLbl="node1" presStyleIdx="0" presStyleCnt="3"/>
      <dgm:spPr/>
    </dgm:pt>
    <dgm:pt modelId="{BF69FB74-5505-4036-BBF9-2AAE162197C7}" type="pres">
      <dgm:prSet presAssocID="{C08F7797-BEC0-4282-AE83-0BE971053357}" presName="parentText" presStyleLbl="node1" presStyleIdx="1" presStyleCnt="3">
        <dgm:presLayoutVars>
          <dgm:chMax val="0"/>
          <dgm:bulletEnabled val="1"/>
        </dgm:presLayoutVars>
      </dgm:prSet>
      <dgm:spPr/>
    </dgm:pt>
    <dgm:pt modelId="{CAF3C65C-EE97-425B-B258-14DDD51D33E5}" type="pres">
      <dgm:prSet presAssocID="{C08F7797-BEC0-4282-AE83-0BE971053357}" presName="negativeSpace" presStyleCnt="0"/>
      <dgm:spPr/>
    </dgm:pt>
    <dgm:pt modelId="{620A8B13-DC31-4EAA-A907-BD09A4082BB5}" type="pres">
      <dgm:prSet presAssocID="{C08F7797-BEC0-4282-AE83-0BE971053357}" presName="childText" presStyleLbl="conFgAcc1" presStyleIdx="1" presStyleCnt="3">
        <dgm:presLayoutVars>
          <dgm:bulletEnabled val="1"/>
        </dgm:presLayoutVars>
      </dgm:prSet>
      <dgm:spPr/>
    </dgm:pt>
    <dgm:pt modelId="{AA3F1C73-FCE2-49A6-8DB4-CA0643EFD08F}" type="pres">
      <dgm:prSet presAssocID="{0FEDA37D-5A26-4703-AF91-B1572A855567}" presName="spaceBetweenRectangles" presStyleCnt="0"/>
      <dgm:spPr/>
    </dgm:pt>
    <dgm:pt modelId="{D9BC59DC-3A00-4FC5-9E87-3EDCED62D44F}" type="pres">
      <dgm:prSet presAssocID="{B197FAA9-9EFB-4FE2-8184-5E091B84BFE4}" presName="parentLin" presStyleCnt="0"/>
      <dgm:spPr/>
    </dgm:pt>
    <dgm:pt modelId="{31BCB649-DF59-46CC-8947-26B72B515303}" type="pres">
      <dgm:prSet presAssocID="{B197FAA9-9EFB-4FE2-8184-5E091B84BFE4}" presName="parentLeftMargin" presStyleLbl="node1" presStyleIdx="1" presStyleCnt="3"/>
      <dgm:spPr/>
    </dgm:pt>
    <dgm:pt modelId="{E971B0C9-667C-4C2A-90DD-4119ACC6BD3F}" type="pres">
      <dgm:prSet presAssocID="{B197FAA9-9EFB-4FE2-8184-5E091B84BFE4}" presName="parentText" presStyleLbl="node1" presStyleIdx="2" presStyleCnt="3">
        <dgm:presLayoutVars>
          <dgm:chMax val="0"/>
          <dgm:bulletEnabled val="1"/>
        </dgm:presLayoutVars>
      </dgm:prSet>
      <dgm:spPr/>
    </dgm:pt>
    <dgm:pt modelId="{AC722940-C9E2-48EA-9BE9-86B3806BFA23}" type="pres">
      <dgm:prSet presAssocID="{B197FAA9-9EFB-4FE2-8184-5E091B84BFE4}" presName="negativeSpace" presStyleCnt="0"/>
      <dgm:spPr/>
    </dgm:pt>
    <dgm:pt modelId="{E153CD5B-28C4-4255-85B1-0960AF84444F}" type="pres">
      <dgm:prSet presAssocID="{B197FAA9-9EFB-4FE2-8184-5E091B84BFE4}" presName="childText" presStyleLbl="conFgAcc1" presStyleIdx="2" presStyleCnt="3">
        <dgm:presLayoutVars>
          <dgm:bulletEnabled val="1"/>
        </dgm:presLayoutVars>
      </dgm:prSet>
      <dgm:spPr/>
    </dgm:pt>
  </dgm:ptLst>
  <dgm:cxnLst>
    <dgm:cxn modelId="{E755B902-D30E-4798-9042-B9452DF7919B}" type="presOf" srcId="{2F1554C7-E095-4712-86F2-5227CFD396CB}" destId="{2736716D-6F5E-4626-8168-12F677129524}" srcOrd="1" destOrd="0" presId="urn:microsoft.com/office/officeart/2005/8/layout/list1"/>
    <dgm:cxn modelId="{972A220C-69F7-4B33-8699-B21385967258}" type="presOf" srcId="{ACD97FC0-3905-4C68-BBD5-F7B7369393BB}" destId="{620A8B13-DC31-4EAA-A907-BD09A4082BB5}" srcOrd="0" destOrd="0" presId="urn:microsoft.com/office/officeart/2005/8/layout/list1"/>
    <dgm:cxn modelId="{2FB79D13-A59E-4C1A-B018-F441B4FAB595}" type="presOf" srcId="{B197FAA9-9EFB-4FE2-8184-5E091B84BFE4}" destId="{E971B0C9-667C-4C2A-90DD-4119ACC6BD3F}" srcOrd="1" destOrd="0" presId="urn:microsoft.com/office/officeart/2005/8/layout/list1"/>
    <dgm:cxn modelId="{4D82F113-672C-46E1-8EEA-B7ED87AA6EE3}" type="presOf" srcId="{99C879A1-71A2-4580-A487-CDC545D7552F}" destId="{0D67D05B-150C-4AFE-9A46-9BDDF67FB0AC}" srcOrd="0" destOrd="0" presId="urn:microsoft.com/office/officeart/2005/8/layout/list1"/>
    <dgm:cxn modelId="{7C2BF11B-D7C2-47D0-AF4C-10C90BEE40AB}" type="presOf" srcId="{7A6C4467-C642-49C0-84CB-63215316E7CC}" destId="{11397E3F-D352-4589-926C-53FBA448ADB2}" srcOrd="0" destOrd="0" presId="urn:microsoft.com/office/officeart/2005/8/layout/list1"/>
    <dgm:cxn modelId="{A5657E20-E397-49CA-B57F-5AD72FC828B3}" srcId="{7A6C4467-C642-49C0-84CB-63215316E7CC}" destId="{B197FAA9-9EFB-4FE2-8184-5E091B84BFE4}" srcOrd="2" destOrd="0" parTransId="{2F9623A2-F5EF-40AF-B484-855196B9753A}" sibTransId="{155E1FE2-FC51-4B7E-93AC-EA5BAA15E5CB}"/>
    <dgm:cxn modelId="{DE118033-9584-42E7-88B6-9C9D0458ED49}" type="presOf" srcId="{B197FAA9-9EFB-4FE2-8184-5E091B84BFE4}" destId="{31BCB649-DF59-46CC-8947-26B72B515303}" srcOrd="0" destOrd="0" presId="urn:microsoft.com/office/officeart/2005/8/layout/list1"/>
    <dgm:cxn modelId="{6B234861-B0A4-45A4-923E-12F599F75A23}" type="presOf" srcId="{C08F7797-BEC0-4282-AE83-0BE971053357}" destId="{BF69FB74-5505-4036-BBF9-2AAE162197C7}" srcOrd="1" destOrd="0" presId="urn:microsoft.com/office/officeart/2005/8/layout/list1"/>
    <dgm:cxn modelId="{04A6C164-ACDC-4380-B5F2-1F3FC3099EE6}" srcId="{2F1554C7-E095-4712-86F2-5227CFD396CB}" destId="{99C879A1-71A2-4580-A487-CDC545D7552F}" srcOrd="0" destOrd="0" parTransId="{C10E995A-F8DA-4C83-8499-04C497F7B61E}" sibTransId="{1CA800E4-6E16-4A41-B29B-E43A9B5AD296}"/>
    <dgm:cxn modelId="{1C0E1646-154F-4FF4-AB34-9AFA1A52C62A}" srcId="{7A6C4467-C642-49C0-84CB-63215316E7CC}" destId="{C08F7797-BEC0-4282-AE83-0BE971053357}" srcOrd="1" destOrd="0" parTransId="{74142F19-84E4-4731-AFC7-39E8EB78B724}" sibTransId="{0FEDA37D-5A26-4703-AF91-B1572A855567}"/>
    <dgm:cxn modelId="{C4A37646-1DAD-4B77-8C99-7AB565FBC172}" type="presOf" srcId="{81B5D338-8D12-4441-A3B8-58679F35E7BC}" destId="{E153CD5B-28C4-4255-85B1-0960AF84444F}" srcOrd="0" destOrd="0" presId="urn:microsoft.com/office/officeart/2005/8/layout/list1"/>
    <dgm:cxn modelId="{A2B2D448-CB0F-4AA7-BB0B-57C51F2DCC3D}" srcId="{B197FAA9-9EFB-4FE2-8184-5E091B84BFE4}" destId="{81B5D338-8D12-4441-A3B8-58679F35E7BC}" srcOrd="0" destOrd="0" parTransId="{89486560-46C9-494A-B136-E3978DA553E7}" sibTransId="{D2BDFC4B-2A82-4B6E-9881-66EED2FA692A}"/>
    <dgm:cxn modelId="{94594D9C-45DC-482F-92AB-3613BECC30EA}" type="presOf" srcId="{C08F7797-BEC0-4282-AE83-0BE971053357}" destId="{B3C65E5D-34B7-4B42-9844-CB062AC9D1E2}" srcOrd="0" destOrd="0" presId="urn:microsoft.com/office/officeart/2005/8/layout/list1"/>
    <dgm:cxn modelId="{A802BBD2-3C88-4E6E-9C8D-BC799B7606CD}" srcId="{C08F7797-BEC0-4282-AE83-0BE971053357}" destId="{ACD97FC0-3905-4C68-BBD5-F7B7369393BB}" srcOrd="0" destOrd="0" parTransId="{40572943-B709-41D2-A3CF-740DA2FD2870}" sibTransId="{679E95BD-72B7-41D4-A7DF-08B7FE937DE3}"/>
    <dgm:cxn modelId="{C8E872E3-3574-4428-A745-85F48DF5E782}" srcId="{7A6C4467-C642-49C0-84CB-63215316E7CC}" destId="{2F1554C7-E095-4712-86F2-5227CFD396CB}" srcOrd="0" destOrd="0" parTransId="{CC7E3CD8-D60F-4ACD-BD99-5E1E61DC0546}" sibTransId="{E71F218E-5731-4769-9B3D-D3642426FC22}"/>
    <dgm:cxn modelId="{7A1CD7F5-9FA3-4F54-8ED5-498B8B104AAB}" type="presOf" srcId="{2F1554C7-E095-4712-86F2-5227CFD396CB}" destId="{EADBDD80-F8A8-4050-BAF9-8C29BA23F4F6}" srcOrd="0" destOrd="0" presId="urn:microsoft.com/office/officeart/2005/8/layout/list1"/>
    <dgm:cxn modelId="{C8888254-2A49-4619-9B64-FB06AB699885}" type="presParOf" srcId="{11397E3F-D352-4589-926C-53FBA448ADB2}" destId="{B7E3D0E6-17C4-4C2A-80B5-E3F01226A87B}" srcOrd="0" destOrd="0" presId="urn:microsoft.com/office/officeart/2005/8/layout/list1"/>
    <dgm:cxn modelId="{8DD29753-9814-465E-8F5B-F44BC8E6175E}" type="presParOf" srcId="{B7E3D0E6-17C4-4C2A-80B5-E3F01226A87B}" destId="{EADBDD80-F8A8-4050-BAF9-8C29BA23F4F6}" srcOrd="0" destOrd="0" presId="urn:microsoft.com/office/officeart/2005/8/layout/list1"/>
    <dgm:cxn modelId="{6106CC20-AC37-419A-85E2-822904703F2C}" type="presParOf" srcId="{B7E3D0E6-17C4-4C2A-80B5-E3F01226A87B}" destId="{2736716D-6F5E-4626-8168-12F677129524}" srcOrd="1" destOrd="0" presId="urn:microsoft.com/office/officeart/2005/8/layout/list1"/>
    <dgm:cxn modelId="{FB62C23C-FB63-476C-ADC8-DE3DC49805F6}" type="presParOf" srcId="{11397E3F-D352-4589-926C-53FBA448ADB2}" destId="{C2DB5573-9915-4A9A-8755-DE9EBEAF2919}" srcOrd="1" destOrd="0" presId="urn:microsoft.com/office/officeart/2005/8/layout/list1"/>
    <dgm:cxn modelId="{7806BE2C-41AD-47F8-AFBC-BEFB1A22C06D}" type="presParOf" srcId="{11397E3F-D352-4589-926C-53FBA448ADB2}" destId="{0D67D05B-150C-4AFE-9A46-9BDDF67FB0AC}" srcOrd="2" destOrd="0" presId="urn:microsoft.com/office/officeart/2005/8/layout/list1"/>
    <dgm:cxn modelId="{8B874536-1BFF-448C-854A-015C5D398451}" type="presParOf" srcId="{11397E3F-D352-4589-926C-53FBA448ADB2}" destId="{B5C1D474-65FB-4321-B314-F3F180D32614}" srcOrd="3" destOrd="0" presId="urn:microsoft.com/office/officeart/2005/8/layout/list1"/>
    <dgm:cxn modelId="{780F7E4A-7A0F-4EE2-86BD-9F3E9CD08CB7}" type="presParOf" srcId="{11397E3F-D352-4589-926C-53FBA448ADB2}" destId="{68E70FF6-6457-47F3-AE6E-8D8756A9BEDE}" srcOrd="4" destOrd="0" presId="urn:microsoft.com/office/officeart/2005/8/layout/list1"/>
    <dgm:cxn modelId="{0D767AEC-77CF-4928-B671-1608BDA23FC3}" type="presParOf" srcId="{68E70FF6-6457-47F3-AE6E-8D8756A9BEDE}" destId="{B3C65E5D-34B7-4B42-9844-CB062AC9D1E2}" srcOrd="0" destOrd="0" presId="urn:microsoft.com/office/officeart/2005/8/layout/list1"/>
    <dgm:cxn modelId="{EAFE8821-6A7B-40A9-9C9E-C9ECD1B68009}" type="presParOf" srcId="{68E70FF6-6457-47F3-AE6E-8D8756A9BEDE}" destId="{BF69FB74-5505-4036-BBF9-2AAE162197C7}" srcOrd="1" destOrd="0" presId="urn:microsoft.com/office/officeart/2005/8/layout/list1"/>
    <dgm:cxn modelId="{7CB57500-EBC3-4A84-9AB5-AB8112D1E8D0}" type="presParOf" srcId="{11397E3F-D352-4589-926C-53FBA448ADB2}" destId="{CAF3C65C-EE97-425B-B258-14DDD51D33E5}" srcOrd="5" destOrd="0" presId="urn:microsoft.com/office/officeart/2005/8/layout/list1"/>
    <dgm:cxn modelId="{0502C9C3-77B7-4779-BF4C-0A22D49C0FBD}" type="presParOf" srcId="{11397E3F-D352-4589-926C-53FBA448ADB2}" destId="{620A8B13-DC31-4EAA-A907-BD09A4082BB5}" srcOrd="6" destOrd="0" presId="urn:microsoft.com/office/officeart/2005/8/layout/list1"/>
    <dgm:cxn modelId="{0C0D4D2A-F266-4520-B3EC-5E7EE7DFB19F}" type="presParOf" srcId="{11397E3F-D352-4589-926C-53FBA448ADB2}" destId="{AA3F1C73-FCE2-49A6-8DB4-CA0643EFD08F}" srcOrd="7" destOrd="0" presId="urn:microsoft.com/office/officeart/2005/8/layout/list1"/>
    <dgm:cxn modelId="{BC55E07B-4672-4D60-A65E-0B4B3C36B371}" type="presParOf" srcId="{11397E3F-D352-4589-926C-53FBA448ADB2}" destId="{D9BC59DC-3A00-4FC5-9E87-3EDCED62D44F}" srcOrd="8" destOrd="0" presId="urn:microsoft.com/office/officeart/2005/8/layout/list1"/>
    <dgm:cxn modelId="{876FF782-D995-4659-B910-89325AC5A9C2}" type="presParOf" srcId="{D9BC59DC-3A00-4FC5-9E87-3EDCED62D44F}" destId="{31BCB649-DF59-46CC-8947-26B72B515303}" srcOrd="0" destOrd="0" presId="urn:microsoft.com/office/officeart/2005/8/layout/list1"/>
    <dgm:cxn modelId="{FE350B72-BBC1-4841-BE0D-5DCF3B30A4F9}" type="presParOf" srcId="{D9BC59DC-3A00-4FC5-9E87-3EDCED62D44F}" destId="{E971B0C9-667C-4C2A-90DD-4119ACC6BD3F}" srcOrd="1" destOrd="0" presId="urn:microsoft.com/office/officeart/2005/8/layout/list1"/>
    <dgm:cxn modelId="{C2C9459A-72AD-4319-A519-09018094C272}" type="presParOf" srcId="{11397E3F-D352-4589-926C-53FBA448ADB2}" destId="{AC722940-C9E2-48EA-9BE9-86B3806BFA23}" srcOrd="9" destOrd="0" presId="urn:microsoft.com/office/officeart/2005/8/layout/list1"/>
    <dgm:cxn modelId="{CEB353F5-4973-4588-8591-2DA7899D13BF}" type="presParOf" srcId="{11397E3F-D352-4589-926C-53FBA448ADB2}" destId="{E153CD5B-28C4-4255-85B1-0960AF84444F}"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729B69-5385-43F3-8E3E-F81367D872F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l-SI"/>
        </a:p>
      </dgm:t>
    </dgm:pt>
    <dgm:pt modelId="{298B2660-1EE0-48F0-8A21-A8EE7BEDD9A2}">
      <dgm:prSet phldrT="[besedilo]" phldr="0"/>
      <dgm:spPr/>
      <dgm:t>
        <a:bodyPr/>
        <a:lstStyle/>
        <a:p>
          <a:pPr algn="l">
            <a:lnSpc>
              <a:spcPct val="90000"/>
            </a:lnSpc>
          </a:pPr>
          <a:r>
            <a:rPr lang="sl-SI">
              <a:solidFill>
                <a:schemeClr val="bg1"/>
              </a:solidFill>
              <a:latin typeface="Calibri Light"/>
              <a:ea typeface="Calibri"/>
              <a:cs typeface="Calibri"/>
            </a:rPr>
            <a:t>novi študijski programi </a:t>
          </a:r>
          <a:endParaRPr lang="sl-SI">
            <a:solidFill>
              <a:schemeClr val="bg1"/>
            </a:solidFill>
            <a:latin typeface="Calibri Light"/>
          </a:endParaRPr>
        </a:p>
      </dgm:t>
    </dgm:pt>
    <dgm:pt modelId="{2E00919B-1772-4A31-97A3-F1D696D8D344}" type="parTrans" cxnId="{A433871A-4D1D-4D2C-82CA-0C1D61F7E9AA}">
      <dgm:prSet/>
      <dgm:spPr/>
      <dgm:t>
        <a:bodyPr/>
        <a:lstStyle/>
        <a:p>
          <a:endParaRPr lang="sl-SI"/>
        </a:p>
      </dgm:t>
    </dgm:pt>
    <dgm:pt modelId="{8AFD15B6-7F0B-407E-AA42-F637F6D39AA5}" type="sibTrans" cxnId="{A433871A-4D1D-4D2C-82CA-0C1D61F7E9AA}">
      <dgm:prSet/>
      <dgm:spPr/>
      <dgm:t>
        <a:bodyPr/>
        <a:lstStyle/>
        <a:p>
          <a:endParaRPr lang="sl-SI"/>
        </a:p>
      </dgm:t>
    </dgm:pt>
    <dgm:pt modelId="{3FE5724E-7B46-4010-B7C4-3AA2EEAA31ED}">
      <dgm:prSet phldrT="[besedilo]" phldr="0"/>
      <dgm:spPr/>
      <dgm:t>
        <a:bodyPr/>
        <a:lstStyle/>
        <a:p>
          <a:r>
            <a:rPr lang="sl-SI">
              <a:latin typeface="Calibri Light" panose="020F0302020204030204"/>
            </a:rPr>
            <a:t>Komunikacija</a:t>
          </a:r>
          <a:endParaRPr lang="sl-SI"/>
        </a:p>
      </dgm:t>
    </dgm:pt>
    <dgm:pt modelId="{0BC15C18-A035-4D39-997A-A889D7F260E5}" type="parTrans" cxnId="{2106D55A-6034-4015-9836-8D1969F7BC79}">
      <dgm:prSet/>
      <dgm:spPr/>
      <dgm:t>
        <a:bodyPr/>
        <a:lstStyle/>
        <a:p>
          <a:endParaRPr lang="sl-SI"/>
        </a:p>
      </dgm:t>
    </dgm:pt>
    <dgm:pt modelId="{B2A51A0B-526A-4D35-A220-75F9F0D2D383}" type="sibTrans" cxnId="{2106D55A-6034-4015-9836-8D1969F7BC79}">
      <dgm:prSet/>
      <dgm:spPr/>
      <dgm:t>
        <a:bodyPr/>
        <a:lstStyle/>
        <a:p>
          <a:endParaRPr lang="sl-SI"/>
        </a:p>
      </dgm:t>
    </dgm:pt>
    <dgm:pt modelId="{366ED57B-1426-46DE-BFAE-D10A7E82306E}">
      <dgm:prSet phldrT="[besedilo]" phldr="0"/>
      <dgm:spPr/>
      <dgm:t>
        <a:bodyPr/>
        <a:lstStyle/>
        <a:p>
          <a:pPr rtl="0"/>
          <a:r>
            <a:rPr lang="sl-SI">
              <a:latin typeface="Calibri Light" panose="020F0302020204030204"/>
            </a:rPr>
            <a:t>znanstveniki so pozabili komunicirati spoznanja</a:t>
          </a:r>
          <a:endParaRPr lang="sl-SI"/>
        </a:p>
      </dgm:t>
    </dgm:pt>
    <dgm:pt modelId="{96718402-23DF-439C-A7D9-FC1B304AC422}" type="parTrans" cxnId="{552125DC-3C6E-4E51-A40A-8470F30BB8F1}">
      <dgm:prSet/>
      <dgm:spPr/>
      <dgm:t>
        <a:bodyPr/>
        <a:lstStyle/>
        <a:p>
          <a:endParaRPr lang="sl-SI"/>
        </a:p>
      </dgm:t>
    </dgm:pt>
    <dgm:pt modelId="{63C62A36-0CED-4B06-A77C-767BE4CCEA82}" type="sibTrans" cxnId="{552125DC-3C6E-4E51-A40A-8470F30BB8F1}">
      <dgm:prSet/>
      <dgm:spPr/>
      <dgm:t>
        <a:bodyPr/>
        <a:lstStyle/>
        <a:p>
          <a:endParaRPr lang="sl-SI"/>
        </a:p>
      </dgm:t>
    </dgm:pt>
    <dgm:pt modelId="{F7909C74-6E0A-4033-8D96-DE0366C4FFEF}">
      <dgm:prSet phldrT="[besedilo]" phldr="0"/>
      <dgm:spPr/>
      <dgm:t>
        <a:bodyPr/>
        <a:lstStyle/>
        <a:p>
          <a:r>
            <a:rPr lang="sl-SI">
              <a:latin typeface="Calibri Light" panose="020F0302020204030204"/>
            </a:rPr>
            <a:t>Izobraževanje</a:t>
          </a:r>
          <a:endParaRPr lang="sl-SI"/>
        </a:p>
      </dgm:t>
    </dgm:pt>
    <dgm:pt modelId="{13869888-42D2-4248-AEBC-6F519FE4D90A}" type="parTrans" cxnId="{5599C9C7-0D4E-4DFC-9F31-54EF5551BD47}">
      <dgm:prSet/>
      <dgm:spPr/>
      <dgm:t>
        <a:bodyPr/>
        <a:lstStyle/>
        <a:p>
          <a:endParaRPr lang="sl-SI"/>
        </a:p>
      </dgm:t>
    </dgm:pt>
    <dgm:pt modelId="{A29D8F7A-C7ED-4ABA-AFC5-E1FA493F5438}" type="sibTrans" cxnId="{5599C9C7-0D4E-4DFC-9F31-54EF5551BD47}">
      <dgm:prSet/>
      <dgm:spPr/>
      <dgm:t>
        <a:bodyPr/>
        <a:lstStyle/>
        <a:p>
          <a:endParaRPr lang="sl-SI"/>
        </a:p>
      </dgm:t>
    </dgm:pt>
    <dgm:pt modelId="{A7E6E855-7141-4912-985C-55FE9717AA2C}">
      <dgm:prSet phldrT="[besedilo]" phldr="0"/>
      <dgm:spPr/>
      <dgm:t>
        <a:bodyPr/>
        <a:lstStyle/>
        <a:p>
          <a:pPr rtl="0"/>
          <a:r>
            <a:rPr lang="sl-SI">
              <a:latin typeface="Calibri Light" panose="020F0302020204030204"/>
            </a:rPr>
            <a:t>vzbujanje pozitivnih čustev do narave</a:t>
          </a:r>
          <a:endParaRPr lang="sl-SI"/>
        </a:p>
      </dgm:t>
    </dgm:pt>
    <dgm:pt modelId="{5E5DD716-2396-46C4-87F7-9C9A5D6F1A0C}" type="parTrans" cxnId="{A617B4C3-4270-4F2E-BF13-D922D82A6D68}">
      <dgm:prSet/>
      <dgm:spPr/>
      <dgm:t>
        <a:bodyPr/>
        <a:lstStyle/>
        <a:p>
          <a:endParaRPr lang="sl-SI"/>
        </a:p>
      </dgm:t>
    </dgm:pt>
    <dgm:pt modelId="{E2318E5B-B4F6-4406-8A29-C9E14E509E12}" type="sibTrans" cxnId="{A617B4C3-4270-4F2E-BF13-D922D82A6D68}">
      <dgm:prSet/>
      <dgm:spPr/>
      <dgm:t>
        <a:bodyPr/>
        <a:lstStyle/>
        <a:p>
          <a:endParaRPr lang="sl-SI"/>
        </a:p>
      </dgm:t>
    </dgm:pt>
    <dgm:pt modelId="{6A075411-ED07-4073-A2C7-A7902D530F86}">
      <dgm:prSet phldrT="[besedilo]" phldr="0"/>
      <dgm:spPr/>
      <dgm:t>
        <a:bodyPr/>
        <a:lstStyle/>
        <a:p>
          <a:pPr rtl="0"/>
          <a:r>
            <a:rPr lang="sl-SI">
              <a:latin typeface="Calibri Light" panose="020F0302020204030204"/>
            </a:rPr>
            <a:t>zgled odraslih</a:t>
          </a:r>
          <a:endParaRPr lang="sl-SI"/>
        </a:p>
      </dgm:t>
    </dgm:pt>
    <dgm:pt modelId="{9531F20E-E4FF-4A73-8462-C9E57A9CD9A6}" type="parTrans" cxnId="{0C8A4D2E-B733-4E87-AD6F-E332942A78CC}">
      <dgm:prSet/>
      <dgm:spPr/>
      <dgm:t>
        <a:bodyPr/>
        <a:lstStyle/>
        <a:p>
          <a:endParaRPr lang="sl-SI"/>
        </a:p>
      </dgm:t>
    </dgm:pt>
    <dgm:pt modelId="{F297DAA6-0F26-4E82-85EE-F5BFB3F17F6B}" type="sibTrans" cxnId="{0C8A4D2E-B733-4E87-AD6F-E332942A78CC}">
      <dgm:prSet/>
      <dgm:spPr/>
      <dgm:t>
        <a:bodyPr/>
        <a:lstStyle/>
        <a:p>
          <a:endParaRPr lang="sl-SI"/>
        </a:p>
      </dgm:t>
    </dgm:pt>
    <dgm:pt modelId="{F7D32FD5-D4E4-48B8-982F-9AE37CFB1306}">
      <dgm:prSet phldrT="[besedilo]" phldr="0"/>
      <dgm:spPr/>
      <dgm:t>
        <a:bodyPr/>
        <a:lstStyle/>
        <a:p>
          <a:pPr rtl="0"/>
          <a:r>
            <a:rPr lang="sl-SI">
              <a:latin typeface="Calibri Light" panose="020F0302020204030204"/>
            </a:rPr>
            <a:t>konkretno, ne teoretično</a:t>
          </a:r>
          <a:endParaRPr lang="sl-SI"/>
        </a:p>
      </dgm:t>
    </dgm:pt>
    <dgm:pt modelId="{94EB8321-6419-4982-94D6-3169395065AD}" type="parTrans" cxnId="{4B1F714B-2498-4D98-ACE6-DCC5BFE95978}">
      <dgm:prSet/>
      <dgm:spPr/>
      <dgm:t>
        <a:bodyPr/>
        <a:lstStyle/>
        <a:p>
          <a:endParaRPr lang="sl-SI"/>
        </a:p>
      </dgm:t>
    </dgm:pt>
    <dgm:pt modelId="{B9D7FE62-1BD5-405C-B683-D01A4F36E918}" type="sibTrans" cxnId="{4B1F714B-2498-4D98-ACE6-DCC5BFE95978}">
      <dgm:prSet/>
      <dgm:spPr/>
      <dgm:t>
        <a:bodyPr/>
        <a:lstStyle/>
        <a:p>
          <a:endParaRPr lang="sl-SI"/>
        </a:p>
      </dgm:t>
    </dgm:pt>
    <dgm:pt modelId="{E52EDF05-C45C-4FC9-A887-86009FFF58FE}">
      <dgm:prSet phldrT="[besedilo]" phldr="0"/>
      <dgm:spPr/>
      <dgm:t>
        <a:bodyPr/>
        <a:lstStyle/>
        <a:p>
          <a:pPr rtl="0"/>
          <a:r>
            <a:rPr lang="sl-SI">
              <a:latin typeface="Calibri Light" panose="020F0302020204030204"/>
            </a:rPr>
            <a:t>aktivno, doživljajsko</a:t>
          </a:r>
          <a:endParaRPr lang="sl-SI"/>
        </a:p>
      </dgm:t>
    </dgm:pt>
    <dgm:pt modelId="{586957E6-C260-4753-BC2D-2D6CA36E90A7}" type="parTrans" cxnId="{007258E9-FB48-480E-A4FA-8D54BC51DF94}">
      <dgm:prSet/>
      <dgm:spPr/>
      <dgm:t>
        <a:bodyPr/>
        <a:lstStyle/>
        <a:p>
          <a:endParaRPr lang="sl-SI"/>
        </a:p>
      </dgm:t>
    </dgm:pt>
    <dgm:pt modelId="{2CB4CF5D-0919-4002-BCCF-D355F84F6AA4}" type="sibTrans" cxnId="{007258E9-FB48-480E-A4FA-8D54BC51DF94}">
      <dgm:prSet/>
      <dgm:spPr/>
      <dgm:t>
        <a:bodyPr/>
        <a:lstStyle/>
        <a:p>
          <a:endParaRPr lang="sl-SI"/>
        </a:p>
      </dgm:t>
    </dgm:pt>
    <dgm:pt modelId="{FE999497-3C36-4DB4-8CAF-6E69B114FF23}">
      <dgm:prSet phldr="0"/>
      <dgm:spPr/>
      <dgm:t>
        <a:bodyPr/>
        <a:lstStyle/>
        <a:p>
          <a:pPr rtl="0"/>
          <a:r>
            <a:rPr lang="sl-SI" b="0">
              <a:solidFill>
                <a:srgbClr val="000000"/>
              </a:solidFill>
              <a:latin typeface="Calibri Light"/>
              <a:ea typeface="Calibri"/>
              <a:cs typeface="Calibri"/>
            </a:rPr>
            <a:t>Vloga univerz</a:t>
          </a:r>
        </a:p>
      </dgm:t>
    </dgm:pt>
    <dgm:pt modelId="{F9AC4144-EE39-45E8-9020-076591244ADE}" type="parTrans" cxnId="{EA5BF271-B8F7-40F9-B918-23C6BCC95462}">
      <dgm:prSet/>
      <dgm:spPr/>
    </dgm:pt>
    <dgm:pt modelId="{1682A92E-7DC5-4205-B55B-43E135FB6EC5}" type="sibTrans" cxnId="{EA5BF271-B8F7-40F9-B918-23C6BCC95462}">
      <dgm:prSet/>
      <dgm:spPr/>
    </dgm:pt>
    <dgm:pt modelId="{E4B965B9-5BAD-4EF4-81DD-672B15C5F2FA}">
      <dgm:prSet phldr="0"/>
      <dgm:spPr/>
      <dgm:t>
        <a:bodyPr/>
        <a:lstStyle/>
        <a:p>
          <a:pPr algn="l" rtl="0">
            <a:lnSpc>
              <a:spcPct val="90000"/>
            </a:lnSpc>
          </a:pPr>
          <a:r>
            <a:rPr lang="sl-SI">
              <a:solidFill>
                <a:schemeClr val="bg1"/>
              </a:solidFill>
              <a:latin typeface="Calibri Light"/>
              <a:ea typeface="Calibri"/>
              <a:cs typeface="Calibri"/>
            </a:rPr>
            <a:t>znanstvena podpora</a:t>
          </a:r>
        </a:p>
      </dgm:t>
    </dgm:pt>
    <dgm:pt modelId="{57F0A281-E18A-4538-9A58-C864A1640339}" type="parTrans" cxnId="{9C245836-5421-4909-9FE7-459CBDD5E395}">
      <dgm:prSet/>
      <dgm:spPr/>
    </dgm:pt>
    <dgm:pt modelId="{11931CD5-8F55-435B-9930-A1BFF2197B2A}" type="sibTrans" cxnId="{9C245836-5421-4909-9FE7-459CBDD5E395}">
      <dgm:prSet/>
      <dgm:spPr/>
    </dgm:pt>
    <dgm:pt modelId="{DB3D933F-F193-4484-9C40-921719D050CB}">
      <dgm:prSet phldr="0"/>
      <dgm:spPr/>
      <dgm:t>
        <a:bodyPr/>
        <a:lstStyle/>
        <a:p>
          <a:pPr algn="l" rtl="0">
            <a:lnSpc>
              <a:spcPct val="90000"/>
            </a:lnSpc>
          </a:pPr>
          <a:r>
            <a:rPr lang="sl-SI">
              <a:solidFill>
                <a:schemeClr val="bg1"/>
              </a:solidFill>
              <a:latin typeface="Calibri Light"/>
              <a:ea typeface="Calibri"/>
              <a:cs typeface="Calibri"/>
            </a:rPr>
            <a:t>povezovanje družboslovja in naravoslovja</a:t>
          </a:r>
        </a:p>
      </dgm:t>
    </dgm:pt>
    <dgm:pt modelId="{0D9AD6AC-5D96-4D40-A9E0-0EF84522BF74}" type="parTrans" cxnId="{D0AD700D-76AB-4904-B0E6-32F04228CB1E}">
      <dgm:prSet/>
      <dgm:spPr/>
    </dgm:pt>
    <dgm:pt modelId="{372016E1-F66C-4F15-89CD-A37E9BFB4A07}" type="sibTrans" cxnId="{D0AD700D-76AB-4904-B0E6-32F04228CB1E}">
      <dgm:prSet/>
      <dgm:spPr/>
    </dgm:pt>
    <dgm:pt modelId="{27EBC0F1-5E90-4E3B-90E7-FC1464A869CA}">
      <dgm:prSet phldr="0"/>
      <dgm:spPr/>
      <dgm:t>
        <a:bodyPr/>
        <a:lstStyle/>
        <a:p>
          <a:pPr algn="l" rtl="0">
            <a:lnSpc>
              <a:spcPct val="90000"/>
            </a:lnSpc>
          </a:pPr>
          <a:r>
            <a:rPr lang="sl-SI">
              <a:latin typeface="Calibri Light"/>
              <a:ea typeface="Calibri"/>
              <a:cs typeface="Calibri"/>
            </a:rPr>
            <a:t>ozaveščanje</a:t>
          </a:r>
        </a:p>
      </dgm:t>
    </dgm:pt>
    <dgm:pt modelId="{DC948AB7-1079-4A06-8599-2DF88486B445}" type="parTrans" cxnId="{067254AF-721D-44E9-A1BA-70CB33EFF68E}">
      <dgm:prSet/>
      <dgm:spPr/>
    </dgm:pt>
    <dgm:pt modelId="{7DF94141-FD2B-452E-80C6-F736DC8F5A75}" type="sibTrans" cxnId="{067254AF-721D-44E9-A1BA-70CB33EFF68E}">
      <dgm:prSet/>
      <dgm:spPr/>
    </dgm:pt>
    <dgm:pt modelId="{D982BC56-7942-42CE-821D-9E9F1956E64B}">
      <dgm:prSet phldr="0"/>
      <dgm:spPr/>
      <dgm:t>
        <a:bodyPr/>
        <a:lstStyle/>
        <a:p>
          <a:pPr rtl="0"/>
          <a:r>
            <a:rPr lang="sl-SI">
              <a:latin typeface="Calibri Light" panose="020F0302020204030204"/>
            </a:rPr>
            <a:t>brez  relevantnih informacij veliko škode</a:t>
          </a:r>
        </a:p>
      </dgm:t>
    </dgm:pt>
    <dgm:pt modelId="{CFBABF1B-5E9B-4961-B31D-06AA157991B6}" type="parTrans" cxnId="{710E4DE7-1BAB-4C0B-8D2E-1B245A9AEE17}">
      <dgm:prSet/>
      <dgm:spPr/>
    </dgm:pt>
    <dgm:pt modelId="{AD8DFD0F-2D98-48DB-BD7C-508B5356879A}" type="sibTrans" cxnId="{710E4DE7-1BAB-4C0B-8D2E-1B245A9AEE17}">
      <dgm:prSet/>
      <dgm:spPr/>
    </dgm:pt>
    <dgm:pt modelId="{A19ECB25-8A35-4DA7-B950-00B8C6FED9C3}">
      <dgm:prSet phldr="0"/>
      <dgm:spPr/>
      <dgm:t>
        <a:bodyPr/>
        <a:lstStyle/>
        <a:p>
          <a:pPr rtl="0"/>
          <a:r>
            <a:rPr lang="sl-SI">
              <a:latin typeface="Calibri Light" panose="020F0302020204030204"/>
            </a:rPr>
            <a:t>bombastično poročanje: negativno</a:t>
          </a:r>
        </a:p>
      </dgm:t>
    </dgm:pt>
    <dgm:pt modelId="{A02C71E3-A80C-4C56-8005-AFBB5CCA0549}" type="parTrans" cxnId="{D4878670-D2AB-447C-A642-84E84C6E2C1C}">
      <dgm:prSet/>
      <dgm:spPr/>
    </dgm:pt>
    <dgm:pt modelId="{2B69506E-576C-42F8-BE95-56307D7D0751}" type="sibTrans" cxnId="{D4878670-D2AB-447C-A642-84E84C6E2C1C}">
      <dgm:prSet/>
      <dgm:spPr/>
    </dgm:pt>
    <dgm:pt modelId="{815F14AF-BB5D-4AC1-809A-FCC74ED4266B}">
      <dgm:prSet phldr="0"/>
      <dgm:spPr/>
      <dgm:t>
        <a:bodyPr/>
        <a:lstStyle/>
        <a:p>
          <a:pPr rtl="0"/>
          <a:r>
            <a:rPr lang="sl-SI">
              <a:latin typeface="Calibri Light" panose="020F0302020204030204"/>
            </a:rPr>
            <a:t>različno za različne ciljne skupine</a:t>
          </a:r>
        </a:p>
      </dgm:t>
    </dgm:pt>
    <dgm:pt modelId="{978E14A7-65B5-4F76-98D5-DC6DD81E1101}" type="parTrans" cxnId="{628DC171-6AAA-4D13-8544-4E5BB93D41CE}">
      <dgm:prSet/>
      <dgm:spPr/>
    </dgm:pt>
    <dgm:pt modelId="{1DAB54DC-3785-4AF5-B26C-82C3F069B17B}" type="sibTrans" cxnId="{628DC171-6AAA-4D13-8544-4E5BB93D41CE}">
      <dgm:prSet/>
      <dgm:spPr/>
    </dgm:pt>
    <dgm:pt modelId="{7452D29C-EB11-4925-A87E-0B7406CA7CF7}" type="pres">
      <dgm:prSet presAssocID="{49729B69-5385-43F3-8E3E-F81367D872FA}" presName="theList" presStyleCnt="0">
        <dgm:presLayoutVars>
          <dgm:dir/>
          <dgm:animLvl val="lvl"/>
          <dgm:resizeHandles val="exact"/>
        </dgm:presLayoutVars>
      </dgm:prSet>
      <dgm:spPr/>
    </dgm:pt>
    <dgm:pt modelId="{DA62A851-3A3A-4D29-97A5-A1C884C7B2D6}" type="pres">
      <dgm:prSet presAssocID="{FE999497-3C36-4DB4-8CAF-6E69B114FF23}" presName="compNode" presStyleCnt="0"/>
      <dgm:spPr/>
    </dgm:pt>
    <dgm:pt modelId="{E3F5BC3A-B00A-4F8F-B7BD-376B6DF933E9}" type="pres">
      <dgm:prSet presAssocID="{FE999497-3C36-4DB4-8CAF-6E69B114FF23}" presName="aNode" presStyleLbl="bgShp" presStyleIdx="0" presStyleCnt="3"/>
      <dgm:spPr/>
    </dgm:pt>
    <dgm:pt modelId="{803BBD2D-AA2C-4916-9C45-EA737937388C}" type="pres">
      <dgm:prSet presAssocID="{FE999497-3C36-4DB4-8CAF-6E69B114FF23}" presName="textNode" presStyleLbl="bgShp" presStyleIdx="0" presStyleCnt="3"/>
      <dgm:spPr/>
    </dgm:pt>
    <dgm:pt modelId="{9E7AC903-21D7-45EE-A423-67DD74DD4071}" type="pres">
      <dgm:prSet presAssocID="{FE999497-3C36-4DB4-8CAF-6E69B114FF23}" presName="compChildNode" presStyleCnt="0"/>
      <dgm:spPr/>
    </dgm:pt>
    <dgm:pt modelId="{0307BE3E-FC0A-4DA2-84A9-029ABFC147E6}" type="pres">
      <dgm:prSet presAssocID="{FE999497-3C36-4DB4-8CAF-6E69B114FF23}" presName="theInnerList" presStyleCnt="0"/>
      <dgm:spPr/>
    </dgm:pt>
    <dgm:pt modelId="{F66AFEA0-2E30-4F46-AB2B-E1288D9AE517}" type="pres">
      <dgm:prSet presAssocID="{E4B965B9-5BAD-4EF4-81DD-672B15C5F2FA}" presName="childNode" presStyleLbl="node1" presStyleIdx="0" presStyleCnt="12">
        <dgm:presLayoutVars>
          <dgm:bulletEnabled val="1"/>
        </dgm:presLayoutVars>
      </dgm:prSet>
      <dgm:spPr/>
    </dgm:pt>
    <dgm:pt modelId="{7BFFC1E3-EF3B-4D64-8816-EA89B7F4DBF6}" type="pres">
      <dgm:prSet presAssocID="{E4B965B9-5BAD-4EF4-81DD-672B15C5F2FA}" presName="aSpace2" presStyleCnt="0"/>
      <dgm:spPr/>
    </dgm:pt>
    <dgm:pt modelId="{DCFE7DB6-6153-4062-BDCB-E1F62E2EDDDB}" type="pres">
      <dgm:prSet presAssocID="{27EBC0F1-5E90-4E3B-90E7-FC1464A869CA}" presName="childNode" presStyleLbl="node1" presStyleIdx="1" presStyleCnt="12">
        <dgm:presLayoutVars>
          <dgm:bulletEnabled val="1"/>
        </dgm:presLayoutVars>
      </dgm:prSet>
      <dgm:spPr/>
    </dgm:pt>
    <dgm:pt modelId="{0D3D28FE-DE8A-4F57-8A74-64AB8FDB2A0A}" type="pres">
      <dgm:prSet presAssocID="{27EBC0F1-5E90-4E3B-90E7-FC1464A869CA}" presName="aSpace2" presStyleCnt="0"/>
      <dgm:spPr/>
    </dgm:pt>
    <dgm:pt modelId="{4FE18EB9-1AB4-44D5-A850-3E6F591F5574}" type="pres">
      <dgm:prSet presAssocID="{DB3D933F-F193-4484-9C40-921719D050CB}" presName="childNode" presStyleLbl="node1" presStyleIdx="2" presStyleCnt="12">
        <dgm:presLayoutVars>
          <dgm:bulletEnabled val="1"/>
        </dgm:presLayoutVars>
      </dgm:prSet>
      <dgm:spPr/>
    </dgm:pt>
    <dgm:pt modelId="{F27DBE2C-E2AB-48AD-B6E0-8E881C6FD40A}" type="pres">
      <dgm:prSet presAssocID="{DB3D933F-F193-4484-9C40-921719D050CB}" presName="aSpace2" presStyleCnt="0"/>
      <dgm:spPr/>
    </dgm:pt>
    <dgm:pt modelId="{D8B4775A-CF04-47EB-9261-2383E20EBD00}" type="pres">
      <dgm:prSet presAssocID="{298B2660-1EE0-48F0-8A21-A8EE7BEDD9A2}" presName="childNode" presStyleLbl="node1" presStyleIdx="3" presStyleCnt="12">
        <dgm:presLayoutVars>
          <dgm:bulletEnabled val="1"/>
        </dgm:presLayoutVars>
      </dgm:prSet>
      <dgm:spPr/>
    </dgm:pt>
    <dgm:pt modelId="{B179C7D6-0C9D-47A5-89BF-A603853F4B81}" type="pres">
      <dgm:prSet presAssocID="{FE999497-3C36-4DB4-8CAF-6E69B114FF23}" presName="aSpace" presStyleCnt="0"/>
      <dgm:spPr/>
    </dgm:pt>
    <dgm:pt modelId="{E75DE083-17E1-445A-95C7-BF0CF23FFF33}" type="pres">
      <dgm:prSet presAssocID="{3FE5724E-7B46-4010-B7C4-3AA2EEAA31ED}" presName="compNode" presStyleCnt="0"/>
      <dgm:spPr/>
    </dgm:pt>
    <dgm:pt modelId="{7EAF0C9F-3FA0-4078-B33B-109D6F85740D}" type="pres">
      <dgm:prSet presAssocID="{3FE5724E-7B46-4010-B7C4-3AA2EEAA31ED}" presName="aNode" presStyleLbl="bgShp" presStyleIdx="1" presStyleCnt="3"/>
      <dgm:spPr/>
    </dgm:pt>
    <dgm:pt modelId="{42C77117-48F8-43A3-B782-3480B0DB3E52}" type="pres">
      <dgm:prSet presAssocID="{3FE5724E-7B46-4010-B7C4-3AA2EEAA31ED}" presName="textNode" presStyleLbl="bgShp" presStyleIdx="1" presStyleCnt="3"/>
      <dgm:spPr/>
    </dgm:pt>
    <dgm:pt modelId="{1CE718D3-6CF7-48CE-9680-9EC9C5F07CB4}" type="pres">
      <dgm:prSet presAssocID="{3FE5724E-7B46-4010-B7C4-3AA2EEAA31ED}" presName="compChildNode" presStyleCnt="0"/>
      <dgm:spPr/>
    </dgm:pt>
    <dgm:pt modelId="{B4030002-11CF-4BE9-8C43-34642FF717D3}" type="pres">
      <dgm:prSet presAssocID="{3FE5724E-7B46-4010-B7C4-3AA2EEAA31ED}" presName="theInnerList" presStyleCnt="0"/>
      <dgm:spPr/>
    </dgm:pt>
    <dgm:pt modelId="{021B6AA8-9302-4F40-8AB6-6826AB8E0B7A}" type="pres">
      <dgm:prSet presAssocID="{366ED57B-1426-46DE-BFAE-D10A7E82306E}" presName="childNode" presStyleLbl="node1" presStyleIdx="4" presStyleCnt="12">
        <dgm:presLayoutVars>
          <dgm:bulletEnabled val="1"/>
        </dgm:presLayoutVars>
      </dgm:prSet>
      <dgm:spPr/>
    </dgm:pt>
    <dgm:pt modelId="{C73BAC70-C915-4688-9713-48F057DAECED}" type="pres">
      <dgm:prSet presAssocID="{366ED57B-1426-46DE-BFAE-D10A7E82306E}" presName="aSpace2" presStyleCnt="0"/>
      <dgm:spPr/>
    </dgm:pt>
    <dgm:pt modelId="{A85CF90F-1B11-4467-8B63-8BC759AE0B27}" type="pres">
      <dgm:prSet presAssocID="{D982BC56-7942-42CE-821D-9E9F1956E64B}" presName="childNode" presStyleLbl="node1" presStyleIdx="5" presStyleCnt="12">
        <dgm:presLayoutVars>
          <dgm:bulletEnabled val="1"/>
        </dgm:presLayoutVars>
      </dgm:prSet>
      <dgm:spPr/>
    </dgm:pt>
    <dgm:pt modelId="{36FF345E-A435-4578-A1F1-BCE8EE5713E0}" type="pres">
      <dgm:prSet presAssocID="{D982BC56-7942-42CE-821D-9E9F1956E64B}" presName="aSpace2" presStyleCnt="0"/>
      <dgm:spPr/>
    </dgm:pt>
    <dgm:pt modelId="{3876C9FE-9054-4A26-B8E6-265F4934C7B3}" type="pres">
      <dgm:prSet presAssocID="{A19ECB25-8A35-4DA7-B950-00B8C6FED9C3}" presName="childNode" presStyleLbl="node1" presStyleIdx="6" presStyleCnt="12">
        <dgm:presLayoutVars>
          <dgm:bulletEnabled val="1"/>
        </dgm:presLayoutVars>
      </dgm:prSet>
      <dgm:spPr/>
    </dgm:pt>
    <dgm:pt modelId="{84358684-EA92-4B74-B72F-4EE126C30E93}" type="pres">
      <dgm:prSet presAssocID="{A19ECB25-8A35-4DA7-B950-00B8C6FED9C3}" presName="aSpace2" presStyleCnt="0"/>
      <dgm:spPr/>
    </dgm:pt>
    <dgm:pt modelId="{60F53985-054C-48A5-A4EB-23D84E81BF05}" type="pres">
      <dgm:prSet presAssocID="{815F14AF-BB5D-4AC1-809A-FCC74ED4266B}" presName="childNode" presStyleLbl="node1" presStyleIdx="7" presStyleCnt="12">
        <dgm:presLayoutVars>
          <dgm:bulletEnabled val="1"/>
        </dgm:presLayoutVars>
      </dgm:prSet>
      <dgm:spPr/>
    </dgm:pt>
    <dgm:pt modelId="{35E834BE-A74F-4399-9BE0-ED8C93E8FC34}" type="pres">
      <dgm:prSet presAssocID="{3FE5724E-7B46-4010-B7C4-3AA2EEAA31ED}" presName="aSpace" presStyleCnt="0"/>
      <dgm:spPr/>
    </dgm:pt>
    <dgm:pt modelId="{CF8A51A1-93E9-40C2-A6E1-ABCBE2CE3E6D}" type="pres">
      <dgm:prSet presAssocID="{F7909C74-6E0A-4033-8D96-DE0366C4FFEF}" presName="compNode" presStyleCnt="0"/>
      <dgm:spPr/>
    </dgm:pt>
    <dgm:pt modelId="{AEEFC975-2B27-4FE0-AFD0-F153E3F4B0F1}" type="pres">
      <dgm:prSet presAssocID="{F7909C74-6E0A-4033-8D96-DE0366C4FFEF}" presName="aNode" presStyleLbl="bgShp" presStyleIdx="2" presStyleCnt="3"/>
      <dgm:spPr/>
    </dgm:pt>
    <dgm:pt modelId="{50ABE09F-247B-4F78-8575-A2A64C2BB97C}" type="pres">
      <dgm:prSet presAssocID="{F7909C74-6E0A-4033-8D96-DE0366C4FFEF}" presName="textNode" presStyleLbl="bgShp" presStyleIdx="2" presStyleCnt="3"/>
      <dgm:spPr/>
    </dgm:pt>
    <dgm:pt modelId="{DA60D7DD-6779-47E5-8097-29072EEE2FDE}" type="pres">
      <dgm:prSet presAssocID="{F7909C74-6E0A-4033-8D96-DE0366C4FFEF}" presName="compChildNode" presStyleCnt="0"/>
      <dgm:spPr/>
    </dgm:pt>
    <dgm:pt modelId="{033FF68C-6FFC-4070-A446-880DC5A7C32F}" type="pres">
      <dgm:prSet presAssocID="{F7909C74-6E0A-4033-8D96-DE0366C4FFEF}" presName="theInnerList" presStyleCnt="0"/>
      <dgm:spPr/>
    </dgm:pt>
    <dgm:pt modelId="{3032F1A9-B55A-4672-8B25-4D040B5E2F80}" type="pres">
      <dgm:prSet presAssocID="{A7E6E855-7141-4912-985C-55FE9717AA2C}" presName="childNode" presStyleLbl="node1" presStyleIdx="8" presStyleCnt="12">
        <dgm:presLayoutVars>
          <dgm:bulletEnabled val="1"/>
        </dgm:presLayoutVars>
      </dgm:prSet>
      <dgm:spPr/>
    </dgm:pt>
    <dgm:pt modelId="{4B491B3A-242C-4655-AE5F-460EA753C187}" type="pres">
      <dgm:prSet presAssocID="{A7E6E855-7141-4912-985C-55FE9717AA2C}" presName="aSpace2" presStyleCnt="0"/>
      <dgm:spPr/>
    </dgm:pt>
    <dgm:pt modelId="{A851EE20-B0D1-468B-9976-82082654230D}" type="pres">
      <dgm:prSet presAssocID="{6A075411-ED07-4073-A2C7-A7902D530F86}" presName="childNode" presStyleLbl="node1" presStyleIdx="9" presStyleCnt="12">
        <dgm:presLayoutVars>
          <dgm:bulletEnabled val="1"/>
        </dgm:presLayoutVars>
      </dgm:prSet>
      <dgm:spPr/>
    </dgm:pt>
    <dgm:pt modelId="{DEA6692A-0149-4AB3-9CC9-DE8F14F7487F}" type="pres">
      <dgm:prSet presAssocID="{6A075411-ED07-4073-A2C7-A7902D530F86}" presName="aSpace2" presStyleCnt="0"/>
      <dgm:spPr/>
    </dgm:pt>
    <dgm:pt modelId="{A13EC43D-D49A-4AC6-9AF7-EE92D51BEA7E}" type="pres">
      <dgm:prSet presAssocID="{F7D32FD5-D4E4-48B8-982F-9AE37CFB1306}" presName="childNode" presStyleLbl="node1" presStyleIdx="10" presStyleCnt="12">
        <dgm:presLayoutVars>
          <dgm:bulletEnabled val="1"/>
        </dgm:presLayoutVars>
      </dgm:prSet>
      <dgm:spPr/>
    </dgm:pt>
    <dgm:pt modelId="{68F5A0AD-D098-4F90-A311-933604CF8CA0}" type="pres">
      <dgm:prSet presAssocID="{F7D32FD5-D4E4-48B8-982F-9AE37CFB1306}" presName="aSpace2" presStyleCnt="0"/>
      <dgm:spPr/>
    </dgm:pt>
    <dgm:pt modelId="{7BB2110C-3ADA-4C80-A1E4-7083554A04F2}" type="pres">
      <dgm:prSet presAssocID="{E52EDF05-C45C-4FC9-A887-86009FFF58FE}" presName="childNode" presStyleLbl="node1" presStyleIdx="11" presStyleCnt="12">
        <dgm:presLayoutVars>
          <dgm:bulletEnabled val="1"/>
        </dgm:presLayoutVars>
      </dgm:prSet>
      <dgm:spPr/>
    </dgm:pt>
  </dgm:ptLst>
  <dgm:cxnLst>
    <dgm:cxn modelId="{D0AD700D-76AB-4904-B0E6-32F04228CB1E}" srcId="{FE999497-3C36-4DB4-8CAF-6E69B114FF23}" destId="{DB3D933F-F193-4484-9C40-921719D050CB}" srcOrd="2" destOrd="0" parTransId="{0D9AD6AC-5D96-4D40-A9E0-0EF84522BF74}" sibTransId="{372016E1-F66C-4F15-89CD-A37E9BFB4A07}"/>
    <dgm:cxn modelId="{A433871A-4D1D-4D2C-82CA-0C1D61F7E9AA}" srcId="{FE999497-3C36-4DB4-8CAF-6E69B114FF23}" destId="{298B2660-1EE0-48F0-8A21-A8EE7BEDD9A2}" srcOrd="3" destOrd="0" parTransId="{2E00919B-1772-4A31-97A3-F1D696D8D344}" sibTransId="{8AFD15B6-7F0B-407E-AA42-F637F6D39AA5}"/>
    <dgm:cxn modelId="{0C8A4D2E-B733-4E87-AD6F-E332942A78CC}" srcId="{F7909C74-6E0A-4033-8D96-DE0366C4FFEF}" destId="{6A075411-ED07-4073-A2C7-A7902D530F86}" srcOrd="1" destOrd="0" parTransId="{9531F20E-E4FF-4A73-8462-C9E57A9CD9A6}" sibTransId="{F297DAA6-0F26-4E82-85EE-F5BFB3F17F6B}"/>
    <dgm:cxn modelId="{9C245836-5421-4909-9FE7-459CBDD5E395}" srcId="{FE999497-3C36-4DB4-8CAF-6E69B114FF23}" destId="{E4B965B9-5BAD-4EF4-81DD-672B15C5F2FA}" srcOrd="0" destOrd="0" parTransId="{57F0A281-E18A-4538-9A58-C864A1640339}" sibTransId="{11931CD5-8F55-435B-9930-A1BFF2197B2A}"/>
    <dgm:cxn modelId="{5CA05161-E6FE-4BCB-B07F-68B46DF55E3B}" type="presOf" srcId="{D982BC56-7942-42CE-821D-9E9F1956E64B}" destId="{A85CF90F-1B11-4467-8B63-8BC759AE0B27}" srcOrd="0" destOrd="0" presId="urn:microsoft.com/office/officeart/2005/8/layout/lProcess2"/>
    <dgm:cxn modelId="{228E7967-7B82-4634-9CD0-F7B48CE4DBC3}" type="presOf" srcId="{E4B965B9-5BAD-4EF4-81DD-672B15C5F2FA}" destId="{F66AFEA0-2E30-4F46-AB2B-E1288D9AE517}" srcOrd="0" destOrd="0" presId="urn:microsoft.com/office/officeart/2005/8/layout/lProcess2"/>
    <dgm:cxn modelId="{12CC9B67-3130-4A24-9F9E-B4EA60C676ED}" type="presOf" srcId="{298B2660-1EE0-48F0-8A21-A8EE7BEDD9A2}" destId="{D8B4775A-CF04-47EB-9261-2383E20EBD00}" srcOrd="0" destOrd="0" presId="urn:microsoft.com/office/officeart/2005/8/layout/lProcess2"/>
    <dgm:cxn modelId="{F90FAD68-13B0-407F-84ED-E2FFF21EF9C9}" type="presOf" srcId="{F7909C74-6E0A-4033-8D96-DE0366C4FFEF}" destId="{50ABE09F-247B-4F78-8575-A2A64C2BB97C}" srcOrd="1" destOrd="0" presId="urn:microsoft.com/office/officeart/2005/8/layout/lProcess2"/>
    <dgm:cxn modelId="{4B1F714B-2498-4D98-ACE6-DCC5BFE95978}" srcId="{F7909C74-6E0A-4033-8D96-DE0366C4FFEF}" destId="{F7D32FD5-D4E4-48B8-982F-9AE37CFB1306}" srcOrd="2" destOrd="0" parTransId="{94EB8321-6419-4982-94D6-3169395065AD}" sibTransId="{B9D7FE62-1BD5-405C-B683-D01A4F36E918}"/>
    <dgm:cxn modelId="{7786B96D-0BFF-49E9-A315-9F0BFEEB14B9}" type="presOf" srcId="{A7E6E855-7141-4912-985C-55FE9717AA2C}" destId="{3032F1A9-B55A-4672-8B25-4D040B5E2F80}" srcOrd="0" destOrd="0" presId="urn:microsoft.com/office/officeart/2005/8/layout/lProcess2"/>
    <dgm:cxn modelId="{D4878670-D2AB-447C-A642-84E84C6E2C1C}" srcId="{3FE5724E-7B46-4010-B7C4-3AA2EEAA31ED}" destId="{A19ECB25-8A35-4DA7-B950-00B8C6FED9C3}" srcOrd="2" destOrd="0" parTransId="{A02C71E3-A80C-4C56-8005-AFBB5CCA0549}" sibTransId="{2B69506E-576C-42F8-BE95-56307D7D0751}"/>
    <dgm:cxn modelId="{628DC171-6AAA-4D13-8544-4E5BB93D41CE}" srcId="{3FE5724E-7B46-4010-B7C4-3AA2EEAA31ED}" destId="{815F14AF-BB5D-4AC1-809A-FCC74ED4266B}" srcOrd="3" destOrd="0" parTransId="{978E14A7-65B5-4F76-98D5-DC6DD81E1101}" sibTransId="{1DAB54DC-3785-4AF5-B26C-82C3F069B17B}"/>
    <dgm:cxn modelId="{EA5BF271-B8F7-40F9-B918-23C6BCC95462}" srcId="{49729B69-5385-43F3-8E3E-F81367D872FA}" destId="{FE999497-3C36-4DB4-8CAF-6E69B114FF23}" srcOrd="0" destOrd="0" parTransId="{F9AC4144-EE39-45E8-9020-076591244ADE}" sibTransId="{1682A92E-7DC5-4205-B55B-43E135FB6EC5}"/>
    <dgm:cxn modelId="{2106D55A-6034-4015-9836-8D1969F7BC79}" srcId="{49729B69-5385-43F3-8E3E-F81367D872FA}" destId="{3FE5724E-7B46-4010-B7C4-3AA2EEAA31ED}" srcOrd="1" destOrd="0" parTransId="{0BC15C18-A035-4D39-997A-A889D7F260E5}" sibTransId="{B2A51A0B-526A-4D35-A220-75F9F0D2D383}"/>
    <dgm:cxn modelId="{E149227F-56FB-4182-B2A4-F84B0E548A7F}" type="presOf" srcId="{FE999497-3C36-4DB4-8CAF-6E69B114FF23}" destId="{803BBD2D-AA2C-4916-9C45-EA737937388C}" srcOrd="1" destOrd="0" presId="urn:microsoft.com/office/officeart/2005/8/layout/lProcess2"/>
    <dgm:cxn modelId="{68217285-5556-4700-A4CE-CCF7F0D84C5C}" type="presOf" srcId="{F7D32FD5-D4E4-48B8-982F-9AE37CFB1306}" destId="{A13EC43D-D49A-4AC6-9AF7-EE92D51BEA7E}" srcOrd="0" destOrd="0" presId="urn:microsoft.com/office/officeart/2005/8/layout/lProcess2"/>
    <dgm:cxn modelId="{0FC8EC9B-02C1-4012-93C4-274B6818C7BC}" type="presOf" srcId="{FE999497-3C36-4DB4-8CAF-6E69B114FF23}" destId="{E3F5BC3A-B00A-4F8F-B7BD-376B6DF933E9}" srcOrd="0" destOrd="0" presId="urn:microsoft.com/office/officeart/2005/8/layout/lProcess2"/>
    <dgm:cxn modelId="{50A691A6-5957-4C19-973B-E706B866341C}" type="presOf" srcId="{366ED57B-1426-46DE-BFAE-D10A7E82306E}" destId="{021B6AA8-9302-4F40-8AB6-6826AB8E0B7A}" srcOrd="0" destOrd="0" presId="urn:microsoft.com/office/officeart/2005/8/layout/lProcess2"/>
    <dgm:cxn modelId="{067254AF-721D-44E9-A1BA-70CB33EFF68E}" srcId="{FE999497-3C36-4DB4-8CAF-6E69B114FF23}" destId="{27EBC0F1-5E90-4E3B-90E7-FC1464A869CA}" srcOrd="1" destOrd="0" parTransId="{DC948AB7-1079-4A06-8599-2DF88486B445}" sibTransId="{7DF94141-FD2B-452E-80C6-F736DC8F5A75}"/>
    <dgm:cxn modelId="{F58688B4-7074-40C1-B064-056C2CADB110}" type="presOf" srcId="{27EBC0F1-5E90-4E3B-90E7-FC1464A869CA}" destId="{DCFE7DB6-6153-4062-BDCB-E1F62E2EDDDB}" srcOrd="0" destOrd="0" presId="urn:microsoft.com/office/officeart/2005/8/layout/lProcess2"/>
    <dgm:cxn modelId="{D5A906BB-B8A4-4388-9DBA-2539DAD8BA06}" type="presOf" srcId="{F7909C74-6E0A-4033-8D96-DE0366C4FFEF}" destId="{AEEFC975-2B27-4FE0-AFD0-F153E3F4B0F1}" srcOrd="0" destOrd="0" presId="urn:microsoft.com/office/officeart/2005/8/layout/lProcess2"/>
    <dgm:cxn modelId="{F72AA1C0-1152-46E1-9A0C-0AA3F91BC4CF}" type="presOf" srcId="{DB3D933F-F193-4484-9C40-921719D050CB}" destId="{4FE18EB9-1AB4-44D5-A850-3E6F591F5574}" srcOrd="0" destOrd="0" presId="urn:microsoft.com/office/officeart/2005/8/layout/lProcess2"/>
    <dgm:cxn modelId="{A617B4C3-4270-4F2E-BF13-D922D82A6D68}" srcId="{F7909C74-6E0A-4033-8D96-DE0366C4FFEF}" destId="{A7E6E855-7141-4912-985C-55FE9717AA2C}" srcOrd="0" destOrd="0" parTransId="{5E5DD716-2396-46C4-87F7-9C9A5D6F1A0C}" sibTransId="{E2318E5B-B4F6-4406-8A29-C9E14E509E12}"/>
    <dgm:cxn modelId="{5599C9C7-0D4E-4DFC-9F31-54EF5551BD47}" srcId="{49729B69-5385-43F3-8E3E-F81367D872FA}" destId="{F7909C74-6E0A-4033-8D96-DE0366C4FFEF}" srcOrd="2" destOrd="0" parTransId="{13869888-42D2-4248-AEBC-6F519FE4D90A}" sibTransId="{A29D8F7A-C7ED-4ABA-AFC5-E1FA493F5438}"/>
    <dgm:cxn modelId="{F5A907CF-C445-43E6-B394-130895159D4F}" type="presOf" srcId="{E52EDF05-C45C-4FC9-A887-86009FFF58FE}" destId="{7BB2110C-3ADA-4C80-A1E4-7083554A04F2}" srcOrd="0" destOrd="0" presId="urn:microsoft.com/office/officeart/2005/8/layout/lProcess2"/>
    <dgm:cxn modelId="{0E0F10D8-9644-462E-9D02-3D6DD78D117F}" type="presOf" srcId="{815F14AF-BB5D-4AC1-809A-FCC74ED4266B}" destId="{60F53985-054C-48A5-A4EB-23D84E81BF05}" srcOrd="0" destOrd="0" presId="urn:microsoft.com/office/officeart/2005/8/layout/lProcess2"/>
    <dgm:cxn modelId="{552125DC-3C6E-4E51-A40A-8470F30BB8F1}" srcId="{3FE5724E-7B46-4010-B7C4-3AA2EEAA31ED}" destId="{366ED57B-1426-46DE-BFAE-D10A7E82306E}" srcOrd="0" destOrd="0" parTransId="{96718402-23DF-439C-A7D9-FC1B304AC422}" sibTransId="{63C62A36-0CED-4B06-A77C-767BE4CCEA82}"/>
    <dgm:cxn modelId="{D61632E3-DCD6-4F52-A640-150D0A2E5158}" type="presOf" srcId="{6A075411-ED07-4073-A2C7-A7902D530F86}" destId="{A851EE20-B0D1-468B-9976-82082654230D}" srcOrd="0" destOrd="0" presId="urn:microsoft.com/office/officeart/2005/8/layout/lProcess2"/>
    <dgm:cxn modelId="{506780E6-9496-4E60-BF58-C0AEE6143209}" type="presOf" srcId="{3FE5724E-7B46-4010-B7C4-3AA2EEAA31ED}" destId="{42C77117-48F8-43A3-B782-3480B0DB3E52}" srcOrd="1" destOrd="0" presId="urn:microsoft.com/office/officeart/2005/8/layout/lProcess2"/>
    <dgm:cxn modelId="{F78FE8E6-34EC-4992-B0E7-A32AA708B527}" type="presOf" srcId="{A19ECB25-8A35-4DA7-B950-00B8C6FED9C3}" destId="{3876C9FE-9054-4A26-B8E6-265F4934C7B3}" srcOrd="0" destOrd="0" presId="urn:microsoft.com/office/officeart/2005/8/layout/lProcess2"/>
    <dgm:cxn modelId="{710E4DE7-1BAB-4C0B-8D2E-1B245A9AEE17}" srcId="{3FE5724E-7B46-4010-B7C4-3AA2EEAA31ED}" destId="{D982BC56-7942-42CE-821D-9E9F1956E64B}" srcOrd="1" destOrd="0" parTransId="{CFBABF1B-5E9B-4961-B31D-06AA157991B6}" sibTransId="{AD8DFD0F-2D98-48DB-BD7C-508B5356879A}"/>
    <dgm:cxn modelId="{007258E9-FB48-480E-A4FA-8D54BC51DF94}" srcId="{F7909C74-6E0A-4033-8D96-DE0366C4FFEF}" destId="{E52EDF05-C45C-4FC9-A887-86009FFF58FE}" srcOrd="3" destOrd="0" parTransId="{586957E6-C260-4753-BC2D-2D6CA36E90A7}" sibTransId="{2CB4CF5D-0919-4002-BCCF-D355F84F6AA4}"/>
    <dgm:cxn modelId="{E31A19EF-1169-4414-820E-E44D2DF0803B}" type="presOf" srcId="{3FE5724E-7B46-4010-B7C4-3AA2EEAA31ED}" destId="{7EAF0C9F-3FA0-4078-B33B-109D6F85740D}" srcOrd="0" destOrd="0" presId="urn:microsoft.com/office/officeart/2005/8/layout/lProcess2"/>
    <dgm:cxn modelId="{FEBD4EFD-45E6-43A9-BB53-C8181C86CAAA}" type="presOf" srcId="{49729B69-5385-43F3-8E3E-F81367D872FA}" destId="{7452D29C-EB11-4925-A87E-0B7406CA7CF7}" srcOrd="0" destOrd="0" presId="urn:microsoft.com/office/officeart/2005/8/layout/lProcess2"/>
    <dgm:cxn modelId="{E9032E1E-5502-4575-9DBB-517620DB47C1}" type="presParOf" srcId="{7452D29C-EB11-4925-A87E-0B7406CA7CF7}" destId="{DA62A851-3A3A-4D29-97A5-A1C884C7B2D6}" srcOrd="0" destOrd="0" presId="urn:microsoft.com/office/officeart/2005/8/layout/lProcess2"/>
    <dgm:cxn modelId="{BE3F903D-ED74-4EA1-9385-97AF00F6F7DA}" type="presParOf" srcId="{DA62A851-3A3A-4D29-97A5-A1C884C7B2D6}" destId="{E3F5BC3A-B00A-4F8F-B7BD-376B6DF933E9}" srcOrd="0" destOrd="0" presId="urn:microsoft.com/office/officeart/2005/8/layout/lProcess2"/>
    <dgm:cxn modelId="{2CA08569-BD88-4DC8-8763-5DA121CDDD28}" type="presParOf" srcId="{DA62A851-3A3A-4D29-97A5-A1C884C7B2D6}" destId="{803BBD2D-AA2C-4916-9C45-EA737937388C}" srcOrd="1" destOrd="0" presId="urn:microsoft.com/office/officeart/2005/8/layout/lProcess2"/>
    <dgm:cxn modelId="{C694697A-0534-429A-9257-4655A1217FDD}" type="presParOf" srcId="{DA62A851-3A3A-4D29-97A5-A1C884C7B2D6}" destId="{9E7AC903-21D7-45EE-A423-67DD74DD4071}" srcOrd="2" destOrd="0" presId="urn:microsoft.com/office/officeart/2005/8/layout/lProcess2"/>
    <dgm:cxn modelId="{3CB615C5-9450-4BF7-B7E5-5C4DBD2A5726}" type="presParOf" srcId="{9E7AC903-21D7-45EE-A423-67DD74DD4071}" destId="{0307BE3E-FC0A-4DA2-84A9-029ABFC147E6}" srcOrd="0" destOrd="0" presId="urn:microsoft.com/office/officeart/2005/8/layout/lProcess2"/>
    <dgm:cxn modelId="{C16CF915-D617-410E-8991-D122CFF96E3B}" type="presParOf" srcId="{0307BE3E-FC0A-4DA2-84A9-029ABFC147E6}" destId="{F66AFEA0-2E30-4F46-AB2B-E1288D9AE517}" srcOrd="0" destOrd="0" presId="urn:microsoft.com/office/officeart/2005/8/layout/lProcess2"/>
    <dgm:cxn modelId="{6A7FC669-A137-4F84-8EE8-CA06DB737429}" type="presParOf" srcId="{0307BE3E-FC0A-4DA2-84A9-029ABFC147E6}" destId="{7BFFC1E3-EF3B-4D64-8816-EA89B7F4DBF6}" srcOrd="1" destOrd="0" presId="urn:microsoft.com/office/officeart/2005/8/layout/lProcess2"/>
    <dgm:cxn modelId="{914F7176-7EBF-4D71-A302-A17C77B74529}" type="presParOf" srcId="{0307BE3E-FC0A-4DA2-84A9-029ABFC147E6}" destId="{DCFE7DB6-6153-4062-BDCB-E1F62E2EDDDB}" srcOrd="2" destOrd="0" presId="urn:microsoft.com/office/officeart/2005/8/layout/lProcess2"/>
    <dgm:cxn modelId="{7E35D195-1A5A-4D94-A8B3-A4E2B94EB0B3}" type="presParOf" srcId="{0307BE3E-FC0A-4DA2-84A9-029ABFC147E6}" destId="{0D3D28FE-DE8A-4F57-8A74-64AB8FDB2A0A}" srcOrd="3" destOrd="0" presId="urn:microsoft.com/office/officeart/2005/8/layout/lProcess2"/>
    <dgm:cxn modelId="{92AC4B38-7F31-46AB-8F71-419FDC7D6162}" type="presParOf" srcId="{0307BE3E-FC0A-4DA2-84A9-029ABFC147E6}" destId="{4FE18EB9-1AB4-44D5-A850-3E6F591F5574}" srcOrd="4" destOrd="0" presId="urn:microsoft.com/office/officeart/2005/8/layout/lProcess2"/>
    <dgm:cxn modelId="{2940E841-E0EE-43BF-99E9-9A2ABA341442}" type="presParOf" srcId="{0307BE3E-FC0A-4DA2-84A9-029ABFC147E6}" destId="{F27DBE2C-E2AB-48AD-B6E0-8E881C6FD40A}" srcOrd="5" destOrd="0" presId="urn:microsoft.com/office/officeart/2005/8/layout/lProcess2"/>
    <dgm:cxn modelId="{16816474-4849-42AB-895B-13878EBC9735}" type="presParOf" srcId="{0307BE3E-FC0A-4DA2-84A9-029ABFC147E6}" destId="{D8B4775A-CF04-47EB-9261-2383E20EBD00}" srcOrd="6" destOrd="0" presId="urn:microsoft.com/office/officeart/2005/8/layout/lProcess2"/>
    <dgm:cxn modelId="{564A3724-AE2F-4268-BC20-40964E944FDD}" type="presParOf" srcId="{7452D29C-EB11-4925-A87E-0B7406CA7CF7}" destId="{B179C7D6-0C9D-47A5-89BF-A603853F4B81}" srcOrd="1" destOrd="0" presId="urn:microsoft.com/office/officeart/2005/8/layout/lProcess2"/>
    <dgm:cxn modelId="{E68625EF-99F0-4E64-B70A-5D685803255C}" type="presParOf" srcId="{7452D29C-EB11-4925-A87E-0B7406CA7CF7}" destId="{E75DE083-17E1-445A-95C7-BF0CF23FFF33}" srcOrd="2" destOrd="0" presId="urn:microsoft.com/office/officeart/2005/8/layout/lProcess2"/>
    <dgm:cxn modelId="{B70C1AF3-19CA-43B6-86C3-3F816A32E105}" type="presParOf" srcId="{E75DE083-17E1-445A-95C7-BF0CF23FFF33}" destId="{7EAF0C9F-3FA0-4078-B33B-109D6F85740D}" srcOrd="0" destOrd="0" presId="urn:microsoft.com/office/officeart/2005/8/layout/lProcess2"/>
    <dgm:cxn modelId="{4B9813BF-2895-4E3A-8897-08225BE291B8}" type="presParOf" srcId="{E75DE083-17E1-445A-95C7-BF0CF23FFF33}" destId="{42C77117-48F8-43A3-B782-3480B0DB3E52}" srcOrd="1" destOrd="0" presId="urn:microsoft.com/office/officeart/2005/8/layout/lProcess2"/>
    <dgm:cxn modelId="{FCB63690-768C-460C-8D0F-DE48930A71FC}" type="presParOf" srcId="{E75DE083-17E1-445A-95C7-BF0CF23FFF33}" destId="{1CE718D3-6CF7-48CE-9680-9EC9C5F07CB4}" srcOrd="2" destOrd="0" presId="urn:microsoft.com/office/officeart/2005/8/layout/lProcess2"/>
    <dgm:cxn modelId="{D4D74C64-46EB-4BE4-9B65-19506CF6365F}" type="presParOf" srcId="{1CE718D3-6CF7-48CE-9680-9EC9C5F07CB4}" destId="{B4030002-11CF-4BE9-8C43-34642FF717D3}" srcOrd="0" destOrd="0" presId="urn:microsoft.com/office/officeart/2005/8/layout/lProcess2"/>
    <dgm:cxn modelId="{7D0E479B-2C38-4AF1-85CB-AEC1B7C3E5D9}" type="presParOf" srcId="{B4030002-11CF-4BE9-8C43-34642FF717D3}" destId="{021B6AA8-9302-4F40-8AB6-6826AB8E0B7A}" srcOrd="0" destOrd="0" presId="urn:microsoft.com/office/officeart/2005/8/layout/lProcess2"/>
    <dgm:cxn modelId="{81D1D4FA-B410-4BB7-B41D-0136ACEF81C0}" type="presParOf" srcId="{B4030002-11CF-4BE9-8C43-34642FF717D3}" destId="{C73BAC70-C915-4688-9713-48F057DAECED}" srcOrd="1" destOrd="0" presId="urn:microsoft.com/office/officeart/2005/8/layout/lProcess2"/>
    <dgm:cxn modelId="{86CB6E66-FEB6-409A-A818-F10F20DD67EE}" type="presParOf" srcId="{B4030002-11CF-4BE9-8C43-34642FF717D3}" destId="{A85CF90F-1B11-4467-8B63-8BC759AE0B27}" srcOrd="2" destOrd="0" presId="urn:microsoft.com/office/officeart/2005/8/layout/lProcess2"/>
    <dgm:cxn modelId="{C34C3A19-2D14-4FCA-93DD-6839A706D8C4}" type="presParOf" srcId="{B4030002-11CF-4BE9-8C43-34642FF717D3}" destId="{36FF345E-A435-4578-A1F1-BCE8EE5713E0}" srcOrd="3" destOrd="0" presId="urn:microsoft.com/office/officeart/2005/8/layout/lProcess2"/>
    <dgm:cxn modelId="{34539179-2FEB-41FF-8A49-993F67123020}" type="presParOf" srcId="{B4030002-11CF-4BE9-8C43-34642FF717D3}" destId="{3876C9FE-9054-4A26-B8E6-265F4934C7B3}" srcOrd="4" destOrd="0" presId="urn:microsoft.com/office/officeart/2005/8/layout/lProcess2"/>
    <dgm:cxn modelId="{80EA6B16-6248-4123-A140-01314C43CFB5}" type="presParOf" srcId="{B4030002-11CF-4BE9-8C43-34642FF717D3}" destId="{84358684-EA92-4B74-B72F-4EE126C30E93}" srcOrd="5" destOrd="0" presId="urn:microsoft.com/office/officeart/2005/8/layout/lProcess2"/>
    <dgm:cxn modelId="{2890FA2E-FA3F-44DA-8CD8-41DBFE532BAA}" type="presParOf" srcId="{B4030002-11CF-4BE9-8C43-34642FF717D3}" destId="{60F53985-054C-48A5-A4EB-23D84E81BF05}" srcOrd="6" destOrd="0" presId="urn:microsoft.com/office/officeart/2005/8/layout/lProcess2"/>
    <dgm:cxn modelId="{DEDBA315-603E-442A-90BD-6E2CA01B6801}" type="presParOf" srcId="{7452D29C-EB11-4925-A87E-0B7406CA7CF7}" destId="{35E834BE-A74F-4399-9BE0-ED8C93E8FC34}" srcOrd="3" destOrd="0" presId="urn:microsoft.com/office/officeart/2005/8/layout/lProcess2"/>
    <dgm:cxn modelId="{23806155-9CC6-4866-BDC4-6104711844D7}" type="presParOf" srcId="{7452D29C-EB11-4925-A87E-0B7406CA7CF7}" destId="{CF8A51A1-93E9-40C2-A6E1-ABCBE2CE3E6D}" srcOrd="4" destOrd="0" presId="urn:microsoft.com/office/officeart/2005/8/layout/lProcess2"/>
    <dgm:cxn modelId="{B0E207EA-A8E9-450B-AC71-E1D0958B49E9}" type="presParOf" srcId="{CF8A51A1-93E9-40C2-A6E1-ABCBE2CE3E6D}" destId="{AEEFC975-2B27-4FE0-AFD0-F153E3F4B0F1}" srcOrd="0" destOrd="0" presId="urn:microsoft.com/office/officeart/2005/8/layout/lProcess2"/>
    <dgm:cxn modelId="{30AD0906-EA1C-4DDE-9043-5CC61A1A757B}" type="presParOf" srcId="{CF8A51A1-93E9-40C2-A6E1-ABCBE2CE3E6D}" destId="{50ABE09F-247B-4F78-8575-A2A64C2BB97C}" srcOrd="1" destOrd="0" presId="urn:microsoft.com/office/officeart/2005/8/layout/lProcess2"/>
    <dgm:cxn modelId="{DB9DBEF2-709B-49BA-8E9D-961E554DE46D}" type="presParOf" srcId="{CF8A51A1-93E9-40C2-A6E1-ABCBE2CE3E6D}" destId="{DA60D7DD-6779-47E5-8097-29072EEE2FDE}" srcOrd="2" destOrd="0" presId="urn:microsoft.com/office/officeart/2005/8/layout/lProcess2"/>
    <dgm:cxn modelId="{9AE330B2-3540-4A9C-9D55-7805172D07F1}" type="presParOf" srcId="{DA60D7DD-6779-47E5-8097-29072EEE2FDE}" destId="{033FF68C-6FFC-4070-A446-880DC5A7C32F}" srcOrd="0" destOrd="0" presId="urn:microsoft.com/office/officeart/2005/8/layout/lProcess2"/>
    <dgm:cxn modelId="{EA996463-BACE-4C0F-B79A-C85569EC5BD0}" type="presParOf" srcId="{033FF68C-6FFC-4070-A446-880DC5A7C32F}" destId="{3032F1A9-B55A-4672-8B25-4D040B5E2F80}" srcOrd="0" destOrd="0" presId="urn:microsoft.com/office/officeart/2005/8/layout/lProcess2"/>
    <dgm:cxn modelId="{D5224F58-BAA5-4B49-8686-7E44A4A2FF3A}" type="presParOf" srcId="{033FF68C-6FFC-4070-A446-880DC5A7C32F}" destId="{4B491B3A-242C-4655-AE5F-460EA753C187}" srcOrd="1" destOrd="0" presId="urn:microsoft.com/office/officeart/2005/8/layout/lProcess2"/>
    <dgm:cxn modelId="{33B59BB2-B818-4161-895A-58DE076E63F8}" type="presParOf" srcId="{033FF68C-6FFC-4070-A446-880DC5A7C32F}" destId="{A851EE20-B0D1-468B-9976-82082654230D}" srcOrd="2" destOrd="0" presId="urn:microsoft.com/office/officeart/2005/8/layout/lProcess2"/>
    <dgm:cxn modelId="{7DEF975C-DCA7-4520-BBA0-60F2E48806D6}" type="presParOf" srcId="{033FF68C-6FFC-4070-A446-880DC5A7C32F}" destId="{DEA6692A-0149-4AB3-9CC9-DE8F14F7487F}" srcOrd="3" destOrd="0" presId="urn:microsoft.com/office/officeart/2005/8/layout/lProcess2"/>
    <dgm:cxn modelId="{522413D4-9446-4BC5-9D2C-CED659C92E39}" type="presParOf" srcId="{033FF68C-6FFC-4070-A446-880DC5A7C32F}" destId="{A13EC43D-D49A-4AC6-9AF7-EE92D51BEA7E}" srcOrd="4" destOrd="0" presId="urn:microsoft.com/office/officeart/2005/8/layout/lProcess2"/>
    <dgm:cxn modelId="{68B7B85A-2DE9-43BE-8064-57A9324325DD}" type="presParOf" srcId="{033FF68C-6FFC-4070-A446-880DC5A7C32F}" destId="{68F5A0AD-D098-4F90-A311-933604CF8CA0}" srcOrd="5" destOrd="0" presId="urn:microsoft.com/office/officeart/2005/8/layout/lProcess2"/>
    <dgm:cxn modelId="{BCB6F4BB-7FFA-453C-B8CF-0B2C3E5AAF7E}" type="presParOf" srcId="{033FF68C-6FFC-4070-A446-880DC5A7C32F}" destId="{7BB2110C-3ADA-4C80-A1E4-7083554A04F2}"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71A3FD-AC6C-4A84-B2E6-0C2E798E5A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l-SI"/>
        </a:p>
      </dgm:t>
    </dgm:pt>
    <dgm:pt modelId="{8190367C-D436-475B-9F73-6836F2BFA6A1}">
      <dgm:prSet phldrT="[besedilo]" phldr="0"/>
      <dgm:spPr/>
      <dgm:t>
        <a:bodyPr/>
        <a:lstStyle/>
        <a:p>
          <a:pPr rtl="0"/>
          <a:r>
            <a:rPr lang="sl-SI">
              <a:latin typeface="Calibri Light" panose="020F0302020204030204"/>
            </a:rPr>
            <a:t>birokracija: poenostavitev postopkov</a:t>
          </a:r>
          <a:endParaRPr lang="sl-SI"/>
        </a:p>
      </dgm:t>
    </dgm:pt>
    <dgm:pt modelId="{90DABC91-2C43-4C17-9B6A-62FB240AC909}" type="parTrans" cxnId="{3F4CA19D-6C0B-4CAF-9974-ACFB73F3BFC9}">
      <dgm:prSet/>
      <dgm:spPr/>
      <dgm:t>
        <a:bodyPr/>
        <a:lstStyle/>
        <a:p>
          <a:endParaRPr lang="sl-SI"/>
        </a:p>
      </dgm:t>
    </dgm:pt>
    <dgm:pt modelId="{EC12B008-225A-4167-8CFB-BB77C4F3ED67}" type="sibTrans" cxnId="{3F4CA19D-6C0B-4CAF-9974-ACFB73F3BFC9}">
      <dgm:prSet/>
      <dgm:spPr/>
      <dgm:t>
        <a:bodyPr/>
        <a:lstStyle/>
        <a:p>
          <a:endParaRPr lang="sl-SI"/>
        </a:p>
      </dgm:t>
    </dgm:pt>
    <dgm:pt modelId="{D7B37C3F-69DA-4F25-9B62-F809D75D771D}">
      <dgm:prSet phldrT="[besedilo]" phldr="0"/>
      <dgm:spPr/>
      <dgm:t>
        <a:bodyPr/>
        <a:lstStyle/>
        <a:p>
          <a:pPr rtl="0"/>
          <a:r>
            <a:rPr lang="sl-SI">
              <a:latin typeface="Calibri Light" panose="020F0302020204030204"/>
            </a:rPr>
            <a:t>dobiček: obrat k rastlinski hrani</a:t>
          </a:r>
          <a:endParaRPr lang="sl-SI"/>
        </a:p>
      </dgm:t>
    </dgm:pt>
    <dgm:pt modelId="{08D74131-28C3-4C79-821A-F11AD9E75CC8}" type="parTrans" cxnId="{64A45009-D723-4585-8003-4AAA0A5F0793}">
      <dgm:prSet/>
      <dgm:spPr/>
      <dgm:t>
        <a:bodyPr/>
        <a:lstStyle/>
        <a:p>
          <a:endParaRPr lang="sl-SI"/>
        </a:p>
      </dgm:t>
    </dgm:pt>
    <dgm:pt modelId="{3AA5E360-4CFD-4261-88FA-00FAAC716323}" type="sibTrans" cxnId="{64A45009-D723-4585-8003-4AAA0A5F0793}">
      <dgm:prSet/>
      <dgm:spPr/>
      <dgm:t>
        <a:bodyPr/>
        <a:lstStyle/>
        <a:p>
          <a:endParaRPr lang="sl-SI"/>
        </a:p>
      </dgm:t>
    </dgm:pt>
    <dgm:pt modelId="{F3585A62-8426-4367-ACB8-0F81F597E454}">
      <dgm:prSet phldrT="[besedilo]" phldr="0"/>
      <dgm:spPr/>
      <dgm:t>
        <a:bodyPr/>
        <a:lstStyle/>
        <a:p>
          <a:pPr rtl="0"/>
          <a:r>
            <a:rPr lang="sl-SI">
              <a:latin typeface="Calibri Light" panose="020F0302020204030204"/>
            </a:rPr>
            <a:t>zavest: denarnica</a:t>
          </a:r>
          <a:endParaRPr lang="sl-SI"/>
        </a:p>
      </dgm:t>
    </dgm:pt>
    <dgm:pt modelId="{B68DA1C4-F3C5-4959-9F33-7DC66615F761}" type="parTrans" cxnId="{4EF02C2D-1B7F-4349-A498-9F093C6FE672}">
      <dgm:prSet/>
      <dgm:spPr/>
      <dgm:t>
        <a:bodyPr/>
        <a:lstStyle/>
        <a:p>
          <a:endParaRPr lang="sl-SI"/>
        </a:p>
      </dgm:t>
    </dgm:pt>
    <dgm:pt modelId="{EBEA5959-154C-4245-B0DB-4B60F14FA35A}" type="sibTrans" cxnId="{4EF02C2D-1B7F-4349-A498-9F093C6FE672}">
      <dgm:prSet/>
      <dgm:spPr/>
      <dgm:t>
        <a:bodyPr/>
        <a:lstStyle/>
        <a:p>
          <a:endParaRPr lang="sl-SI"/>
        </a:p>
      </dgm:t>
    </dgm:pt>
    <dgm:pt modelId="{AA257CD9-42B3-49B1-A57D-56346BCE4721}">
      <dgm:prSet phldrT="[besedilo]"/>
      <dgm:spPr/>
      <dgm:t>
        <a:bodyPr/>
        <a:lstStyle/>
        <a:p>
          <a:pPr rtl="0"/>
          <a:r>
            <a:rPr lang="sl-SI" err="1">
              <a:latin typeface="Calibri Light" panose="020F0302020204030204"/>
            </a:rPr>
            <a:t>ozaveščevalci</a:t>
          </a:r>
          <a:r>
            <a:rPr lang="sl-SI">
              <a:latin typeface="Calibri Light" panose="020F0302020204030204"/>
            </a:rPr>
            <a:t> osamljeni</a:t>
          </a:r>
          <a:endParaRPr lang="sl-SI"/>
        </a:p>
      </dgm:t>
    </dgm:pt>
    <dgm:pt modelId="{E908AA29-55BF-4E01-BC2C-46148B55DF4A}" type="parTrans" cxnId="{A04073DE-5A5D-4C08-83CE-D9D24EFECB10}">
      <dgm:prSet/>
      <dgm:spPr/>
      <dgm:t>
        <a:bodyPr/>
        <a:lstStyle/>
        <a:p>
          <a:endParaRPr lang="sl-SI"/>
        </a:p>
      </dgm:t>
    </dgm:pt>
    <dgm:pt modelId="{504EC739-A8D0-4E25-ADB8-21A6AC7C9446}" type="sibTrans" cxnId="{A04073DE-5A5D-4C08-83CE-D9D24EFECB10}">
      <dgm:prSet/>
      <dgm:spPr/>
      <dgm:t>
        <a:bodyPr/>
        <a:lstStyle/>
        <a:p>
          <a:endParaRPr lang="sl-SI"/>
        </a:p>
      </dgm:t>
    </dgm:pt>
    <dgm:pt modelId="{25369AD8-C88A-4AE6-BC66-14286B179366}">
      <dgm:prSet phldrT="[besedilo]" phldr="0"/>
      <dgm:spPr/>
      <dgm:t>
        <a:bodyPr/>
        <a:lstStyle/>
        <a:p>
          <a:pPr rtl="0"/>
          <a:r>
            <a:rPr lang="sl-SI">
              <a:latin typeface="Calibri Light" panose="020F0302020204030204"/>
            </a:rPr>
            <a:t>pritisk okolja: postopno uvajanje sprememb</a:t>
          </a:r>
          <a:endParaRPr lang="sl-SI"/>
        </a:p>
      </dgm:t>
    </dgm:pt>
    <dgm:pt modelId="{86113922-1AA9-43BC-9778-8ABD9CAF39FA}" type="parTrans" cxnId="{8E5AB753-CCA0-482C-A8C4-1AD9AFB75530}">
      <dgm:prSet/>
      <dgm:spPr/>
      <dgm:t>
        <a:bodyPr/>
        <a:lstStyle/>
        <a:p>
          <a:endParaRPr lang="sl-SI"/>
        </a:p>
      </dgm:t>
    </dgm:pt>
    <dgm:pt modelId="{014C8BAF-9945-4024-AFCA-F82EE3674BAF}" type="sibTrans" cxnId="{8E5AB753-CCA0-482C-A8C4-1AD9AFB75530}">
      <dgm:prSet/>
      <dgm:spPr/>
      <dgm:t>
        <a:bodyPr/>
        <a:lstStyle/>
        <a:p>
          <a:endParaRPr lang="sl-SI"/>
        </a:p>
      </dgm:t>
    </dgm:pt>
    <dgm:pt modelId="{D378E055-C322-474E-AD4A-AF8BCAE5EDDE}">
      <dgm:prSet phldr="0"/>
      <dgm:spPr/>
      <dgm:t>
        <a:bodyPr/>
        <a:lstStyle/>
        <a:p>
          <a:pPr rtl="0"/>
          <a:r>
            <a:rPr lang="sl-SI">
              <a:latin typeface="Calibri Light" panose="020F0302020204030204"/>
            </a:rPr>
            <a:t>vzori iz preteklosti</a:t>
          </a:r>
        </a:p>
      </dgm:t>
    </dgm:pt>
    <dgm:pt modelId="{E33CBBBB-8E5C-4899-9065-CC4A662DED99}" type="parTrans" cxnId="{630DB27F-C711-4116-AC8C-AD1C20B645DC}">
      <dgm:prSet/>
      <dgm:spPr/>
    </dgm:pt>
    <dgm:pt modelId="{3D265579-6429-465C-B735-54FF635DD9D4}" type="sibTrans" cxnId="{630DB27F-C711-4116-AC8C-AD1C20B645DC}">
      <dgm:prSet/>
      <dgm:spPr/>
    </dgm:pt>
    <dgm:pt modelId="{EFA100AF-3B2C-4E71-9177-2B51780BCD57}">
      <dgm:prSet phldr="0"/>
      <dgm:spPr/>
      <dgm:t>
        <a:bodyPr/>
        <a:lstStyle/>
        <a:p>
          <a:pPr rtl="0"/>
          <a:r>
            <a:rPr lang="sl-SI">
              <a:latin typeface="Calibri Light" panose="020F0302020204030204"/>
            </a:rPr>
            <a:t>zelene nakupovalne navade</a:t>
          </a:r>
        </a:p>
      </dgm:t>
    </dgm:pt>
    <dgm:pt modelId="{09E30C9A-1DB8-4BE0-AD9B-94D7D47F8D51}" type="parTrans" cxnId="{045077FC-D13E-40AA-A787-6CAAA9652904}">
      <dgm:prSet/>
      <dgm:spPr/>
    </dgm:pt>
    <dgm:pt modelId="{4C01E778-97FE-4233-B0D6-6045D5C1B4FA}" type="sibTrans" cxnId="{045077FC-D13E-40AA-A787-6CAAA9652904}">
      <dgm:prSet/>
      <dgm:spPr/>
    </dgm:pt>
    <dgm:pt modelId="{D5E289FB-6523-4B89-A20E-F17CC5F224D4}">
      <dgm:prSet phldr="0"/>
      <dgm:spPr/>
      <dgm:t>
        <a:bodyPr/>
        <a:lstStyle/>
        <a:p>
          <a:pPr rtl="0"/>
          <a:r>
            <a:rPr lang="sl-SI" err="1">
              <a:latin typeface="Calibri Light" panose="020F0302020204030204"/>
            </a:rPr>
            <a:t>neinvazivni</a:t>
          </a:r>
          <a:r>
            <a:rPr lang="sl-SI">
              <a:latin typeface="Calibri Light" panose="020F0302020204030204"/>
            </a:rPr>
            <a:t> turizem</a:t>
          </a:r>
        </a:p>
      </dgm:t>
    </dgm:pt>
    <dgm:pt modelId="{3440DB80-9545-4AC0-81FE-B3FB50A52C0B}" type="parTrans" cxnId="{0E7D7001-C9BB-4581-9A85-FE4C5F6E65FB}">
      <dgm:prSet/>
      <dgm:spPr/>
    </dgm:pt>
    <dgm:pt modelId="{B9B6F99A-DC4E-4B86-90E0-BE5841F1318E}" type="sibTrans" cxnId="{0E7D7001-C9BB-4581-9A85-FE4C5F6E65FB}">
      <dgm:prSet/>
      <dgm:spPr/>
    </dgm:pt>
    <dgm:pt modelId="{907C6B1E-406A-4EE0-8E05-36D3658DE49F}">
      <dgm:prSet phldr="0"/>
      <dgm:spPr/>
      <dgm:t>
        <a:bodyPr/>
        <a:lstStyle/>
        <a:p>
          <a:pPr rtl="0"/>
          <a:r>
            <a:rPr lang="sl-SI">
              <a:latin typeface="Calibri Light" panose="020F0302020204030204"/>
            </a:rPr>
            <a:t>politika naj sledi stroki</a:t>
          </a:r>
        </a:p>
      </dgm:t>
    </dgm:pt>
    <dgm:pt modelId="{9392C59C-01A7-4C02-9EE1-3286F7EF64AC}" type="parTrans" cxnId="{2E912EF1-7C8A-496A-AA1A-BB03D38B2885}">
      <dgm:prSet/>
      <dgm:spPr/>
    </dgm:pt>
    <dgm:pt modelId="{DC89A8E3-B39C-48EF-B7EC-D2540E37CFB0}" type="sibTrans" cxnId="{2E912EF1-7C8A-496A-AA1A-BB03D38B2885}">
      <dgm:prSet/>
      <dgm:spPr/>
    </dgm:pt>
    <dgm:pt modelId="{ABA7F798-E30F-48E5-9616-7154C5178DD6}">
      <dgm:prSet phldr="0"/>
      <dgm:spPr/>
      <dgm:t>
        <a:bodyPr/>
        <a:lstStyle/>
        <a:p>
          <a:pPr rtl="0"/>
          <a:r>
            <a:rPr lang="sl-SI">
              <a:latin typeface="Calibri Light" panose="020F0302020204030204"/>
            </a:rPr>
            <a:t>preusmeritev kmetijstva (</a:t>
          </a:r>
          <a:r>
            <a:rPr lang="sl-SI" err="1">
              <a:latin typeface="Calibri Light" panose="020F0302020204030204"/>
            </a:rPr>
            <a:t>eko</a:t>
          </a:r>
          <a:r>
            <a:rPr lang="sl-SI">
              <a:latin typeface="Calibri Light" panose="020F0302020204030204"/>
            </a:rPr>
            <a:t>)</a:t>
          </a:r>
        </a:p>
      </dgm:t>
    </dgm:pt>
    <dgm:pt modelId="{55E3B2CF-BCF3-4479-A1AA-2E878E7C8E56}" type="parTrans" cxnId="{FEB19E8E-39C4-4B58-A81E-5CCF64EE9CE0}">
      <dgm:prSet/>
      <dgm:spPr/>
    </dgm:pt>
    <dgm:pt modelId="{E0E6E50C-F787-41FF-BB6F-12DAB09222C1}" type="sibTrans" cxnId="{FEB19E8E-39C4-4B58-A81E-5CCF64EE9CE0}">
      <dgm:prSet/>
      <dgm:spPr/>
    </dgm:pt>
    <dgm:pt modelId="{1AD48569-93F3-4B48-8333-1041BB8441A8}">
      <dgm:prSet phldr="0"/>
      <dgm:spPr/>
      <dgm:t>
        <a:bodyPr/>
        <a:lstStyle/>
        <a:p>
          <a:pPr rtl="0"/>
          <a:r>
            <a:rPr lang="sl-SI">
              <a:latin typeface="Calibri Light" panose="020F0302020204030204"/>
            </a:rPr>
            <a:t>subvencije in odločne </a:t>
          </a:r>
          <a:r>
            <a:rPr lang="sl-SI" err="1">
              <a:latin typeface="Calibri Light" panose="020F0302020204030204"/>
            </a:rPr>
            <a:t>eko</a:t>
          </a:r>
          <a:r>
            <a:rPr lang="sl-SI">
              <a:latin typeface="Calibri Light" panose="020F0302020204030204"/>
            </a:rPr>
            <a:t> politike</a:t>
          </a:r>
        </a:p>
      </dgm:t>
    </dgm:pt>
    <dgm:pt modelId="{546F0B05-6BD4-4763-9F13-376CAFA8A2E7}" type="parTrans" cxnId="{7DF15F83-78EC-4654-8BE7-6730360C4DB0}">
      <dgm:prSet/>
      <dgm:spPr/>
    </dgm:pt>
    <dgm:pt modelId="{533A056D-BFC7-4331-959D-FF9E11AD3F16}" type="sibTrans" cxnId="{7DF15F83-78EC-4654-8BE7-6730360C4DB0}">
      <dgm:prSet/>
      <dgm:spPr/>
    </dgm:pt>
    <dgm:pt modelId="{96EE5FE7-E6C3-4134-9409-207A32538FBC}" type="pres">
      <dgm:prSet presAssocID="{4F71A3FD-AC6C-4A84-B2E6-0C2E798E5A53}" presName="diagram" presStyleCnt="0">
        <dgm:presLayoutVars>
          <dgm:dir/>
          <dgm:resizeHandles val="exact"/>
        </dgm:presLayoutVars>
      </dgm:prSet>
      <dgm:spPr/>
    </dgm:pt>
    <dgm:pt modelId="{AD904E3E-4DE1-4E76-A480-64876FC10443}" type="pres">
      <dgm:prSet presAssocID="{8190367C-D436-475B-9F73-6836F2BFA6A1}" presName="node" presStyleLbl="node1" presStyleIdx="0" presStyleCnt="11">
        <dgm:presLayoutVars>
          <dgm:bulletEnabled val="1"/>
        </dgm:presLayoutVars>
      </dgm:prSet>
      <dgm:spPr/>
    </dgm:pt>
    <dgm:pt modelId="{BE4EB350-96F9-4559-B539-1A254E8A97E4}" type="pres">
      <dgm:prSet presAssocID="{EC12B008-225A-4167-8CFB-BB77C4F3ED67}" presName="sibTrans" presStyleCnt="0"/>
      <dgm:spPr/>
    </dgm:pt>
    <dgm:pt modelId="{82CB3E35-845A-455B-A29B-625B1C1E234C}" type="pres">
      <dgm:prSet presAssocID="{D7B37C3F-69DA-4F25-9B62-F809D75D771D}" presName="node" presStyleLbl="node1" presStyleIdx="1" presStyleCnt="11">
        <dgm:presLayoutVars>
          <dgm:bulletEnabled val="1"/>
        </dgm:presLayoutVars>
      </dgm:prSet>
      <dgm:spPr/>
    </dgm:pt>
    <dgm:pt modelId="{706E4458-4F0E-422B-9898-DFAD9C558DFC}" type="pres">
      <dgm:prSet presAssocID="{3AA5E360-4CFD-4261-88FA-00FAAC716323}" presName="sibTrans" presStyleCnt="0"/>
      <dgm:spPr/>
    </dgm:pt>
    <dgm:pt modelId="{540CDDBA-0B32-4102-AE55-F89038777FFB}" type="pres">
      <dgm:prSet presAssocID="{F3585A62-8426-4367-ACB8-0F81F597E454}" presName="node" presStyleLbl="node1" presStyleIdx="2" presStyleCnt="11">
        <dgm:presLayoutVars>
          <dgm:bulletEnabled val="1"/>
        </dgm:presLayoutVars>
      </dgm:prSet>
      <dgm:spPr/>
    </dgm:pt>
    <dgm:pt modelId="{BDB7F0FB-86E1-4268-BB26-95D82BB43E9C}" type="pres">
      <dgm:prSet presAssocID="{EBEA5959-154C-4245-B0DB-4B60F14FA35A}" presName="sibTrans" presStyleCnt="0"/>
      <dgm:spPr/>
    </dgm:pt>
    <dgm:pt modelId="{577AB4A2-E830-4012-9AF3-305FAC6E1597}" type="pres">
      <dgm:prSet presAssocID="{AA257CD9-42B3-49B1-A57D-56346BCE4721}" presName="node" presStyleLbl="node1" presStyleIdx="3" presStyleCnt="11">
        <dgm:presLayoutVars>
          <dgm:bulletEnabled val="1"/>
        </dgm:presLayoutVars>
      </dgm:prSet>
      <dgm:spPr/>
    </dgm:pt>
    <dgm:pt modelId="{E1A9D68B-0631-4151-8E63-84DAD85957F2}" type="pres">
      <dgm:prSet presAssocID="{504EC739-A8D0-4E25-ADB8-21A6AC7C9446}" presName="sibTrans" presStyleCnt="0"/>
      <dgm:spPr/>
    </dgm:pt>
    <dgm:pt modelId="{04DB66AF-9A59-48F3-98A7-18F4B68FFAA9}" type="pres">
      <dgm:prSet presAssocID="{25369AD8-C88A-4AE6-BC66-14286B179366}" presName="node" presStyleLbl="node1" presStyleIdx="4" presStyleCnt="11">
        <dgm:presLayoutVars>
          <dgm:bulletEnabled val="1"/>
        </dgm:presLayoutVars>
      </dgm:prSet>
      <dgm:spPr/>
    </dgm:pt>
    <dgm:pt modelId="{3CCAC2F2-2CA7-46F4-A68B-507523615840}" type="pres">
      <dgm:prSet presAssocID="{014C8BAF-9945-4024-AFCA-F82EE3674BAF}" presName="sibTrans" presStyleCnt="0"/>
      <dgm:spPr/>
    </dgm:pt>
    <dgm:pt modelId="{DBDD363A-0C42-41C4-B586-8D85083D9FBC}" type="pres">
      <dgm:prSet presAssocID="{D378E055-C322-474E-AD4A-AF8BCAE5EDDE}" presName="node" presStyleLbl="node1" presStyleIdx="5" presStyleCnt="11">
        <dgm:presLayoutVars>
          <dgm:bulletEnabled val="1"/>
        </dgm:presLayoutVars>
      </dgm:prSet>
      <dgm:spPr/>
    </dgm:pt>
    <dgm:pt modelId="{87CC80A1-BA52-4361-A438-0677E09489FE}" type="pres">
      <dgm:prSet presAssocID="{3D265579-6429-465C-B735-54FF635DD9D4}" presName="sibTrans" presStyleCnt="0"/>
      <dgm:spPr/>
    </dgm:pt>
    <dgm:pt modelId="{71ACDC9F-9839-4903-84EC-95152A704E11}" type="pres">
      <dgm:prSet presAssocID="{EFA100AF-3B2C-4E71-9177-2B51780BCD57}" presName="node" presStyleLbl="node1" presStyleIdx="6" presStyleCnt="11">
        <dgm:presLayoutVars>
          <dgm:bulletEnabled val="1"/>
        </dgm:presLayoutVars>
      </dgm:prSet>
      <dgm:spPr/>
    </dgm:pt>
    <dgm:pt modelId="{740158CF-2BAF-4393-AE56-B71F83D9A1C0}" type="pres">
      <dgm:prSet presAssocID="{4C01E778-97FE-4233-B0D6-6045D5C1B4FA}" presName="sibTrans" presStyleCnt="0"/>
      <dgm:spPr/>
    </dgm:pt>
    <dgm:pt modelId="{10C2642D-D0AC-4661-9658-67DB2BB85D7E}" type="pres">
      <dgm:prSet presAssocID="{D5E289FB-6523-4B89-A20E-F17CC5F224D4}" presName="node" presStyleLbl="node1" presStyleIdx="7" presStyleCnt="11">
        <dgm:presLayoutVars>
          <dgm:bulletEnabled val="1"/>
        </dgm:presLayoutVars>
      </dgm:prSet>
      <dgm:spPr/>
    </dgm:pt>
    <dgm:pt modelId="{EE550EE2-E6AB-4D9B-A303-255F73AB7FFF}" type="pres">
      <dgm:prSet presAssocID="{B9B6F99A-DC4E-4B86-90E0-BE5841F1318E}" presName="sibTrans" presStyleCnt="0"/>
      <dgm:spPr/>
    </dgm:pt>
    <dgm:pt modelId="{12B4301A-A2B8-4AA7-AE5D-F022E4AF47E9}" type="pres">
      <dgm:prSet presAssocID="{907C6B1E-406A-4EE0-8E05-36D3658DE49F}" presName="node" presStyleLbl="node1" presStyleIdx="8" presStyleCnt="11">
        <dgm:presLayoutVars>
          <dgm:bulletEnabled val="1"/>
        </dgm:presLayoutVars>
      </dgm:prSet>
      <dgm:spPr/>
    </dgm:pt>
    <dgm:pt modelId="{4AD211EA-99C6-4DF2-8757-4EA85FDE11C8}" type="pres">
      <dgm:prSet presAssocID="{DC89A8E3-B39C-48EF-B7EC-D2540E37CFB0}" presName="sibTrans" presStyleCnt="0"/>
      <dgm:spPr/>
    </dgm:pt>
    <dgm:pt modelId="{483188EC-4F9A-41D6-90A8-B858E1A1DE08}" type="pres">
      <dgm:prSet presAssocID="{ABA7F798-E30F-48E5-9616-7154C5178DD6}" presName="node" presStyleLbl="node1" presStyleIdx="9" presStyleCnt="11">
        <dgm:presLayoutVars>
          <dgm:bulletEnabled val="1"/>
        </dgm:presLayoutVars>
      </dgm:prSet>
      <dgm:spPr/>
    </dgm:pt>
    <dgm:pt modelId="{E8688C32-68BC-4622-8067-4E8F9AF43C55}" type="pres">
      <dgm:prSet presAssocID="{E0E6E50C-F787-41FF-BB6F-12DAB09222C1}" presName="sibTrans" presStyleCnt="0"/>
      <dgm:spPr/>
    </dgm:pt>
    <dgm:pt modelId="{A0E6FA7D-4287-4EAA-A253-889F8385CA85}" type="pres">
      <dgm:prSet presAssocID="{1AD48569-93F3-4B48-8333-1041BB8441A8}" presName="node" presStyleLbl="node1" presStyleIdx="10" presStyleCnt="11">
        <dgm:presLayoutVars>
          <dgm:bulletEnabled val="1"/>
        </dgm:presLayoutVars>
      </dgm:prSet>
      <dgm:spPr/>
    </dgm:pt>
  </dgm:ptLst>
  <dgm:cxnLst>
    <dgm:cxn modelId="{0E7D7001-C9BB-4581-9A85-FE4C5F6E65FB}" srcId="{4F71A3FD-AC6C-4A84-B2E6-0C2E798E5A53}" destId="{D5E289FB-6523-4B89-A20E-F17CC5F224D4}" srcOrd="7" destOrd="0" parTransId="{3440DB80-9545-4AC0-81FE-B3FB50A52C0B}" sibTransId="{B9B6F99A-DC4E-4B86-90E0-BE5841F1318E}"/>
    <dgm:cxn modelId="{64A45009-D723-4585-8003-4AAA0A5F0793}" srcId="{4F71A3FD-AC6C-4A84-B2E6-0C2E798E5A53}" destId="{D7B37C3F-69DA-4F25-9B62-F809D75D771D}" srcOrd="1" destOrd="0" parTransId="{08D74131-28C3-4C79-821A-F11AD9E75CC8}" sibTransId="{3AA5E360-4CFD-4261-88FA-00FAAC716323}"/>
    <dgm:cxn modelId="{7ECBF70F-4172-4793-A48A-25638431276D}" type="presOf" srcId="{D7B37C3F-69DA-4F25-9B62-F809D75D771D}" destId="{82CB3E35-845A-455B-A29B-625B1C1E234C}" srcOrd="0" destOrd="0" presId="urn:microsoft.com/office/officeart/2005/8/layout/default"/>
    <dgm:cxn modelId="{4EF02C2D-1B7F-4349-A498-9F093C6FE672}" srcId="{4F71A3FD-AC6C-4A84-B2E6-0C2E798E5A53}" destId="{F3585A62-8426-4367-ACB8-0F81F597E454}" srcOrd="2" destOrd="0" parTransId="{B68DA1C4-F3C5-4959-9F33-7DC66615F761}" sibTransId="{EBEA5959-154C-4245-B0DB-4B60F14FA35A}"/>
    <dgm:cxn modelId="{11E03D3B-CCA3-45F1-808C-DDAFD3A7BFB3}" type="presOf" srcId="{25369AD8-C88A-4AE6-BC66-14286B179366}" destId="{04DB66AF-9A59-48F3-98A7-18F4B68FFAA9}" srcOrd="0" destOrd="0" presId="urn:microsoft.com/office/officeart/2005/8/layout/default"/>
    <dgm:cxn modelId="{6E7F9461-37B2-4818-8F6E-6A72F1BDA4C8}" type="presOf" srcId="{1AD48569-93F3-4B48-8333-1041BB8441A8}" destId="{A0E6FA7D-4287-4EAA-A253-889F8385CA85}" srcOrd="0" destOrd="0" presId="urn:microsoft.com/office/officeart/2005/8/layout/default"/>
    <dgm:cxn modelId="{9BCA5548-1A23-4EEA-8325-70F06C7BCA73}" type="presOf" srcId="{4F71A3FD-AC6C-4A84-B2E6-0C2E798E5A53}" destId="{96EE5FE7-E6C3-4134-9409-207A32538FBC}" srcOrd="0" destOrd="0" presId="urn:microsoft.com/office/officeart/2005/8/layout/default"/>
    <dgm:cxn modelId="{92823651-D24C-4BDE-B225-3DF4045D501D}" type="presOf" srcId="{F3585A62-8426-4367-ACB8-0F81F597E454}" destId="{540CDDBA-0B32-4102-AE55-F89038777FFB}" srcOrd="0" destOrd="0" presId="urn:microsoft.com/office/officeart/2005/8/layout/default"/>
    <dgm:cxn modelId="{8E5AB753-CCA0-482C-A8C4-1AD9AFB75530}" srcId="{4F71A3FD-AC6C-4A84-B2E6-0C2E798E5A53}" destId="{25369AD8-C88A-4AE6-BC66-14286B179366}" srcOrd="4" destOrd="0" parTransId="{86113922-1AA9-43BC-9778-8ABD9CAF39FA}" sibTransId="{014C8BAF-9945-4024-AFCA-F82EE3674BAF}"/>
    <dgm:cxn modelId="{630DB27F-C711-4116-AC8C-AD1C20B645DC}" srcId="{4F71A3FD-AC6C-4A84-B2E6-0C2E798E5A53}" destId="{D378E055-C322-474E-AD4A-AF8BCAE5EDDE}" srcOrd="5" destOrd="0" parTransId="{E33CBBBB-8E5C-4899-9065-CC4A662DED99}" sibTransId="{3D265579-6429-465C-B735-54FF635DD9D4}"/>
    <dgm:cxn modelId="{7DF15F83-78EC-4654-8BE7-6730360C4DB0}" srcId="{4F71A3FD-AC6C-4A84-B2E6-0C2E798E5A53}" destId="{1AD48569-93F3-4B48-8333-1041BB8441A8}" srcOrd="10" destOrd="0" parTransId="{546F0B05-6BD4-4763-9F13-376CAFA8A2E7}" sibTransId="{533A056D-BFC7-4331-959D-FF9E11AD3F16}"/>
    <dgm:cxn modelId="{483D218B-C644-4975-9792-CE901404F877}" type="presOf" srcId="{AA257CD9-42B3-49B1-A57D-56346BCE4721}" destId="{577AB4A2-E830-4012-9AF3-305FAC6E1597}" srcOrd="0" destOrd="0" presId="urn:microsoft.com/office/officeart/2005/8/layout/default"/>
    <dgm:cxn modelId="{FEB19E8E-39C4-4B58-A81E-5CCF64EE9CE0}" srcId="{4F71A3FD-AC6C-4A84-B2E6-0C2E798E5A53}" destId="{ABA7F798-E30F-48E5-9616-7154C5178DD6}" srcOrd="9" destOrd="0" parTransId="{55E3B2CF-BCF3-4479-A1AA-2E878E7C8E56}" sibTransId="{E0E6E50C-F787-41FF-BB6F-12DAB09222C1}"/>
    <dgm:cxn modelId="{3F4CA19D-6C0B-4CAF-9974-ACFB73F3BFC9}" srcId="{4F71A3FD-AC6C-4A84-B2E6-0C2E798E5A53}" destId="{8190367C-D436-475B-9F73-6836F2BFA6A1}" srcOrd="0" destOrd="0" parTransId="{90DABC91-2C43-4C17-9B6A-62FB240AC909}" sibTransId="{EC12B008-225A-4167-8CFB-BB77C4F3ED67}"/>
    <dgm:cxn modelId="{B7CE49AD-6E6A-4E50-9064-92C53602DAA3}" type="presOf" srcId="{D5E289FB-6523-4B89-A20E-F17CC5F224D4}" destId="{10C2642D-D0AC-4661-9658-67DB2BB85D7E}" srcOrd="0" destOrd="0" presId="urn:microsoft.com/office/officeart/2005/8/layout/default"/>
    <dgm:cxn modelId="{A35268D0-51A9-4A10-9D51-BB9AB0108D66}" type="presOf" srcId="{EFA100AF-3B2C-4E71-9177-2B51780BCD57}" destId="{71ACDC9F-9839-4903-84EC-95152A704E11}" srcOrd="0" destOrd="0" presId="urn:microsoft.com/office/officeart/2005/8/layout/default"/>
    <dgm:cxn modelId="{911E2ED8-7348-4EEA-B2BB-099BE23C95F3}" type="presOf" srcId="{8190367C-D436-475B-9F73-6836F2BFA6A1}" destId="{AD904E3E-4DE1-4E76-A480-64876FC10443}" srcOrd="0" destOrd="0" presId="urn:microsoft.com/office/officeart/2005/8/layout/default"/>
    <dgm:cxn modelId="{387B74DA-5CAC-4E12-AD2D-54C90ED16DE3}" type="presOf" srcId="{D378E055-C322-474E-AD4A-AF8BCAE5EDDE}" destId="{DBDD363A-0C42-41C4-B586-8D85083D9FBC}" srcOrd="0" destOrd="0" presId="urn:microsoft.com/office/officeart/2005/8/layout/default"/>
    <dgm:cxn modelId="{A04073DE-5A5D-4C08-83CE-D9D24EFECB10}" srcId="{4F71A3FD-AC6C-4A84-B2E6-0C2E798E5A53}" destId="{AA257CD9-42B3-49B1-A57D-56346BCE4721}" srcOrd="3" destOrd="0" parTransId="{E908AA29-55BF-4E01-BC2C-46148B55DF4A}" sibTransId="{504EC739-A8D0-4E25-ADB8-21A6AC7C9446}"/>
    <dgm:cxn modelId="{2E912EF1-7C8A-496A-AA1A-BB03D38B2885}" srcId="{4F71A3FD-AC6C-4A84-B2E6-0C2E798E5A53}" destId="{907C6B1E-406A-4EE0-8E05-36D3658DE49F}" srcOrd="8" destOrd="0" parTransId="{9392C59C-01A7-4C02-9EE1-3286F7EF64AC}" sibTransId="{DC89A8E3-B39C-48EF-B7EC-D2540E37CFB0}"/>
    <dgm:cxn modelId="{DA0138F8-CEE5-4106-89E9-BBD2C16A6FA6}" type="presOf" srcId="{ABA7F798-E30F-48E5-9616-7154C5178DD6}" destId="{483188EC-4F9A-41D6-90A8-B858E1A1DE08}" srcOrd="0" destOrd="0" presId="urn:microsoft.com/office/officeart/2005/8/layout/default"/>
    <dgm:cxn modelId="{045077FC-D13E-40AA-A787-6CAAA9652904}" srcId="{4F71A3FD-AC6C-4A84-B2E6-0C2E798E5A53}" destId="{EFA100AF-3B2C-4E71-9177-2B51780BCD57}" srcOrd="6" destOrd="0" parTransId="{09E30C9A-1DB8-4BE0-AD9B-94D7D47F8D51}" sibTransId="{4C01E778-97FE-4233-B0D6-6045D5C1B4FA}"/>
    <dgm:cxn modelId="{369F06FD-1863-4E34-BF4E-511412215E5E}" type="presOf" srcId="{907C6B1E-406A-4EE0-8E05-36D3658DE49F}" destId="{12B4301A-A2B8-4AA7-AE5D-F022E4AF47E9}" srcOrd="0" destOrd="0" presId="urn:microsoft.com/office/officeart/2005/8/layout/default"/>
    <dgm:cxn modelId="{0E72408A-BF06-4D17-8899-4BB7164BFB33}" type="presParOf" srcId="{96EE5FE7-E6C3-4134-9409-207A32538FBC}" destId="{AD904E3E-4DE1-4E76-A480-64876FC10443}" srcOrd="0" destOrd="0" presId="urn:microsoft.com/office/officeart/2005/8/layout/default"/>
    <dgm:cxn modelId="{3246BEE7-D635-4634-9D77-16457D23D3F9}" type="presParOf" srcId="{96EE5FE7-E6C3-4134-9409-207A32538FBC}" destId="{BE4EB350-96F9-4559-B539-1A254E8A97E4}" srcOrd="1" destOrd="0" presId="urn:microsoft.com/office/officeart/2005/8/layout/default"/>
    <dgm:cxn modelId="{9904C312-306E-4B1A-B0A6-6579FDDD0B59}" type="presParOf" srcId="{96EE5FE7-E6C3-4134-9409-207A32538FBC}" destId="{82CB3E35-845A-455B-A29B-625B1C1E234C}" srcOrd="2" destOrd="0" presId="urn:microsoft.com/office/officeart/2005/8/layout/default"/>
    <dgm:cxn modelId="{FE89640A-287E-4CAF-BEBE-FFEA7116033D}" type="presParOf" srcId="{96EE5FE7-E6C3-4134-9409-207A32538FBC}" destId="{706E4458-4F0E-422B-9898-DFAD9C558DFC}" srcOrd="3" destOrd="0" presId="urn:microsoft.com/office/officeart/2005/8/layout/default"/>
    <dgm:cxn modelId="{64F78733-C378-44BF-B078-EE98531B7D89}" type="presParOf" srcId="{96EE5FE7-E6C3-4134-9409-207A32538FBC}" destId="{540CDDBA-0B32-4102-AE55-F89038777FFB}" srcOrd="4" destOrd="0" presId="urn:microsoft.com/office/officeart/2005/8/layout/default"/>
    <dgm:cxn modelId="{C1AA8AE0-3832-472F-B12D-0759A34D0E7F}" type="presParOf" srcId="{96EE5FE7-E6C3-4134-9409-207A32538FBC}" destId="{BDB7F0FB-86E1-4268-BB26-95D82BB43E9C}" srcOrd="5" destOrd="0" presId="urn:microsoft.com/office/officeart/2005/8/layout/default"/>
    <dgm:cxn modelId="{9FCF48EE-2FC1-41DD-9FB5-77289439CBA5}" type="presParOf" srcId="{96EE5FE7-E6C3-4134-9409-207A32538FBC}" destId="{577AB4A2-E830-4012-9AF3-305FAC6E1597}" srcOrd="6" destOrd="0" presId="urn:microsoft.com/office/officeart/2005/8/layout/default"/>
    <dgm:cxn modelId="{4D2DAA45-EC88-4FE9-B67D-01DE83A79E0C}" type="presParOf" srcId="{96EE5FE7-E6C3-4134-9409-207A32538FBC}" destId="{E1A9D68B-0631-4151-8E63-84DAD85957F2}" srcOrd="7" destOrd="0" presId="urn:microsoft.com/office/officeart/2005/8/layout/default"/>
    <dgm:cxn modelId="{EE3A6A01-8896-4836-97A0-BBB105F997D1}" type="presParOf" srcId="{96EE5FE7-E6C3-4134-9409-207A32538FBC}" destId="{04DB66AF-9A59-48F3-98A7-18F4B68FFAA9}" srcOrd="8" destOrd="0" presId="urn:microsoft.com/office/officeart/2005/8/layout/default"/>
    <dgm:cxn modelId="{EB2FAFE5-F443-45CE-9BB7-7DEDB4BF29B6}" type="presParOf" srcId="{96EE5FE7-E6C3-4134-9409-207A32538FBC}" destId="{3CCAC2F2-2CA7-46F4-A68B-507523615840}" srcOrd="9" destOrd="0" presId="urn:microsoft.com/office/officeart/2005/8/layout/default"/>
    <dgm:cxn modelId="{BAC1959A-99FD-415F-A595-E52A86453E59}" type="presParOf" srcId="{96EE5FE7-E6C3-4134-9409-207A32538FBC}" destId="{DBDD363A-0C42-41C4-B586-8D85083D9FBC}" srcOrd="10" destOrd="0" presId="urn:microsoft.com/office/officeart/2005/8/layout/default"/>
    <dgm:cxn modelId="{28A59A98-C4E2-4C16-9A8D-F1F15FBF14F2}" type="presParOf" srcId="{96EE5FE7-E6C3-4134-9409-207A32538FBC}" destId="{87CC80A1-BA52-4361-A438-0677E09489FE}" srcOrd="11" destOrd="0" presId="urn:microsoft.com/office/officeart/2005/8/layout/default"/>
    <dgm:cxn modelId="{0D1B7E44-C489-45DE-A0F6-A2A910E2F030}" type="presParOf" srcId="{96EE5FE7-E6C3-4134-9409-207A32538FBC}" destId="{71ACDC9F-9839-4903-84EC-95152A704E11}" srcOrd="12" destOrd="0" presId="urn:microsoft.com/office/officeart/2005/8/layout/default"/>
    <dgm:cxn modelId="{C80662C6-C6F0-4A8E-B891-544E751143F8}" type="presParOf" srcId="{96EE5FE7-E6C3-4134-9409-207A32538FBC}" destId="{740158CF-2BAF-4393-AE56-B71F83D9A1C0}" srcOrd="13" destOrd="0" presId="urn:microsoft.com/office/officeart/2005/8/layout/default"/>
    <dgm:cxn modelId="{925C6C34-50BB-40B8-B797-5D87F5E43677}" type="presParOf" srcId="{96EE5FE7-E6C3-4134-9409-207A32538FBC}" destId="{10C2642D-D0AC-4661-9658-67DB2BB85D7E}" srcOrd="14" destOrd="0" presId="urn:microsoft.com/office/officeart/2005/8/layout/default"/>
    <dgm:cxn modelId="{C11A2D4F-D52F-45C1-86C8-5DEF296AB182}" type="presParOf" srcId="{96EE5FE7-E6C3-4134-9409-207A32538FBC}" destId="{EE550EE2-E6AB-4D9B-A303-255F73AB7FFF}" srcOrd="15" destOrd="0" presId="urn:microsoft.com/office/officeart/2005/8/layout/default"/>
    <dgm:cxn modelId="{43CEAE25-95A2-49D1-B5F1-FC83B12FBAC9}" type="presParOf" srcId="{96EE5FE7-E6C3-4134-9409-207A32538FBC}" destId="{12B4301A-A2B8-4AA7-AE5D-F022E4AF47E9}" srcOrd="16" destOrd="0" presId="urn:microsoft.com/office/officeart/2005/8/layout/default"/>
    <dgm:cxn modelId="{5050BD43-6337-44DA-8169-5608F44B8796}" type="presParOf" srcId="{96EE5FE7-E6C3-4134-9409-207A32538FBC}" destId="{4AD211EA-99C6-4DF2-8757-4EA85FDE11C8}" srcOrd="17" destOrd="0" presId="urn:microsoft.com/office/officeart/2005/8/layout/default"/>
    <dgm:cxn modelId="{B0CC5C14-769F-4A53-BD7C-D2C47FE4B2F4}" type="presParOf" srcId="{96EE5FE7-E6C3-4134-9409-207A32538FBC}" destId="{483188EC-4F9A-41D6-90A8-B858E1A1DE08}" srcOrd="18" destOrd="0" presId="urn:microsoft.com/office/officeart/2005/8/layout/default"/>
    <dgm:cxn modelId="{6BCB5684-1C77-4285-B682-6EC2F8317ED4}" type="presParOf" srcId="{96EE5FE7-E6C3-4134-9409-207A32538FBC}" destId="{E8688C32-68BC-4622-8067-4E8F9AF43C55}" srcOrd="19" destOrd="0" presId="urn:microsoft.com/office/officeart/2005/8/layout/default"/>
    <dgm:cxn modelId="{795405E6-EE75-4166-9E5C-365989B7CAFE}" type="presParOf" srcId="{96EE5FE7-E6C3-4134-9409-207A32538FBC}" destId="{A0E6FA7D-4287-4EAA-A253-889F8385CA85}"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E3DA0-67FE-44C6-B9D4-B4A9D151A7A3}">
      <dsp:nvSpPr>
        <dsp:cNvPr id="0" name=""/>
        <dsp:cNvSpPr/>
      </dsp:nvSpPr>
      <dsp:spPr>
        <a:xfrm>
          <a:off x="0" y="448601"/>
          <a:ext cx="5512740" cy="136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7850" tIns="333248" rIns="427850" bIns="113792" numCol="1" spcCol="1270" anchor="t" anchorCtr="0">
          <a:noAutofit/>
        </a:bodyPr>
        <a:lstStyle/>
        <a:p>
          <a:pPr marL="171450" lvl="1" indent="-171450" algn="l" defTabSz="711200" rtl="0">
            <a:lnSpc>
              <a:spcPct val="90000"/>
            </a:lnSpc>
            <a:spcBef>
              <a:spcPct val="0"/>
            </a:spcBef>
            <a:spcAft>
              <a:spcPct val="15000"/>
            </a:spcAft>
            <a:buChar char="•"/>
          </a:pPr>
          <a:r>
            <a:rPr lang="sl-SI" sz="1600" i="1" kern="1200">
              <a:latin typeface="Calibri Light"/>
              <a:ea typeface="Calibri"/>
              <a:cs typeface="Calibri"/>
            </a:rPr>
            <a:t>"Tukaj se mi zdi, da je precej močan problem /.../ da splošno znanje premalo prenesemo na konkretno lokalno okolje. Stik s slednjim bi bistveno bolj zasidral neke vrednote pri otrocih pa tudi pri odraslih," ZRSVN. </a:t>
          </a:r>
          <a:endParaRPr lang="sl-SI" sz="1600" i="1" kern="1200">
            <a:latin typeface="Calibri Light"/>
          </a:endParaRPr>
        </a:p>
      </dsp:txBody>
      <dsp:txXfrm>
        <a:off x="0" y="448601"/>
        <a:ext cx="5512740" cy="1360800"/>
      </dsp:txXfrm>
    </dsp:sp>
    <dsp:sp modelId="{BD61BB66-A078-48A3-8402-983ED9ED38A7}">
      <dsp:nvSpPr>
        <dsp:cNvPr id="0" name=""/>
        <dsp:cNvSpPr/>
      </dsp:nvSpPr>
      <dsp:spPr>
        <a:xfrm>
          <a:off x="275637" y="212441"/>
          <a:ext cx="385891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858" tIns="0" rIns="145858"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Light" panose="020F0302020204030204"/>
            </a:rPr>
            <a:t>Spremembe vrednot</a:t>
          </a:r>
          <a:endParaRPr lang="sl-SI" sz="1600" kern="1200"/>
        </a:p>
      </dsp:txBody>
      <dsp:txXfrm>
        <a:off x="298694" y="235498"/>
        <a:ext cx="3812804" cy="426206"/>
      </dsp:txXfrm>
    </dsp:sp>
    <dsp:sp modelId="{62AB7122-36BA-44A9-ADBF-142C4D4D7890}">
      <dsp:nvSpPr>
        <dsp:cNvPr id="0" name=""/>
        <dsp:cNvSpPr/>
      </dsp:nvSpPr>
      <dsp:spPr>
        <a:xfrm>
          <a:off x="0" y="2131961"/>
          <a:ext cx="5512740"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7850" tIns="333248" rIns="427850" bIns="113792" numCol="1" spcCol="1270" anchor="t" anchorCtr="0">
          <a:noAutofit/>
        </a:bodyPr>
        <a:lstStyle/>
        <a:p>
          <a:pPr marL="171450" lvl="1" indent="-171450" algn="l" defTabSz="711200" rtl="0">
            <a:lnSpc>
              <a:spcPct val="90000"/>
            </a:lnSpc>
            <a:spcBef>
              <a:spcPct val="0"/>
            </a:spcBef>
            <a:spcAft>
              <a:spcPct val="15000"/>
            </a:spcAft>
            <a:buChar char="•"/>
          </a:pPr>
          <a:r>
            <a:rPr lang="sl-SI" sz="1600" i="1" kern="1200">
              <a:latin typeface="Calibri Light"/>
              <a:ea typeface="Calibri"/>
              <a:cs typeface="Calibri"/>
            </a:rPr>
            <a:t>»Ne moreš pričakovati trajnostnih sprememb, če ni finančne podpore. Vedno se pač gleda ekonomska korist,« </a:t>
          </a:r>
          <a:r>
            <a:rPr lang="sl-SI" sz="1600" kern="1200">
              <a:latin typeface="Calibri Light"/>
              <a:ea typeface="Calibri"/>
              <a:cs typeface="Calibri"/>
            </a:rPr>
            <a:t>pove intervjuvanja iz Kozjanskega parka.</a:t>
          </a:r>
          <a:endParaRPr lang="sl-SI" sz="1600" kern="1200">
            <a:latin typeface="Calibri Light"/>
          </a:endParaRPr>
        </a:p>
      </dsp:txBody>
      <dsp:txXfrm>
        <a:off x="0" y="2131961"/>
        <a:ext cx="5512740" cy="1134000"/>
      </dsp:txXfrm>
    </dsp:sp>
    <dsp:sp modelId="{A6D911D5-3425-4B71-A8BF-3081213041CF}">
      <dsp:nvSpPr>
        <dsp:cNvPr id="0" name=""/>
        <dsp:cNvSpPr/>
      </dsp:nvSpPr>
      <dsp:spPr>
        <a:xfrm>
          <a:off x="275637" y="1895801"/>
          <a:ext cx="385891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858" tIns="0" rIns="145858"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Light" panose="020F0302020204030204"/>
            </a:rPr>
            <a:t>Pomoč države</a:t>
          </a:r>
          <a:endParaRPr lang="sl-SI" sz="1600" kern="1200"/>
        </a:p>
      </dsp:txBody>
      <dsp:txXfrm>
        <a:off x="298694" y="1918858"/>
        <a:ext cx="3812804" cy="426206"/>
      </dsp:txXfrm>
    </dsp:sp>
    <dsp:sp modelId="{93480FC2-6B54-4AE6-A297-77A84E65B125}">
      <dsp:nvSpPr>
        <dsp:cNvPr id="0" name=""/>
        <dsp:cNvSpPr/>
      </dsp:nvSpPr>
      <dsp:spPr>
        <a:xfrm>
          <a:off x="0" y="3588521"/>
          <a:ext cx="5512740" cy="158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7850" tIns="333248" rIns="427850" bIns="113792" numCol="1" spcCol="1270" anchor="t" anchorCtr="0">
          <a:noAutofit/>
        </a:bodyPr>
        <a:lstStyle/>
        <a:p>
          <a:pPr marL="171450" lvl="1" indent="-171450" algn="l" defTabSz="711200" rtl="0">
            <a:lnSpc>
              <a:spcPct val="90000"/>
            </a:lnSpc>
            <a:spcBef>
              <a:spcPct val="0"/>
            </a:spcBef>
            <a:spcAft>
              <a:spcPct val="15000"/>
            </a:spcAft>
            <a:buChar char="•"/>
          </a:pPr>
          <a:r>
            <a:rPr lang="sl-SI" sz="1600" kern="1200">
              <a:latin typeface="Calibri Light"/>
              <a:ea typeface="Calibri"/>
              <a:cs typeface="Calibri"/>
            </a:rPr>
            <a:t>Esen woodcraft pričakuje širitev: </a:t>
          </a:r>
          <a:r>
            <a:rPr lang="sl-SI" sz="1600" i="1" kern="1200">
              <a:latin typeface="Calibri Light"/>
              <a:ea typeface="Calibri"/>
              <a:cs typeface="Calibri"/>
            </a:rPr>
            <a:t>“Ja, načrti so taki, da se želimo širiti /.../ v to smer, da ostanemo pri masivnem lesu, pri slovenskem lesu in da gremo v večje stvari tudi mogoče hiše /.../ seveda ostajamo pri naravnih materialih.”</a:t>
          </a:r>
          <a:endParaRPr lang="sl-SI" sz="1600" kern="1200">
            <a:latin typeface="Calibri Light"/>
            <a:ea typeface="Calibri"/>
            <a:cs typeface="Calibri"/>
          </a:endParaRPr>
        </a:p>
      </dsp:txBody>
      <dsp:txXfrm>
        <a:off x="0" y="3588521"/>
        <a:ext cx="5512740" cy="1587600"/>
      </dsp:txXfrm>
    </dsp:sp>
    <dsp:sp modelId="{3772DB49-57A0-45A2-9645-840914ED4ECC}">
      <dsp:nvSpPr>
        <dsp:cNvPr id="0" name=""/>
        <dsp:cNvSpPr/>
      </dsp:nvSpPr>
      <dsp:spPr>
        <a:xfrm>
          <a:off x="275637" y="3352361"/>
          <a:ext cx="385891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858" tIns="0" rIns="145858"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a:ea typeface="Calibri"/>
              <a:cs typeface="Calibri"/>
            </a:rPr>
            <a:t>Širjenje infrastrukture</a:t>
          </a:r>
        </a:p>
      </dsp:txBody>
      <dsp:txXfrm>
        <a:off x="298694" y="3375418"/>
        <a:ext cx="381280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7D05B-150C-4AFE-9A46-9BDDF67FB0AC}">
      <dsp:nvSpPr>
        <dsp:cNvPr id="0" name=""/>
        <dsp:cNvSpPr/>
      </dsp:nvSpPr>
      <dsp:spPr>
        <a:xfrm>
          <a:off x="0" y="1417561"/>
          <a:ext cx="6585184" cy="158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083" tIns="333248" rIns="511083" bIns="113792" numCol="1" spcCol="1270" anchor="t" anchorCtr="0">
          <a:noAutofit/>
        </a:bodyPr>
        <a:lstStyle/>
        <a:p>
          <a:pPr marL="171450" lvl="1" indent="-171450" algn="l" defTabSz="711200" rtl="0">
            <a:lnSpc>
              <a:spcPct val="90000"/>
            </a:lnSpc>
            <a:spcBef>
              <a:spcPct val="0"/>
            </a:spcBef>
            <a:spcAft>
              <a:spcPct val="15000"/>
            </a:spcAft>
            <a:buChar char="•"/>
          </a:pPr>
          <a:r>
            <a:rPr lang="sl-SI" sz="1600" kern="1200">
              <a:latin typeface="Calibri Light"/>
              <a:ea typeface="Calibri"/>
              <a:cs typeface="Calibri"/>
            </a:rPr>
            <a:t>Zadruga Via Vitae: “</a:t>
          </a:r>
          <a:r>
            <a:rPr lang="sl-SI" sz="1600" i="1" kern="1200">
              <a:latin typeface="Calibri Light"/>
              <a:ea typeface="Calibri"/>
              <a:cs typeface="Calibri"/>
            </a:rPr>
            <a:t>Ja, v bistvu smo ogromno raziskovali te zadeve, pa se spraševali, kaj lahko naredimo /.../ ravno zato smo se odločili, da bi promovirali 100 % rastlinsko hrano. Mi si želimo, da bi ljudje jedli več te hrane, ker je prvič zdrava, kar je nedvomno dokazano tudi s študijami, raziskavami, drugo pa vpliv na okolje." </a:t>
          </a:r>
          <a:endParaRPr lang="sl-SI" sz="1600" kern="1200">
            <a:latin typeface="Calibri Light"/>
          </a:endParaRPr>
        </a:p>
      </dsp:txBody>
      <dsp:txXfrm>
        <a:off x="0" y="1417561"/>
        <a:ext cx="6585184" cy="1587600"/>
      </dsp:txXfrm>
    </dsp:sp>
    <dsp:sp modelId="{2736716D-6F5E-4626-8168-12F677129524}">
      <dsp:nvSpPr>
        <dsp:cNvPr id="0" name=""/>
        <dsp:cNvSpPr/>
      </dsp:nvSpPr>
      <dsp:spPr>
        <a:xfrm>
          <a:off x="329259" y="1181401"/>
          <a:ext cx="460962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33" tIns="0" rIns="174233"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Light" panose="020F0302020204030204"/>
            </a:rPr>
            <a:t>Pozitiven vpliv na okolje in okolju prijazno delovanje</a:t>
          </a:r>
          <a:endParaRPr lang="sl-SI" sz="1600" kern="1200"/>
        </a:p>
      </dsp:txBody>
      <dsp:txXfrm>
        <a:off x="352316" y="1204458"/>
        <a:ext cx="4563514" cy="426206"/>
      </dsp:txXfrm>
    </dsp:sp>
    <dsp:sp modelId="{620A8B13-DC31-4EAA-A907-BD09A4082BB5}">
      <dsp:nvSpPr>
        <dsp:cNvPr id="0" name=""/>
        <dsp:cNvSpPr/>
      </dsp:nvSpPr>
      <dsp:spPr>
        <a:xfrm>
          <a:off x="0" y="3327721"/>
          <a:ext cx="6585184"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083" tIns="333248" rIns="511083" bIns="113792" numCol="1" spcCol="1270" anchor="t" anchorCtr="0">
          <a:noAutofit/>
        </a:bodyPr>
        <a:lstStyle/>
        <a:p>
          <a:pPr marL="171450" lvl="1" indent="-171450" algn="l" defTabSz="711200" rtl="0">
            <a:lnSpc>
              <a:spcPct val="90000"/>
            </a:lnSpc>
            <a:spcBef>
              <a:spcPct val="0"/>
            </a:spcBef>
            <a:spcAft>
              <a:spcPct val="15000"/>
            </a:spcAft>
            <a:buChar char="•"/>
          </a:pPr>
          <a:r>
            <a:rPr lang="sl-SI" sz="1600" i="1" kern="1200">
              <a:latin typeface="Calibri Light"/>
              <a:ea typeface="Calibri Light"/>
              <a:cs typeface="Times New Roman"/>
            </a:rPr>
            <a:t>"Za predelavo mogoče specifičnih odpadkov, ki nastajajo, bi bilo dobro, da se naredi tehnologija, ki je ekonomična,"</a:t>
          </a:r>
          <a:r>
            <a:rPr lang="sl-SI" sz="1600" kern="1200">
              <a:latin typeface="Calibri Light"/>
              <a:ea typeface="Calibri Light"/>
              <a:cs typeface="Times New Roman"/>
            </a:rPr>
            <a:t> pove intervjuvanec iz podjetja Surovina.</a:t>
          </a:r>
          <a:endParaRPr lang="sl-SI" sz="1600" kern="1200">
            <a:latin typeface="Calibri Light"/>
            <a:ea typeface="Calibri Light"/>
          </a:endParaRPr>
        </a:p>
      </dsp:txBody>
      <dsp:txXfrm>
        <a:off x="0" y="3327721"/>
        <a:ext cx="6585184" cy="1134000"/>
      </dsp:txXfrm>
    </dsp:sp>
    <dsp:sp modelId="{BF69FB74-5505-4036-BBF9-2AAE162197C7}">
      <dsp:nvSpPr>
        <dsp:cNvPr id="0" name=""/>
        <dsp:cNvSpPr/>
      </dsp:nvSpPr>
      <dsp:spPr>
        <a:xfrm>
          <a:off x="329259" y="3091561"/>
          <a:ext cx="460962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33" tIns="0" rIns="174233"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Light" panose="020F0302020204030204"/>
            </a:rPr>
            <a:t>Nove tehnologije</a:t>
          </a:r>
          <a:endParaRPr lang="sl-SI" sz="1600" kern="1200"/>
        </a:p>
      </dsp:txBody>
      <dsp:txXfrm>
        <a:off x="352316" y="3114618"/>
        <a:ext cx="4563514" cy="426206"/>
      </dsp:txXfrm>
    </dsp:sp>
    <dsp:sp modelId="{E153CD5B-28C4-4255-85B1-0960AF84444F}">
      <dsp:nvSpPr>
        <dsp:cNvPr id="0" name=""/>
        <dsp:cNvSpPr/>
      </dsp:nvSpPr>
      <dsp:spPr>
        <a:xfrm>
          <a:off x="0" y="4784281"/>
          <a:ext cx="6585184" cy="136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1083" tIns="333248" rIns="511083" bIns="113792" numCol="1" spcCol="1270" anchor="t" anchorCtr="0">
          <a:noAutofit/>
        </a:bodyPr>
        <a:lstStyle/>
        <a:p>
          <a:pPr marL="171450" lvl="1" indent="-171450" algn="l" defTabSz="711200" rtl="0">
            <a:lnSpc>
              <a:spcPct val="90000"/>
            </a:lnSpc>
            <a:spcBef>
              <a:spcPct val="0"/>
            </a:spcBef>
            <a:spcAft>
              <a:spcPct val="15000"/>
            </a:spcAft>
            <a:buChar char="•"/>
          </a:pPr>
          <a:r>
            <a:rPr lang="sl-SI" sz="1600" i="1" kern="1200">
              <a:latin typeface="Calibri Light"/>
              <a:ea typeface="Calibri"/>
              <a:cs typeface="Calibri"/>
            </a:rPr>
            <a:t>"Znanost je ugotovila, da so se zabubili v svoje študije. Pozabili so komunicirat /.../ absolutno naravoslovci rabimo družboslovce, da nam pomagajo učinkovito komunicirati. Znanost bi morala vložiti veliko energije, da se nauči komunicirati," intervjuvanec </a:t>
          </a:r>
          <a:r>
            <a:rPr lang="sl-SI" sz="1600" kern="1200">
              <a:latin typeface="Calibri Light"/>
              <a:ea typeface="Calibri"/>
              <a:cs typeface="Calibri"/>
            </a:rPr>
            <a:t>iz GEN.</a:t>
          </a:r>
          <a:endParaRPr lang="sl-SI" sz="1600" kern="1200">
            <a:latin typeface="Calibri Light"/>
          </a:endParaRPr>
        </a:p>
      </dsp:txBody>
      <dsp:txXfrm>
        <a:off x="0" y="4784281"/>
        <a:ext cx="6585184" cy="1360800"/>
      </dsp:txXfrm>
    </dsp:sp>
    <dsp:sp modelId="{E971B0C9-667C-4C2A-90DD-4119ACC6BD3F}">
      <dsp:nvSpPr>
        <dsp:cNvPr id="0" name=""/>
        <dsp:cNvSpPr/>
      </dsp:nvSpPr>
      <dsp:spPr>
        <a:xfrm>
          <a:off x="329259" y="4548121"/>
          <a:ext cx="4609628"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33" tIns="0" rIns="174233" bIns="0" numCol="1" spcCol="1270" anchor="ctr" anchorCtr="0">
          <a:noAutofit/>
        </a:bodyPr>
        <a:lstStyle/>
        <a:p>
          <a:pPr marL="0" lvl="0" indent="0" algn="l" defTabSz="711200" rtl="0">
            <a:lnSpc>
              <a:spcPct val="90000"/>
            </a:lnSpc>
            <a:spcBef>
              <a:spcPct val="0"/>
            </a:spcBef>
            <a:spcAft>
              <a:spcPct val="35000"/>
            </a:spcAft>
            <a:buNone/>
          </a:pPr>
          <a:r>
            <a:rPr lang="sl-SI" sz="1600" kern="1200">
              <a:latin typeface="Calibri Light" panose="020F0302020204030204"/>
            </a:rPr>
            <a:t>Način komunikacije</a:t>
          </a:r>
        </a:p>
      </dsp:txBody>
      <dsp:txXfrm>
        <a:off x="352316" y="4571178"/>
        <a:ext cx="4563514"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BC3A-B00A-4F8F-B7BD-376B6DF933E9}">
      <dsp:nvSpPr>
        <dsp:cNvPr id="0" name=""/>
        <dsp:cNvSpPr/>
      </dsp:nvSpPr>
      <dsp:spPr>
        <a:xfrm>
          <a:off x="1292" y="0"/>
          <a:ext cx="3360188" cy="5250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sl-SI" sz="4300" b="0" kern="1200">
              <a:solidFill>
                <a:srgbClr val="000000"/>
              </a:solidFill>
              <a:latin typeface="Calibri Light"/>
              <a:ea typeface="Calibri"/>
              <a:cs typeface="Calibri"/>
            </a:rPr>
            <a:t>Vloga univerz</a:t>
          </a:r>
        </a:p>
      </dsp:txBody>
      <dsp:txXfrm>
        <a:off x="1292" y="0"/>
        <a:ext cx="3360188" cy="1575261"/>
      </dsp:txXfrm>
    </dsp:sp>
    <dsp:sp modelId="{F66AFEA0-2E30-4F46-AB2B-E1288D9AE517}">
      <dsp:nvSpPr>
        <dsp:cNvPr id="0" name=""/>
        <dsp:cNvSpPr/>
      </dsp:nvSpPr>
      <dsp:spPr>
        <a:xfrm>
          <a:off x="337311" y="157538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l" defTabSz="844550" rtl="0">
            <a:lnSpc>
              <a:spcPct val="90000"/>
            </a:lnSpc>
            <a:spcBef>
              <a:spcPct val="0"/>
            </a:spcBef>
            <a:spcAft>
              <a:spcPct val="35000"/>
            </a:spcAft>
            <a:buNone/>
          </a:pPr>
          <a:r>
            <a:rPr lang="sl-SI" sz="1900" kern="1200">
              <a:solidFill>
                <a:schemeClr val="bg1"/>
              </a:solidFill>
              <a:latin typeface="Calibri Light"/>
              <a:ea typeface="Calibri"/>
              <a:cs typeface="Calibri"/>
            </a:rPr>
            <a:t>znanstvena podpora</a:t>
          </a:r>
        </a:p>
      </dsp:txBody>
      <dsp:txXfrm>
        <a:off x="359715" y="1597793"/>
        <a:ext cx="2643343" cy="720132"/>
      </dsp:txXfrm>
    </dsp:sp>
    <dsp:sp modelId="{DCFE7DB6-6153-4062-BDCB-E1F62E2EDDDB}">
      <dsp:nvSpPr>
        <dsp:cNvPr id="0" name=""/>
        <dsp:cNvSpPr/>
      </dsp:nvSpPr>
      <dsp:spPr>
        <a:xfrm>
          <a:off x="337311" y="2458013"/>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l" defTabSz="844550" rtl="0">
            <a:lnSpc>
              <a:spcPct val="90000"/>
            </a:lnSpc>
            <a:spcBef>
              <a:spcPct val="0"/>
            </a:spcBef>
            <a:spcAft>
              <a:spcPct val="35000"/>
            </a:spcAft>
            <a:buNone/>
          </a:pPr>
          <a:r>
            <a:rPr lang="sl-SI" sz="1900" kern="1200">
              <a:latin typeface="Calibri Light"/>
              <a:ea typeface="Calibri"/>
              <a:cs typeface="Calibri"/>
            </a:rPr>
            <a:t>ozaveščanje</a:t>
          </a:r>
        </a:p>
      </dsp:txBody>
      <dsp:txXfrm>
        <a:off x="359715" y="2480417"/>
        <a:ext cx="2643343" cy="720132"/>
      </dsp:txXfrm>
    </dsp:sp>
    <dsp:sp modelId="{4FE18EB9-1AB4-44D5-A850-3E6F591F5574}">
      <dsp:nvSpPr>
        <dsp:cNvPr id="0" name=""/>
        <dsp:cNvSpPr/>
      </dsp:nvSpPr>
      <dsp:spPr>
        <a:xfrm>
          <a:off x="337311" y="3340636"/>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l" defTabSz="844550" rtl="0">
            <a:lnSpc>
              <a:spcPct val="90000"/>
            </a:lnSpc>
            <a:spcBef>
              <a:spcPct val="0"/>
            </a:spcBef>
            <a:spcAft>
              <a:spcPct val="35000"/>
            </a:spcAft>
            <a:buNone/>
          </a:pPr>
          <a:r>
            <a:rPr lang="sl-SI" sz="1900" kern="1200">
              <a:solidFill>
                <a:schemeClr val="bg1"/>
              </a:solidFill>
              <a:latin typeface="Calibri Light"/>
              <a:ea typeface="Calibri"/>
              <a:cs typeface="Calibri"/>
            </a:rPr>
            <a:t>povezovanje družboslovja in naravoslovja</a:t>
          </a:r>
        </a:p>
      </dsp:txBody>
      <dsp:txXfrm>
        <a:off x="359715" y="3363040"/>
        <a:ext cx="2643343" cy="720132"/>
      </dsp:txXfrm>
    </dsp:sp>
    <dsp:sp modelId="{D8B4775A-CF04-47EB-9261-2383E20EBD00}">
      <dsp:nvSpPr>
        <dsp:cNvPr id="0" name=""/>
        <dsp:cNvSpPr/>
      </dsp:nvSpPr>
      <dsp:spPr>
        <a:xfrm>
          <a:off x="337311" y="422325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l" defTabSz="844550">
            <a:lnSpc>
              <a:spcPct val="90000"/>
            </a:lnSpc>
            <a:spcBef>
              <a:spcPct val="0"/>
            </a:spcBef>
            <a:spcAft>
              <a:spcPct val="35000"/>
            </a:spcAft>
            <a:buNone/>
          </a:pPr>
          <a:r>
            <a:rPr lang="sl-SI" sz="1900" kern="1200">
              <a:solidFill>
                <a:schemeClr val="bg1"/>
              </a:solidFill>
              <a:latin typeface="Calibri Light"/>
              <a:ea typeface="Calibri"/>
              <a:cs typeface="Calibri"/>
            </a:rPr>
            <a:t>novi študijski programi </a:t>
          </a:r>
          <a:endParaRPr lang="sl-SI" sz="1900" kern="1200">
            <a:solidFill>
              <a:schemeClr val="bg1"/>
            </a:solidFill>
            <a:latin typeface="Calibri Light"/>
          </a:endParaRPr>
        </a:p>
      </dsp:txBody>
      <dsp:txXfrm>
        <a:off x="359715" y="4245663"/>
        <a:ext cx="2643343" cy="720132"/>
      </dsp:txXfrm>
    </dsp:sp>
    <dsp:sp modelId="{7EAF0C9F-3FA0-4078-B33B-109D6F85740D}">
      <dsp:nvSpPr>
        <dsp:cNvPr id="0" name=""/>
        <dsp:cNvSpPr/>
      </dsp:nvSpPr>
      <dsp:spPr>
        <a:xfrm>
          <a:off x="3613495" y="0"/>
          <a:ext cx="3360188" cy="5250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sl-SI" sz="4300" kern="1200">
              <a:latin typeface="Calibri Light" panose="020F0302020204030204"/>
            </a:rPr>
            <a:t>Komunikacija</a:t>
          </a:r>
          <a:endParaRPr lang="sl-SI" sz="4300" kern="1200"/>
        </a:p>
      </dsp:txBody>
      <dsp:txXfrm>
        <a:off x="3613495" y="0"/>
        <a:ext cx="3360188" cy="1575261"/>
      </dsp:txXfrm>
    </dsp:sp>
    <dsp:sp modelId="{021B6AA8-9302-4F40-8AB6-6826AB8E0B7A}">
      <dsp:nvSpPr>
        <dsp:cNvPr id="0" name=""/>
        <dsp:cNvSpPr/>
      </dsp:nvSpPr>
      <dsp:spPr>
        <a:xfrm>
          <a:off x="3949514" y="157538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znanstveniki so pozabili komunicirati spoznanja</a:t>
          </a:r>
          <a:endParaRPr lang="sl-SI" sz="1900" kern="1200"/>
        </a:p>
      </dsp:txBody>
      <dsp:txXfrm>
        <a:off x="3971918" y="1597793"/>
        <a:ext cx="2643343" cy="720132"/>
      </dsp:txXfrm>
    </dsp:sp>
    <dsp:sp modelId="{A85CF90F-1B11-4467-8B63-8BC759AE0B27}">
      <dsp:nvSpPr>
        <dsp:cNvPr id="0" name=""/>
        <dsp:cNvSpPr/>
      </dsp:nvSpPr>
      <dsp:spPr>
        <a:xfrm>
          <a:off x="3949514" y="2458013"/>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brez  relevantnih informacij veliko škode</a:t>
          </a:r>
        </a:p>
      </dsp:txBody>
      <dsp:txXfrm>
        <a:off x="3971918" y="2480417"/>
        <a:ext cx="2643343" cy="720132"/>
      </dsp:txXfrm>
    </dsp:sp>
    <dsp:sp modelId="{3876C9FE-9054-4A26-B8E6-265F4934C7B3}">
      <dsp:nvSpPr>
        <dsp:cNvPr id="0" name=""/>
        <dsp:cNvSpPr/>
      </dsp:nvSpPr>
      <dsp:spPr>
        <a:xfrm>
          <a:off x="3949514" y="3340636"/>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bombastično poročanje: negativno</a:t>
          </a:r>
        </a:p>
      </dsp:txBody>
      <dsp:txXfrm>
        <a:off x="3971918" y="3363040"/>
        <a:ext cx="2643343" cy="720132"/>
      </dsp:txXfrm>
    </dsp:sp>
    <dsp:sp modelId="{60F53985-054C-48A5-A4EB-23D84E81BF05}">
      <dsp:nvSpPr>
        <dsp:cNvPr id="0" name=""/>
        <dsp:cNvSpPr/>
      </dsp:nvSpPr>
      <dsp:spPr>
        <a:xfrm>
          <a:off x="3949514" y="422325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različno za različne ciljne skupine</a:t>
          </a:r>
        </a:p>
      </dsp:txBody>
      <dsp:txXfrm>
        <a:off x="3971918" y="4245663"/>
        <a:ext cx="2643343" cy="720132"/>
      </dsp:txXfrm>
    </dsp:sp>
    <dsp:sp modelId="{AEEFC975-2B27-4FE0-AFD0-F153E3F4B0F1}">
      <dsp:nvSpPr>
        <dsp:cNvPr id="0" name=""/>
        <dsp:cNvSpPr/>
      </dsp:nvSpPr>
      <dsp:spPr>
        <a:xfrm>
          <a:off x="7225698" y="0"/>
          <a:ext cx="3360188" cy="5250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sl-SI" sz="4300" kern="1200">
              <a:latin typeface="Calibri Light" panose="020F0302020204030204"/>
            </a:rPr>
            <a:t>Izobraževanje</a:t>
          </a:r>
          <a:endParaRPr lang="sl-SI" sz="4300" kern="1200"/>
        </a:p>
      </dsp:txBody>
      <dsp:txXfrm>
        <a:off x="7225698" y="0"/>
        <a:ext cx="3360188" cy="1575261"/>
      </dsp:txXfrm>
    </dsp:sp>
    <dsp:sp modelId="{3032F1A9-B55A-4672-8B25-4D040B5E2F80}">
      <dsp:nvSpPr>
        <dsp:cNvPr id="0" name=""/>
        <dsp:cNvSpPr/>
      </dsp:nvSpPr>
      <dsp:spPr>
        <a:xfrm>
          <a:off x="7561717" y="157538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vzbujanje pozitivnih čustev do narave</a:t>
          </a:r>
          <a:endParaRPr lang="sl-SI" sz="1900" kern="1200"/>
        </a:p>
      </dsp:txBody>
      <dsp:txXfrm>
        <a:off x="7584121" y="1597793"/>
        <a:ext cx="2643343" cy="720132"/>
      </dsp:txXfrm>
    </dsp:sp>
    <dsp:sp modelId="{A851EE20-B0D1-468B-9976-82082654230D}">
      <dsp:nvSpPr>
        <dsp:cNvPr id="0" name=""/>
        <dsp:cNvSpPr/>
      </dsp:nvSpPr>
      <dsp:spPr>
        <a:xfrm>
          <a:off x="7561717" y="2458013"/>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zgled odraslih</a:t>
          </a:r>
          <a:endParaRPr lang="sl-SI" sz="1900" kern="1200"/>
        </a:p>
      </dsp:txBody>
      <dsp:txXfrm>
        <a:off x="7584121" y="2480417"/>
        <a:ext cx="2643343" cy="720132"/>
      </dsp:txXfrm>
    </dsp:sp>
    <dsp:sp modelId="{A13EC43D-D49A-4AC6-9AF7-EE92D51BEA7E}">
      <dsp:nvSpPr>
        <dsp:cNvPr id="0" name=""/>
        <dsp:cNvSpPr/>
      </dsp:nvSpPr>
      <dsp:spPr>
        <a:xfrm>
          <a:off x="7561717" y="3340636"/>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konkretno, ne teoretično</a:t>
          </a:r>
          <a:endParaRPr lang="sl-SI" sz="1900" kern="1200"/>
        </a:p>
      </dsp:txBody>
      <dsp:txXfrm>
        <a:off x="7584121" y="3363040"/>
        <a:ext cx="2643343" cy="720132"/>
      </dsp:txXfrm>
    </dsp:sp>
    <dsp:sp modelId="{7BB2110C-3ADA-4C80-A1E4-7083554A04F2}">
      <dsp:nvSpPr>
        <dsp:cNvPr id="0" name=""/>
        <dsp:cNvSpPr/>
      </dsp:nvSpPr>
      <dsp:spPr>
        <a:xfrm>
          <a:off x="7561717" y="4223259"/>
          <a:ext cx="2688151" cy="7649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sl-SI" sz="1900" kern="1200">
              <a:latin typeface="Calibri Light" panose="020F0302020204030204"/>
            </a:rPr>
            <a:t>aktivno, doživljajsko</a:t>
          </a:r>
          <a:endParaRPr lang="sl-SI" sz="1900" kern="1200"/>
        </a:p>
      </dsp:txBody>
      <dsp:txXfrm>
        <a:off x="7584121" y="4245663"/>
        <a:ext cx="2643343" cy="720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04E3E-4DE1-4E76-A480-64876FC10443}">
      <dsp:nvSpPr>
        <dsp:cNvPr id="0" name=""/>
        <dsp:cNvSpPr/>
      </dsp:nvSpPr>
      <dsp:spPr>
        <a:xfrm>
          <a:off x="633241" y="174"/>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birokracija: poenostavitev postopkov</a:t>
          </a:r>
          <a:endParaRPr lang="sl-SI" sz="2100" kern="1200"/>
        </a:p>
      </dsp:txBody>
      <dsp:txXfrm>
        <a:off x="633241" y="174"/>
        <a:ext cx="2176079" cy="1305647"/>
      </dsp:txXfrm>
    </dsp:sp>
    <dsp:sp modelId="{82CB3E35-845A-455B-A29B-625B1C1E234C}">
      <dsp:nvSpPr>
        <dsp:cNvPr id="0" name=""/>
        <dsp:cNvSpPr/>
      </dsp:nvSpPr>
      <dsp:spPr>
        <a:xfrm>
          <a:off x="3026929" y="174"/>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dobiček: obrat k rastlinski hrani</a:t>
          </a:r>
          <a:endParaRPr lang="sl-SI" sz="2100" kern="1200"/>
        </a:p>
      </dsp:txBody>
      <dsp:txXfrm>
        <a:off x="3026929" y="174"/>
        <a:ext cx="2176079" cy="1305647"/>
      </dsp:txXfrm>
    </dsp:sp>
    <dsp:sp modelId="{540CDDBA-0B32-4102-AE55-F89038777FFB}">
      <dsp:nvSpPr>
        <dsp:cNvPr id="0" name=""/>
        <dsp:cNvSpPr/>
      </dsp:nvSpPr>
      <dsp:spPr>
        <a:xfrm>
          <a:off x="5420616" y="174"/>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zavest: denarnica</a:t>
          </a:r>
          <a:endParaRPr lang="sl-SI" sz="2100" kern="1200"/>
        </a:p>
      </dsp:txBody>
      <dsp:txXfrm>
        <a:off x="5420616" y="174"/>
        <a:ext cx="2176079" cy="1305647"/>
      </dsp:txXfrm>
    </dsp:sp>
    <dsp:sp modelId="{577AB4A2-E830-4012-9AF3-305FAC6E1597}">
      <dsp:nvSpPr>
        <dsp:cNvPr id="0" name=""/>
        <dsp:cNvSpPr/>
      </dsp:nvSpPr>
      <dsp:spPr>
        <a:xfrm>
          <a:off x="7814303" y="174"/>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err="1">
              <a:latin typeface="Calibri Light" panose="020F0302020204030204"/>
            </a:rPr>
            <a:t>ozaveščevalci</a:t>
          </a:r>
          <a:r>
            <a:rPr lang="sl-SI" sz="2100" kern="1200">
              <a:latin typeface="Calibri Light" panose="020F0302020204030204"/>
            </a:rPr>
            <a:t> osamljeni</a:t>
          </a:r>
          <a:endParaRPr lang="sl-SI" sz="2100" kern="1200"/>
        </a:p>
      </dsp:txBody>
      <dsp:txXfrm>
        <a:off x="7814303" y="174"/>
        <a:ext cx="2176079" cy="1305647"/>
      </dsp:txXfrm>
    </dsp:sp>
    <dsp:sp modelId="{04DB66AF-9A59-48F3-98A7-18F4B68FFAA9}">
      <dsp:nvSpPr>
        <dsp:cNvPr id="0" name=""/>
        <dsp:cNvSpPr/>
      </dsp:nvSpPr>
      <dsp:spPr>
        <a:xfrm>
          <a:off x="633241" y="1523429"/>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pritisk okolja: postopno uvajanje sprememb</a:t>
          </a:r>
          <a:endParaRPr lang="sl-SI" sz="2100" kern="1200"/>
        </a:p>
      </dsp:txBody>
      <dsp:txXfrm>
        <a:off x="633241" y="1523429"/>
        <a:ext cx="2176079" cy="1305647"/>
      </dsp:txXfrm>
    </dsp:sp>
    <dsp:sp modelId="{DBDD363A-0C42-41C4-B586-8D85083D9FBC}">
      <dsp:nvSpPr>
        <dsp:cNvPr id="0" name=""/>
        <dsp:cNvSpPr/>
      </dsp:nvSpPr>
      <dsp:spPr>
        <a:xfrm>
          <a:off x="3026929" y="1523429"/>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vzori iz preteklosti</a:t>
          </a:r>
        </a:p>
      </dsp:txBody>
      <dsp:txXfrm>
        <a:off x="3026929" y="1523429"/>
        <a:ext cx="2176079" cy="1305647"/>
      </dsp:txXfrm>
    </dsp:sp>
    <dsp:sp modelId="{71ACDC9F-9839-4903-84EC-95152A704E11}">
      <dsp:nvSpPr>
        <dsp:cNvPr id="0" name=""/>
        <dsp:cNvSpPr/>
      </dsp:nvSpPr>
      <dsp:spPr>
        <a:xfrm>
          <a:off x="5420616" y="1523429"/>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zelene nakupovalne navade</a:t>
          </a:r>
        </a:p>
      </dsp:txBody>
      <dsp:txXfrm>
        <a:off x="5420616" y="1523429"/>
        <a:ext cx="2176079" cy="1305647"/>
      </dsp:txXfrm>
    </dsp:sp>
    <dsp:sp modelId="{10C2642D-D0AC-4661-9658-67DB2BB85D7E}">
      <dsp:nvSpPr>
        <dsp:cNvPr id="0" name=""/>
        <dsp:cNvSpPr/>
      </dsp:nvSpPr>
      <dsp:spPr>
        <a:xfrm>
          <a:off x="7814303" y="1523429"/>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err="1">
              <a:latin typeface="Calibri Light" panose="020F0302020204030204"/>
            </a:rPr>
            <a:t>neinvazivni</a:t>
          </a:r>
          <a:r>
            <a:rPr lang="sl-SI" sz="2100" kern="1200">
              <a:latin typeface="Calibri Light" panose="020F0302020204030204"/>
            </a:rPr>
            <a:t> turizem</a:t>
          </a:r>
        </a:p>
      </dsp:txBody>
      <dsp:txXfrm>
        <a:off x="7814303" y="1523429"/>
        <a:ext cx="2176079" cy="1305647"/>
      </dsp:txXfrm>
    </dsp:sp>
    <dsp:sp modelId="{12B4301A-A2B8-4AA7-AE5D-F022E4AF47E9}">
      <dsp:nvSpPr>
        <dsp:cNvPr id="0" name=""/>
        <dsp:cNvSpPr/>
      </dsp:nvSpPr>
      <dsp:spPr>
        <a:xfrm>
          <a:off x="1830085" y="3046685"/>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politika naj sledi stroki</a:t>
          </a:r>
        </a:p>
      </dsp:txBody>
      <dsp:txXfrm>
        <a:off x="1830085" y="3046685"/>
        <a:ext cx="2176079" cy="1305647"/>
      </dsp:txXfrm>
    </dsp:sp>
    <dsp:sp modelId="{483188EC-4F9A-41D6-90A8-B858E1A1DE08}">
      <dsp:nvSpPr>
        <dsp:cNvPr id="0" name=""/>
        <dsp:cNvSpPr/>
      </dsp:nvSpPr>
      <dsp:spPr>
        <a:xfrm>
          <a:off x="4223772" y="3046685"/>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preusmeritev kmetijstva (</a:t>
          </a:r>
          <a:r>
            <a:rPr lang="sl-SI" sz="2100" kern="1200" err="1">
              <a:latin typeface="Calibri Light" panose="020F0302020204030204"/>
            </a:rPr>
            <a:t>eko</a:t>
          </a:r>
          <a:r>
            <a:rPr lang="sl-SI" sz="2100" kern="1200">
              <a:latin typeface="Calibri Light" panose="020F0302020204030204"/>
            </a:rPr>
            <a:t>)</a:t>
          </a:r>
        </a:p>
      </dsp:txBody>
      <dsp:txXfrm>
        <a:off x="4223772" y="3046685"/>
        <a:ext cx="2176079" cy="1305647"/>
      </dsp:txXfrm>
    </dsp:sp>
    <dsp:sp modelId="{A0E6FA7D-4287-4EAA-A253-889F8385CA85}">
      <dsp:nvSpPr>
        <dsp:cNvPr id="0" name=""/>
        <dsp:cNvSpPr/>
      </dsp:nvSpPr>
      <dsp:spPr>
        <a:xfrm>
          <a:off x="6617460" y="3046685"/>
          <a:ext cx="2176079" cy="13056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sl-SI" sz="2100" kern="1200">
              <a:latin typeface="Calibri Light" panose="020F0302020204030204"/>
            </a:rPr>
            <a:t>subvencije in odločne </a:t>
          </a:r>
          <a:r>
            <a:rPr lang="sl-SI" sz="2100" kern="1200" err="1">
              <a:latin typeface="Calibri Light" panose="020F0302020204030204"/>
            </a:rPr>
            <a:t>eko</a:t>
          </a:r>
          <a:r>
            <a:rPr lang="sl-SI" sz="2100" kern="1200">
              <a:latin typeface="Calibri Light" panose="020F0302020204030204"/>
            </a:rPr>
            <a:t> politike</a:t>
          </a:r>
        </a:p>
      </dsp:txBody>
      <dsp:txXfrm>
        <a:off x="6617460" y="3046685"/>
        <a:ext cx="2176079" cy="130564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537D5-6C4E-4ED7-8B58-3C9B25F1931D}" type="datetimeFigureOut">
              <a:rPr lang="sl-SI" smtClean="0"/>
              <a:t>11. 05. 2023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28E6C-2113-4352-B6ED-9ED6DED497CE}" type="slidenum">
              <a:rPr lang="sl-SI" smtClean="0"/>
              <a:t>‹#›</a:t>
            </a:fld>
            <a:endParaRPr lang="sl-SI"/>
          </a:p>
        </p:txBody>
      </p:sp>
    </p:spTree>
    <p:extLst>
      <p:ext uri="{BB962C8B-B14F-4D97-AF65-F5344CB8AC3E}">
        <p14:creationId xmlns:p14="http://schemas.microsoft.com/office/powerpoint/2010/main" val="152118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a:t>
            </a:fld>
            <a:endParaRPr lang="sl-SI"/>
          </a:p>
        </p:txBody>
      </p:sp>
    </p:spTree>
    <p:extLst>
      <p:ext uri="{BB962C8B-B14F-4D97-AF65-F5344CB8AC3E}">
        <p14:creationId xmlns:p14="http://schemas.microsoft.com/office/powerpoint/2010/main" val="30696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14</a:t>
            </a:fld>
            <a:endParaRPr lang="sl-SI"/>
          </a:p>
        </p:txBody>
      </p:sp>
    </p:spTree>
    <p:extLst>
      <p:ext uri="{BB962C8B-B14F-4D97-AF65-F5344CB8AC3E}">
        <p14:creationId xmlns:p14="http://schemas.microsoft.com/office/powerpoint/2010/main" val="170399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18</a:t>
            </a:fld>
            <a:endParaRPr lang="sl-SI"/>
          </a:p>
        </p:txBody>
      </p:sp>
    </p:spTree>
    <p:extLst>
      <p:ext uri="{BB962C8B-B14F-4D97-AF65-F5344CB8AC3E}">
        <p14:creationId xmlns:p14="http://schemas.microsoft.com/office/powerpoint/2010/main" val="65246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29</a:t>
            </a:fld>
            <a:endParaRPr lang="sl-SI"/>
          </a:p>
        </p:txBody>
      </p:sp>
    </p:spTree>
    <p:extLst>
      <p:ext uri="{BB962C8B-B14F-4D97-AF65-F5344CB8AC3E}">
        <p14:creationId xmlns:p14="http://schemas.microsoft.com/office/powerpoint/2010/main" val="3885185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36</a:t>
            </a:fld>
            <a:endParaRPr lang="sl-SI"/>
          </a:p>
        </p:txBody>
      </p:sp>
    </p:spTree>
    <p:extLst>
      <p:ext uri="{BB962C8B-B14F-4D97-AF65-F5344CB8AC3E}">
        <p14:creationId xmlns:p14="http://schemas.microsoft.com/office/powerpoint/2010/main" val="367403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42</a:t>
            </a:fld>
            <a:endParaRPr lang="sl-SI"/>
          </a:p>
        </p:txBody>
      </p:sp>
    </p:spTree>
    <p:extLst>
      <p:ext uri="{BB962C8B-B14F-4D97-AF65-F5344CB8AC3E}">
        <p14:creationId xmlns:p14="http://schemas.microsoft.com/office/powerpoint/2010/main" val="194090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53</a:t>
            </a:fld>
            <a:endParaRPr lang="sl-SI"/>
          </a:p>
        </p:txBody>
      </p:sp>
    </p:spTree>
    <p:extLst>
      <p:ext uri="{BB962C8B-B14F-4D97-AF65-F5344CB8AC3E}">
        <p14:creationId xmlns:p14="http://schemas.microsoft.com/office/powerpoint/2010/main" val="2029508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56</a:t>
            </a:fld>
            <a:endParaRPr lang="sl-SI"/>
          </a:p>
        </p:txBody>
      </p:sp>
    </p:spTree>
    <p:extLst>
      <p:ext uri="{BB962C8B-B14F-4D97-AF65-F5344CB8AC3E}">
        <p14:creationId xmlns:p14="http://schemas.microsoft.com/office/powerpoint/2010/main" val="1495291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59</a:t>
            </a:fld>
            <a:endParaRPr lang="sl-SI"/>
          </a:p>
        </p:txBody>
      </p:sp>
    </p:spTree>
    <p:extLst>
      <p:ext uri="{BB962C8B-B14F-4D97-AF65-F5344CB8AC3E}">
        <p14:creationId xmlns:p14="http://schemas.microsoft.com/office/powerpoint/2010/main" val="2751580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60</a:t>
            </a:fld>
            <a:endParaRPr lang="sl-SI"/>
          </a:p>
        </p:txBody>
      </p:sp>
    </p:spTree>
    <p:extLst>
      <p:ext uri="{BB962C8B-B14F-4D97-AF65-F5344CB8AC3E}">
        <p14:creationId xmlns:p14="http://schemas.microsoft.com/office/powerpoint/2010/main" val="346841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61</a:t>
            </a:fld>
            <a:endParaRPr lang="sl-SI"/>
          </a:p>
        </p:txBody>
      </p:sp>
    </p:spTree>
    <p:extLst>
      <p:ext uri="{BB962C8B-B14F-4D97-AF65-F5344CB8AC3E}">
        <p14:creationId xmlns:p14="http://schemas.microsoft.com/office/powerpoint/2010/main" val="335291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2</a:t>
            </a:fld>
            <a:endParaRPr lang="sl-SI"/>
          </a:p>
        </p:txBody>
      </p:sp>
    </p:spTree>
    <p:extLst>
      <p:ext uri="{BB962C8B-B14F-4D97-AF65-F5344CB8AC3E}">
        <p14:creationId xmlns:p14="http://schemas.microsoft.com/office/powerpoint/2010/main" val="2044113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62</a:t>
            </a:fld>
            <a:endParaRPr lang="sl-SI"/>
          </a:p>
        </p:txBody>
      </p:sp>
    </p:spTree>
    <p:extLst>
      <p:ext uri="{BB962C8B-B14F-4D97-AF65-F5344CB8AC3E}">
        <p14:creationId xmlns:p14="http://schemas.microsoft.com/office/powerpoint/2010/main" val="613549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63</a:t>
            </a:fld>
            <a:endParaRPr lang="sl-SI"/>
          </a:p>
        </p:txBody>
      </p:sp>
    </p:spTree>
    <p:extLst>
      <p:ext uri="{BB962C8B-B14F-4D97-AF65-F5344CB8AC3E}">
        <p14:creationId xmlns:p14="http://schemas.microsoft.com/office/powerpoint/2010/main" val="223807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64</a:t>
            </a:fld>
            <a:endParaRPr lang="sl-SI"/>
          </a:p>
        </p:txBody>
      </p:sp>
    </p:spTree>
    <p:extLst>
      <p:ext uri="{BB962C8B-B14F-4D97-AF65-F5344CB8AC3E}">
        <p14:creationId xmlns:p14="http://schemas.microsoft.com/office/powerpoint/2010/main" val="390393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65</a:t>
            </a:fld>
            <a:endParaRPr lang="sl-SI"/>
          </a:p>
        </p:txBody>
      </p:sp>
    </p:spTree>
    <p:extLst>
      <p:ext uri="{BB962C8B-B14F-4D97-AF65-F5344CB8AC3E}">
        <p14:creationId xmlns:p14="http://schemas.microsoft.com/office/powerpoint/2010/main" val="1614167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a:t>Naslovna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4</a:t>
            </a:fld>
            <a:endParaRPr lang="sl-SI"/>
          </a:p>
        </p:txBody>
      </p:sp>
    </p:spTree>
    <p:extLst>
      <p:ext uri="{BB962C8B-B14F-4D97-AF65-F5344CB8AC3E}">
        <p14:creationId xmlns:p14="http://schemas.microsoft.com/office/powerpoint/2010/main" val="293349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5</a:t>
            </a:fld>
            <a:endParaRPr lang="sl-SI"/>
          </a:p>
        </p:txBody>
      </p:sp>
    </p:spTree>
    <p:extLst>
      <p:ext uri="{BB962C8B-B14F-4D97-AF65-F5344CB8AC3E}">
        <p14:creationId xmlns:p14="http://schemas.microsoft.com/office/powerpoint/2010/main" val="322421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6</a:t>
            </a:fld>
            <a:endParaRPr lang="sl-SI"/>
          </a:p>
        </p:txBody>
      </p:sp>
    </p:spTree>
    <p:extLst>
      <p:ext uri="{BB962C8B-B14F-4D97-AF65-F5344CB8AC3E}">
        <p14:creationId xmlns:p14="http://schemas.microsoft.com/office/powerpoint/2010/main" val="294533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7</a:t>
            </a:fld>
            <a:endParaRPr lang="sl-SI"/>
          </a:p>
        </p:txBody>
      </p:sp>
    </p:spTree>
    <p:extLst>
      <p:ext uri="{BB962C8B-B14F-4D97-AF65-F5344CB8AC3E}">
        <p14:creationId xmlns:p14="http://schemas.microsoft.com/office/powerpoint/2010/main" val="199800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8</a:t>
            </a:fld>
            <a:endParaRPr lang="sl-SI"/>
          </a:p>
        </p:txBody>
      </p:sp>
    </p:spTree>
    <p:extLst>
      <p:ext uri="{BB962C8B-B14F-4D97-AF65-F5344CB8AC3E}">
        <p14:creationId xmlns:p14="http://schemas.microsoft.com/office/powerpoint/2010/main" val="136085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11</a:t>
            </a:fld>
            <a:endParaRPr lang="sl-SI"/>
          </a:p>
        </p:txBody>
      </p:sp>
    </p:spTree>
    <p:extLst>
      <p:ext uri="{BB962C8B-B14F-4D97-AF65-F5344CB8AC3E}">
        <p14:creationId xmlns:p14="http://schemas.microsoft.com/office/powerpoint/2010/main" val="1298320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err="1"/>
              <a:t>Podnaslovna</a:t>
            </a:r>
            <a:r>
              <a:rPr lang="sl-SI"/>
              <a:t> stran</a:t>
            </a:r>
          </a:p>
        </p:txBody>
      </p:sp>
      <p:sp>
        <p:nvSpPr>
          <p:cNvPr id="4" name="Označba mesta številke diapozitiva 3"/>
          <p:cNvSpPr>
            <a:spLocks noGrp="1"/>
          </p:cNvSpPr>
          <p:nvPr>
            <p:ph type="sldNum" sz="quarter" idx="5"/>
          </p:nvPr>
        </p:nvSpPr>
        <p:spPr/>
        <p:txBody>
          <a:bodyPr/>
          <a:lstStyle/>
          <a:p>
            <a:fld id="{1829992F-4101-4B99-A1F1-59F1F554E250}" type="slidenum">
              <a:rPr lang="sl-SI" smtClean="0"/>
              <a:t>13</a:t>
            </a:fld>
            <a:endParaRPr lang="sl-SI"/>
          </a:p>
        </p:txBody>
      </p:sp>
    </p:spTree>
    <p:extLst>
      <p:ext uri="{BB962C8B-B14F-4D97-AF65-F5344CB8AC3E}">
        <p14:creationId xmlns:p14="http://schemas.microsoft.com/office/powerpoint/2010/main" val="282475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0D06C1-2271-4756-9927-0353F6FB5061}"/>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3B537318-EA82-4569-A054-1D05CB9633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020C3335-FD9E-4265-A5F9-2EE38CE705FB}"/>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864DF950-4632-4E2D-83BA-F994CC06AEC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89D8951-5680-462B-BB95-B2AA9DCFBE65}"/>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359105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3CF1ED-BD7C-4261-9BAD-4453B1070B1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CDDED1C-F25D-42D0-95CC-23FF3E9809BF}"/>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7B2C612-DBEC-4EF4-9AF9-BEBFC291844C}"/>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5B19789D-88F6-4EFB-AC5F-5522C3B7978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4EFD68D-37F0-4ACE-9A20-C1140175A141}"/>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01143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5252DE6-BB63-4C03-B2E1-62E4CB515F4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8CBC827-6813-4086-B40D-FCD35591B6C1}"/>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0CB8FB6-AF78-4FB3-9402-BA4122C151B6}"/>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4DB8065F-9038-4AA4-BFF8-FB2A7122CDD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43CB413-B88F-4064-867D-A7A845DB0A7F}"/>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96288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D4FCFF-02A5-46BB-AE10-2544789389EF}"/>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3D150CDC-DCCF-4EA5-A7CF-9C613D053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90AE32A-1D34-486D-9C04-EE328067B225}"/>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8641E5C0-BDC2-4696-841D-7767A11468E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5905691-17DE-499A-88CF-053FD7495D3B}"/>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281429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95BDD3-F035-4F72-A7F5-0DF6A099D6A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7849C50-B290-4164-94A4-53AFB080BF71}"/>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EA2EFB1-973F-43CC-964E-F4AB65BB6BDF}"/>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834A22C3-4C82-4A9B-8F25-E0C2F3538A1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E205176-B785-49D7-9905-70796FB5DE3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821914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2A2A37-654F-4CB7-9CC2-0B58050939F3}"/>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1629633D-EEDD-4792-B55B-5E8AEEDA8B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47155F8A-8880-4B5F-8746-BBB9D987A361}"/>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A9C84124-25A4-4867-8085-771D50F0946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970DDB6-9DAF-4C06-929C-B897DA6D1B5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3187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51F408-2D25-4943-93AF-31C11BCA5D9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315F482-5D18-44C4-8A98-D2DEC9CB80AE}"/>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4D47991F-BDCA-4C70-9B6F-E8153F95BA24}"/>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15BBFE1F-D674-404B-BA44-26A07717F6D5}"/>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6" name="Označba mesta noge 5">
            <a:extLst>
              <a:ext uri="{FF2B5EF4-FFF2-40B4-BE49-F238E27FC236}">
                <a16:creationId xmlns:a16="http://schemas.microsoft.com/office/drawing/2014/main" id="{445811B0-B671-4B83-B6EA-76D23ABC0CA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CEFDA1C-2178-439B-B4B9-054B9AA8D2B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963559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856A37-9983-4C68-A49D-8F6527D39437}"/>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B56D6D0-4193-4B12-98A8-4F23D5CF9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7FD1B11D-C081-4C8C-BDE6-7A4116D465C3}"/>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74436B1A-4873-46DB-BF59-8354471D5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8EDB06B9-F086-474B-A0AD-3F6F6841FA3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CF55D9B2-6FCA-4332-9B6A-453178666911}"/>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8" name="Označba mesta noge 7">
            <a:extLst>
              <a:ext uri="{FF2B5EF4-FFF2-40B4-BE49-F238E27FC236}">
                <a16:creationId xmlns:a16="http://schemas.microsoft.com/office/drawing/2014/main" id="{6836B08F-A04B-4EC7-ABC6-82F819BE51C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578BFE60-8BEF-4E05-B0F3-023EA745588F}"/>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1991123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159BE9-3664-443A-AB1E-3DE517099FD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C151CB29-343E-4E5D-856E-4A1FD64B3A0D}"/>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4" name="Označba mesta noge 3">
            <a:extLst>
              <a:ext uri="{FF2B5EF4-FFF2-40B4-BE49-F238E27FC236}">
                <a16:creationId xmlns:a16="http://schemas.microsoft.com/office/drawing/2014/main" id="{7E30E59B-9F91-41B1-ADC8-D00B44E56D0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AE373C0-57A2-4B60-AD15-2C892F614535}"/>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123575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D2DEAD86-4711-4A48-9740-A9F64D5026F5}"/>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3" name="Označba mesta noge 2">
            <a:extLst>
              <a:ext uri="{FF2B5EF4-FFF2-40B4-BE49-F238E27FC236}">
                <a16:creationId xmlns:a16="http://schemas.microsoft.com/office/drawing/2014/main" id="{01F78CB2-D0EB-431F-9A27-D3CDCF60B159}"/>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8C712ECB-0E82-45C5-8B2C-80E077022396}"/>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1730547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9F9578-E6F5-4E6F-83AF-F1826FADE4F5}"/>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7D49313-CEB7-4BEC-9575-6D0E9B0FD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01FB8790-FE44-4A3C-B9AA-654432FCC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2751332-8626-4B48-856F-A69F6ED11554}"/>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6" name="Označba mesta noge 5">
            <a:extLst>
              <a:ext uri="{FF2B5EF4-FFF2-40B4-BE49-F238E27FC236}">
                <a16:creationId xmlns:a16="http://schemas.microsoft.com/office/drawing/2014/main" id="{618109C2-7470-44DF-903C-79A6CD167E0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787431E-13FD-4AC6-90F5-CDC1E782FDA0}"/>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66399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9AF0A2-56F2-45A3-A2C6-7909DD693AE0}"/>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75B499C-07D5-4F1F-8D83-05874F145C85}"/>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A8A8341-2DCA-4ECF-BE1D-8EBE2885C4FA}"/>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0C7C4D82-085D-47B7-8F3B-7FA7647BAE5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BDFDEE72-2F4D-47DD-8CB2-ECC4CAF23A24}"/>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418478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4D51AF-7012-4CAF-AEA7-2D2036E6B71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EE6AED36-605C-460A-B67A-CAF0E7F50A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2B64044E-D2B8-43C6-9DF8-805C7220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29816FD6-61F7-411F-93BB-EE7FFE4EB4CB}"/>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6" name="Označba mesta noge 5">
            <a:extLst>
              <a:ext uri="{FF2B5EF4-FFF2-40B4-BE49-F238E27FC236}">
                <a16:creationId xmlns:a16="http://schemas.microsoft.com/office/drawing/2014/main" id="{6A99E7F8-0186-47DC-A12D-79E64D41548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66F4CCF-0D5E-4E9B-B2F4-A297173F60EC}"/>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443507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3B4518-B2B9-4A3F-A9C2-956C4C01AC6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A685E37D-7887-4871-AB5B-012999A0C087}"/>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3F97AD0-BF80-4ADA-B7C7-45CBFD74EB30}"/>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7BC670CB-49CC-45A2-B844-981E0396FF7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7B8AC8E-3E6A-4DD3-BFAD-23F3C26DC18C}"/>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3115528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5E517486-6523-45CF-834D-BF6E0B9C741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F5C77B43-B31D-49E1-A0B8-9DA7E58C4B7F}"/>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33F4290-0904-422B-A05A-58D374D6BF5D}"/>
              </a:ext>
            </a:extLst>
          </p:cNvPr>
          <p:cNvSpPr>
            <a:spLocks noGrp="1"/>
          </p:cNvSpPr>
          <p:nvPr>
            <p:ph type="dt" sz="half" idx="10"/>
          </p:nvPr>
        </p:nvSpPr>
        <p:spPr/>
        <p:txBody>
          <a:body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5DACE789-6230-45C1-9318-A30AE3E49E8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9249702-79D0-4CE9-9002-23860E4E43D2}"/>
              </a:ext>
            </a:extLst>
          </p:cNvPr>
          <p:cNvSpPr>
            <a:spLocks noGrp="1"/>
          </p:cNvSpPr>
          <p:nvPr>
            <p:ph type="sldNum" sz="quarter" idx="12"/>
          </p:nvPr>
        </p:nvSpPr>
        <p:spPr/>
        <p:txBody>
          <a:bodyPr/>
          <a:lstStyle/>
          <a:p>
            <a:fld id="{F48DFF5F-7419-49F8-B7DB-FBA2494417A5}" type="slidenum">
              <a:rPr lang="sl-SI" smtClean="0"/>
              <a:t>‹#›</a:t>
            </a:fld>
            <a:endParaRPr lang="sl-SI"/>
          </a:p>
        </p:txBody>
      </p:sp>
    </p:spTree>
    <p:extLst>
      <p:ext uri="{BB962C8B-B14F-4D97-AF65-F5344CB8AC3E}">
        <p14:creationId xmlns:p14="http://schemas.microsoft.com/office/powerpoint/2010/main" val="285041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0C0288-E4EF-4A00-AA08-9920B08D667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386B03BF-2547-4804-82C0-4854DE3D9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66DD59B-444F-46E4-87A4-319473EF0A5F}"/>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A63769AE-B081-4477-AADD-25A12429155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A6ADCAD-D425-48B8-8BC6-0E8C2AB0E99D}"/>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68135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F64C9E2-4E00-46BE-9062-D7C52DE66FD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AF0099D-E166-442C-8D6A-6E6935C496E4}"/>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8791014-A52E-4D14-ABD1-C8EB1E9C1B90}"/>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7377EEF7-69A7-4EAB-AC21-F4B64C7ACB7C}"/>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6" name="Označba mesta noge 5">
            <a:extLst>
              <a:ext uri="{FF2B5EF4-FFF2-40B4-BE49-F238E27FC236}">
                <a16:creationId xmlns:a16="http://schemas.microsoft.com/office/drawing/2014/main" id="{A608CE42-6D29-497E-98A3-1CD8520A522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8F703F4-A785-4484-9F90-73F99B34ABBC}"/>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36125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4325AF-C37F-49DD-B8EA-04D24DDF07E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9E5173E-A326-47A5-BA1E-2FC96270E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CBC2F235-EAE4-4C82-8A5F-EA557A78E0E7}"/>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FCEACEF-7420-4765-8BFA-58E0D63DB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D4D63BCC-14AB-4628-98B8-8F8125883ECA}"/>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3221130D-D4C9-4343-BD99-5578CB0E2DB6}"/>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8" name="Označba mesta noge 7">
            <a:extLst>
              <a:ext uri="{FF2B5EF4-FFF2-40B4-BE49-F238E27FC236}">
                <a16:creationId xmlns:a16="http://schemas.microsoft.com/office/drawing/2014/main" id="{A1A8EF31-23A0-4729-A866-36BC10C82EB6}"/>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DD2DE725-9E3A-46CA-AFB0-5B542759217E}"/>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01487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E01C3A-DC7D-47DC-AF51-CA0A92A29BE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475F5743-02D1-4581-8F85-F40F67CE0A46}"/>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4" name="Označba mesta noge 3">
            <a:extLst>
              <a:ext uri="{FF2B5EF4-FFF2-40B4-BE49-F238E27FC236}">
                <a16:creationId xmlns:a16="http://schemas.microsoft.com/office/drawing/2014/main" id="{F532A63D-B64B-4414-8EC3-108B065E0FA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E8888861-C56C-477F-BEC6-927F2884AFF1}"/>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79287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6E57981-2F87-42C4-83E6-896349B788C7}"/>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3" name="Označba mesta noge 2">
            <a:extLst>
              <a:ext uri="{FF2B5EF4-FFF2-40B4-BE49-F238E27FC236}">
                <a16:creationId xmlns:a16="http://schemas.microsoft.com/office/drawing/2014/main" id="{113268C2-FD69-45FF-89A9-3AC2A803E4B6}"/>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C263D2EA-C180-4611-814D-8D7EDDA1ADD3}"/>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95162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C58778-2090-4233-B8BC-5DF2016DA04E}"/>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523E5E6F-CC8F-4B35-B07A-2C85F6DCBC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2C396555-0807-4859-BB06-FBD6EAA49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4F9D4E8-A67E-4B74-B232-B4D914B7AC99}"/>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6" name="Označba mesta noge 5">
            <a:extLst>
              <a:ext uri="{FF2B5EF4-FFF2-40B4-BE49-F238E27FC236}">
                <a16:creationId xmlns:a16="http://schemas.microsoft.com/office/drawing/2014/main" id="{C76AF1A8-60F0-4D04-BE1D-139FFEBED7B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3CEE366-7375-49CC-BADC-CA66309251AB}"/>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1950069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F03A7B-30DB-4440-B7E0-00389750A1C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F6E6529-56B2-445C-B492-7B2D0EE51C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65059460-433B-4854-9198-E5BB428EB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CF71E88-A97C-44A8-856A-E8D1E37B64AE}"/>
              </a:ext>
            </a:extLst>
          </p:cNvPr>
          <p:cNvSpPr>
            <a:spLocks noGrp="1"/>
          </p:cNvSpPr>
          <p:nvPr>
            <p:ph type="dt" sz="half" idx="10"/>
          </p:nvPr>
        </p:nvSpPr>
        <p:spPr/>
        <p:txBody>
          <a:bodyPr/>
          <a:lstStyle/>
          <a:p>
            <a:fld id="{94E0C4B2-DC33-4CA4-8385-09BB76BBDAAE}" type="datetimeFigureOut">
              <a:rPr lang="sl-SI" smtClean="0"/>
              <a:t>11. 05. 2023</a:t>
            </a:fld>
            <a:endParaRPr lang="sl-SI"/>
          </a:p>
        </p:txBody>
      </p:sp>
      <p:sp>
        <p:nvSpPr>
          <p:cNvPr id="6" name="Označba mesta noge 5">
            <a:extLst>
              <a:ext uri="{FF2B5EF4-FFF2-40B4-BE49-F238E27FC236}">
                <a16:creationId xmlns:a16="http://schemas.microsoft.com/office/drawing/2014/main" id="{1DF6E713-4B89-4F02-A078-F9EFE1A499C0}"/>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CAF5258-34E8-4907-A41F-7F6F5102551F}"/>
              </a:ext>
            </a:extLst>
          </p:cNvPr>
          <p:cNvSpPr>
            <a:spLocks noGrp="1"/>
          </p:cNvSpPr>
          <p:nvPr>
            <p:ph type="sldNum" sz="quarter" idx="12"/>
          </p:nvPr>
        </p:nvSpPr>
        <p:spPr/>
        <p:txBody>
          <a:bodyPr/>
          <a:lstStyle/>
          <a:p>
            <a:fld id="{486E33FA-CD94-46A3-A7E4-668238F66853}" type="slidenum">
              <a:rPr lang="sl-SI" smtClean="0"/>
              <a:t>‹#›</a:t>
            </a:fld>
            <a:endParaRPr lang="sl-SI"/>
          </a:p>
        </p:txBody>
      </p:sp>
    </p:spTree>
    <p:extLst>
      <p:ext uri="{BB962C8B-B14F-4D97-AF65-F5344CB8AC3E}">
        <p14:creationId xmlns:p14="http://schemas.microsoft.com/office/powerpoint/2010/main" val="254664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7FEE9B5-D257-4FDE-BDCF-B1063EDBF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FAB31BF-CA0C-43A0-8F66-9B030B3EE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E12C712-47EA-44DF-BED8-D6562E09A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C4B2-DC33-4CA4-8385-09BB76BBDAAE}" type="datetimeFigureOut">
              <a:rPr lang="sl-SI" smtClean="0"/>
              <a:t>11. 05. 2023</a:t>
            </a:fld>
            <a:endParaRPr lang="sl-SI"/>
          </a:p>
        </p:txBody>
      </p:sp>
      <p:sp>
        <p:nvSpPr>
          <p:cNvPr id="5" name="Označba mesta noge 4">
            <a:extLst>
              <a:ext uri="{FF2B5EF4-FFF2-40B4-BE49-F238E27FC236}">
                <a16:creationId xmlns:a16="http://schemas.microsoft.com/office/drawing/2014/main" id="{E7169E3C-3490-4F93-B733-6E75C2A50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A00C872A-E445-490D-B772-0F1C6C2FDE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E33FA-CD94-46A3-A7E4-668238F66853}" type="slidenum">
              <a:rPr lang="sl-SI" smtClean="0"/>
              <a:t>‹#›</a:t>
            </a:fld>
            <a:endParaRPr lang="sl-SI"/>
          </a:p>
        </p:txBody>
      </p:sp>
    </p:spTree>
    <p:extLst>
      <p:ext uri="{BB962C8B-B14F-4D97-AF65-F5344CB8AC3E}">
        <p14:creationId xmlns:p14="http://schemas.microsoft.com/office/powerpoint/2010/main" val="1206410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20451BEB-11DA-4773-9661-EB3149DE4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7D5A36A-4A1C-4EA9-83A2-D715A6220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D421423-07BC-4737-A5A0-5EFF911A68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E76EE-2065-4852-8B80-08B059D0EB0F}" type="datetimeFigureOut">
              <a:rPr lang="sl-SI" smtClean="0"/>
              <a:t>11. 05. 2023</a:t>
            </a:fld>
            <a:endParaRPr lang="sl-SI"/>
          </a:p>
        </p:txBody>
      </p:sp>
      <p:sp>
        <p:nvSpPr>
          <p:cNvPr id="5" name="Označba mesta noge 4">
            <a:extLst>
              <a:ext uri="{FF2B5EF4-FFF2-40B4-BE49-F238E27FC236}">
                <a16:creationId xmlns:a16="http://schemas.microsoft.com/office/drawing/2014/main" id="{18AC7894-EBBB-4DF6-AB60-A4CBFCAE5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EA0E7CD1-C91D-4EDB-B0FE-F63E8FF0B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8DFF5F-7419-49F8-B7DB-FBA2494417A5}" type="slidenum">
              <a:rPr lang="sl-SI" smtClean="0"/>
              <a:t>‹#›</a:t>
            </a:fld>
            <a:endParaRPr lang="sl-SI"/>
          </a:p>
        </p:txBody>
      </p:sp>
    </p:spTree>
    <p:extLst>
      <p:ext uri="{BB962C8B-B14F-4D97-AF65-F5344CB8AC3E}">
        <p14:creationId xmlns:p14="http://schemas.microsoft.com/office/powerpoint/2010/main" val="2077063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2387600"/>
          </a:xfrm>
        </p:spPr>
        <p:txBody>
          <a:bodyPr>
            <a:normAutofit/>
          </a:bodyPr>
          <a:lstStyle/>
          <a:p>
            <a:r>
              <a:rPr lang="sl-SI" b="1"/>
              <a:t>Poročilo o intervjujih</a:t>
            </a:r>
            <a:br>
              <a:rPr lang="sl-SI" b="1"/>
            </a:br>
            <a:endParaRPr lang="sl-SI" b="1"/>
          </a:p>
        </p:txBody>
      </p:sp>
      <p:sp>
        <p:nvSpPr>
          <p:cNvPr id="7" name="Podnaslov 2">
            <a:extLst>
              <a:ext uri="{FF2B5EF4-FFF2-40B4-BE49-F238E27FC236}">
                <a16:creationId xmlns:a16="http://schemas.microsoft.com/office/drawing/2014/main" id="{5B9AA5B5-3301-4CE0-B32F-F4B14C18DF95}"/>
              </a:ext>
            </a:extLst>
          </p:cNvPr>
          <p:cNvSpPr>
            <a:spLocks noGrp="1"/>
          </p:cNvSpPr>
          <p:nvPr>
            <p:ph type="subTitle" idx="1"/>
          </p:nvPr>
        </p:nvSpPr>
        <p:spPr>
          <a:xfrm>
            <a:off x="1523998" y="2878447"/>
            <a:ext cx="9144000" cy="1608712"/>
          </a:xfrm>
        </p:spPr>
        <p:txBody>
          <a:bodyPr vert="horz" lIns="91440" tIns="45720" rIns="91440" bIns="45720" rtlCol="0" anchor="t">
            <a:normAutofit lnSpcReduction="10000"/>
          </a:bodyPr>
          <a:lstStyle/>
          <a:p>
            <a:r>
              <a:rPr lang="sl-SI"/>
              <a:t>Filozofska fakulteta Univerze v Mariboru</a:t>
            </a:r>
          </a:p>
          <a:p>
            <a:endParaRPr lang="sl-SI"/>
          </a:p>
          <a:p>
            <a:r>
              <a:rPr lang="sl-SI"/>
              <a:t>Pripravili: Andreja Kozmus, Zala Virant, Janez Osojnik, Urška Potočnik Černe, Mateja Pšunder, Andrej Naterer </a:t>
            </a:r>
          </a:p>
        </p:txBody>
      </p:sp>
      <p:sp>
        <p:nvSpPr>
          <p:cNvPr id="8" name="Podnaslov 2">
            <a:extLst>
              <a:ext uri="{FF2B5EF4-FFF2-40B4-BE49-F238E27FC236}">
                <a16:creationId xmlns:a16="http://schemas.microsoft.com/office/drawing/2014/main" id="{BE33336A-CAF0-1E27-3F07-6376B5B28C49}"/>
              </a:ext>
            </a:extLst>
          </p:cNvPr>
          <p:cNvSpPr txBox="1">
            <a:spLocks/>
          </p:cNvSpPr>
          <p:nvPr/>
        </p:nvSpPr>
        <p:spPr>
          <a:xfrm>
            <a:off x="1517153" y="5534878"/>
            <a:ext cx="9144000" cy="3639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1800"/>
              <a:t>Maribor, maj 2023</a:t>
            </a:r>
            <a:endParaRPr lang="sl-SI"/>
          </a:p>
          <a:p>
            <a:endParaRPr lang="sl-SI"/>
          </a:p>
        </p:txBody>
      </p:sp>
    </p:spTree>
    <p:extLst>
      <p:ext uri="{BB962C8B-B14F-4D97-AF65-F5344CB8AC3E}">
        <p14:creationId xmlns:p14="http://schemas.microsoft.com/office/powerpoint/2010/main" val="250362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106E76-DFDD-0F4A-F861-A14A846C2061}"/>
              </a:ext>
            </a:extLst>
          </p:cNvPr>
          <p:cNvSpPr>
            <a:spLocks noGrp="1"/>
          </p:cNvSpPr>
          <p:nvPr>
            <p:ph type="title"/>
          </p:nvPr>
        </p:nvSpPr>
        <p:spPr>
          <a:xfrm>
            <a:off x="205902" y="33136"/>
            <a:ext cx="3033409" cy="897546"/>
          </a:xfrm>
        </p:spPr>
        <p:txBody>
          <a:bodyPr>
            <a:noAutofit/>
          </a:bodyPr>
          <a:lstStyle/>
          <a:p>
            <a:pPr algn="ctr"/>
            <a:r>
              <a:rPr lang="sl-SI" sz="3200" b="1"/>
              <a:t>Kdo? Kje? S kom?</a:t>
            </a:r>
          </a:p>
        </p:txBody>
      </p:sp>
      <p:graphicFrame>
        <p:nvGraphicFramePr>
          <p:cNvPr id="4" name="Tabela 4">
            <a:extLst>
              <a:ext uri="{FF2B5EF4-FFF2-40B4-BE49-F238E27FC236}">
                <a16:creationId xmlns:a16="http://schemas.microsoft.com/office/drawing/2014/main" id="{155188DB-1358-77BA-E2EE-654DF9DEDC20}"/>
              </a:ext>
            </a:extLst>
          </p:cNvPr>
          <p:cNvGraphicFramePr>
            <a:graphicFrameLocks noGrp="1"/>
          </p:cNvGraphicFramePr>
          <p:nvPr>
            <p:ph idx="1"/>
            <p:extLst>
              <p:ext uri="{D42A27DB-BD31-4B8C-83A1-F6EECF244321}">
                <p14:modId xmlns:p14="http://schemas.microsoft.com/office/powerpoint/2010/main" val="3777330570"/>
              </p:ext>
            </p:extLst>
          </p:nvPr>
        </p:nvGraphicFramePr>
        <p:xfrm>
          <a:off x="308042" y="930681"/>
          <a:ext cx="11575915" cy="3667760"/>
        </p:xfrm>
        <a:graphic>
          <a:graphicData uri="http://schemas.openxmlformats.org/drawingml/2006/table">
            <a:tbl>
              <a:tblPr firstRow="1" bandRow="1">
                <a:tableStyleId>{5C22544A-7EE6-4342-B048-85BDC9FD1C3A}</a:tableStyleId>
              </a:tblPr>
              <a:tblGrid>
                <a:gridCol w="2846683">
                  <a:extLst>
                    <a:ext uri="{9D8B030D-6E8A-4147-A177-3AD203B41FA5}">
                      <a16:colId xmlns:a16="http://schemas.microsoft.com/office/drawing/2014/main" val="2625387633"/>
                    </a:ext>
                  </a:extLst>
                </a:gridCol>
                <a:gridCol w="2912093">
                  <a:extLst>
                    <a:ext uri="{9D8B030D-6E8A-4147-A177-3AD203B41FA5}">
                      <a16:colId xmlns:a16="http://schemas.microsoft.com/office/drawing/2014/main" val="2797289300"/>
                    </a:ext>
                  </a:extLst>
                </a:gridCol>
                <a:gridCol w="5817139">
                  <a:extLst>
                    <a:ext uri="{9D8B030D-6E8A-4147-A177-3AD203B41FA5}">
                      <a16:colId xmlns:a16="http://schemas.microsoft.com/office/drawing/2014/main" val="877427398"/>
                    </a:ext>
                  </a:extLst>
                </a:gridCol>
              </a:tblGrid>
              <a:tr h="370840">
                <a:tc>
                  <a:txBody>
                    <a:bodyPr/>
                    <a:lstStyle/>
                    <a:p>
                      <a:r>
                        <a:rPr lang="sl-SI"/>
                        <a:t>Oddelek </a:t>
                      </a:r>
                    </a:p>
                  </a:txBody>
                  <a:tcPr/>
                </a:tc>
                <a:tc>
                  <a:txBody>
                    <a:bodyPr/>
                    <a:lstStyle/>
                    <a:p>
                      <a:r>
                        <a:rPr lang="sl-SI"/>
                        <a:t>Intervjuvanec, intervjuvanka</a:t>
                      </a:r>
                    </a:p>
                  </a:txBody>
                  <a:tcPr/>
                </a:tc>
                <a:tc>
                  <a:txBody>
                    <a:bodyPr/>
                    <a:lstStyle/>
                    <a:p>
                      <a:r>
                        <a:rPr lang="sl-SI"/>
                        <a:t>Organizacija (intervjuvana oseba)</a:t>
                      </a:r>
                    </a:p>
                  </a:txBody>
                  <a:tcPr/>
                </a:tc>
                <a:extLst>
                  <a:ext uri="{0D108BD9-81ED-4DB2-BD59-A6C34878D82A}">
                    <a16:rowId xmlns:a16="http://schemas.microsoft.com/office/drawing/2014/main" val="1690222403"/>
                  </a:ext>
                </a:extLst>
              </a:tr>
              <a:tr h="370840">
                <a:tc>
                  <a:txBody>
                    <a:bodyPr/>
                    <a:lstStyle/>
                    <a:p>
                      <a:r>
                        <a:rPr lang="sl-SI"/>
                        <a:t>Oddelek za pedagogiko </a:t>
                      </a:r>
                    </a:p>
                  </a:txBody>
                  <a:tcPr/>
                </a:tc>
                <a:tc>
                  <a:txBody>
                    <a:bodyPr/>
                    <a:lstStyle/>
                    <a:p>
                      <a:pPr rtl="0" fontAlgn="base"/>
                      <a:r>
                        <a:rPr lang="sl-SI" sz="1800" b="0" i="0" kern="1200">
                          <a:solidFill>
                            <a:schemeClr val="dk1"/>
                          </a:solidFill>
                          <a:effectLst/>
                          <a:latin typeface="+mn-lt"/>
                          <a:ea typeface="+mn-ea"/>
                          <a:cs typeface="+mn-cs"/>
                        </a:rPr>
                        <a:t>Andreja Kozmus </a:t>
                      </a:r>
                    </a:p>
                    <a:p>
                      <a:pPr rtl="0" fontAlgn="base"/>
                      <a:r>
                        <a:rPr lang="sl-SI" sz="1800" b="0" i="0" kern="1200">
                          <a:solidFill>
                            <a:schemeClr val="dk1"/>
                          </a:solidFill>
                          <a:effectLst/>
                          <a:latin typeface="+mn-lt"/>
                          <a:ea typeface="+mn-ea"/>
                          <a:cs typeface="+mn-cs"/>
                        </a:rPr>
                        <a:t>Mateja Pšunder </a:t>
                      </a:r>
                    </a:p>
                  </a:txBody>
                  <a:tcPr/>
                </a:tc>
                <a:tc>
                  <a:txBody>
                    <a:bodyPr/>
                    <a:lstStyle/>
                    <a:p>
                      <a:r>
                        <a:rPr lang="sl-SI"/>
                        <a:t>Javni zavod Kozjanski Park (Barbara </a:t>
                      </a:r>
                      <a:r>
                        <a:rPr lang="sl-SI" err="1"/>
                        <a:t>Ploštajner</a:t>
                      </a:r>
                      <a:r>
                        <a:rPr lang="sl-SI"/>
                        <a:t>) </a:t>
                      </a:r>
                    </a:p>
                  </a:txBody>
                  <a:tcPr/>
                </a:tc>
                <a:extLst>
                  <a:ext uri="{0D108BD9-81ED-4DB2-BD59-A6C34878D82A}">
                    <a16:rowId xmlns:a16="http://schemas.microsoft.com/office/drawing/2014/main" val="3278924827"/>
                  </a:ext>
                </a:extLst>
              </a:tr>
              <a:tr h="370840">
                <a:tc>
                  <a:txBody>
                    <a:bodyPr/>
                    <a:lstStyle/>
                    <a:p>
                      <a:pPr lvl="0" algn="ctr">
                        <a:buNone/>
                      </a:pPr>
                      <a:r>
                        <a:rPr lang="sl-SI" sz="1800" b="0" i="0" u="none" strike="noStrike" noProof="0">
                          <a:solidFill>
                            <a:srgbClr val="000000"/>
                          </a:solidFill>
                          <a:latin typeface="Calibri"/>
                        </a:rPr>
                        <a:t>- II -</a:t>
                      </a:r>
                      <a:endParaRPr lang="sl-SI"/>
                    </a:p>
                  </a:txBody>
                  <a:tcPr/>
                </a:tc>
                <a:tc>
                  <a:txBody>
                    <a:bodyPr/>
                    <a:lstStyle/>
                    <a:p>
                      <a:r>
                        <a:rPr lang="sl-SI"/>
                        <a:t>Andreja Kozmus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l-SI" sz="1800" b="0" i="0" kern="1200">
                          <a:solidFill>
                            <a:schemeClr val="dk1"/>
                          </a:solidFill>
                          <a:effectLst/>
                          <a:latin typeface="+mn-lt"/>
                          <a:ea typeface="+mn-ea"/>
                          <a:cs typeface="+mn-cs"/>
                        </a:rPr>
                        <a:t>Podjetje GEN, Interaktivni multimedijski center </a:t>
                      </a:r>
                      <a:r>
                        <a:rPr lang="sl-SI" sz="1800" b="0" i="0" u="none" strike="noStrike" kern="1200" noProof="0">
                          <a:solidFill>
                            <a:schemeClr val="dk1"/>
                          </a:solidFill>
                          <a:effectLst/>
                          <a:latin typeface="Calibri"/>
                        </a:rPr>
                        <a:t>Svet energije </a:t>
                      </a:r>
                      <a:r>
                        <a:rPr lang="sl-SI" sz="1800" b="0" i="0" kern="1200">
                          <a:solidFill>
                            <a:schemeClr val="dk1"/>
                          </a:solidFill>
                          <a:effectLst/>
                          <a:latin typeface="+mn-lt"/>
                          <a:ea typeface="+mn-ea"/>
                          <a:cs typeface="+mn-cs"/>
                        </a:rPr>
                        <a:t>(</a:t>
                      </a:r>
                      <a:r>
                        <a:rPr lang="sl-SI" sz="1800" b="0" i="0" kern="1200" err="1">
                          <a:solidFill>
                            <a:schemeClr val="dk1"/>
                          </a:solidFill>
                          <a:effectLst/>
                          <a:latin typeface="+mn-lt"/>
                          <a:ea typeface="+mn-ea"/>
                          <a:cs typeface="+mn-cs"/>
                        </a:rPr>
                        <a:t>Garsia</a:t>
                      </a:r>
                      <a:r>
                        <a:rPr lang="sl-SI" sz="1800" b="0" i="0" kern="1200">
                          <a:solidFill>
                            <a:schemeClr val="dk1"/>
                          </a:solidFill>
                          <a:effectLst/>
                          <a:latin typeface="+mn-lt"/>
                          <a:ea typeface="+mn-ea"/>
                          <a:cs typeface="+mn-cs"/>
                        </a:rPr>
                        <a:t> </a:t>
                      </a:r>
                      <a:r>
                        <a:rPr lang="sl-SI" sz="1800" b="0" i="0" kern="1200" err="1">
                          <a:solidFill>
                            <a:schemeClr val="dk1"/>
                          </a:solidFill>
                          <a:effectLst/>
                          <a:latin typeface="+mn-lt"/>
                          <a:ea typeface="+mn-ea"/>
                          <a:cs typeface="+mn-cs"/>
                        </a:rPr>
                        <a:t>Kosinac</a:t>
                      </a:r>
                      <a:r>
                        <a:rPr lang="sl-SI" sz="1800" b="0" i="0" kern="1200">
                          <a:solidFill>
                            <a:schemeClr val="dk1"/>
                          </a:solidFill>
                          <a:effectLst/>
                          <a:latin typeface="+mn-lt"/>
                          <a:ea typeface="+mn-ea"/>
                          <a:cs typeface="+mn-cs"/>
                        </a:rPr>
                        <a:t>)</a:t>
                      </a:r>
                      <a:endParaRPr lang="sl-SI"/>
                    </a:p>
                  </a:txBody>
                  <a:tcPr/>
                </a:tc>
                <a:extLst>
                  <a:ext uri="{0D108BD9-81ED-4DB2-BD59-A6C34878D82A}">
                    <a16:rowId xmlns:a16="http://schemas.microsoft.com/office/drawing/2014/main" val="531945976"/>
                  </a:ext>
                </a:extLst>
              </a:tr>
              <a:tr h="0">
                <a:tc>
                  <a:txBody>
                    <a:bodyPr/>
                    <a:lstStyle/>
                    <a:p>
                      <a:r>
                        <a:rPr lang="sl-SI"/>
                        <a:t>Oddelek za psihologijo</a:t>
                      </a:r>
                    </a:p>
                  </a:txBody>
                  <a:tcPr/>
                </a:tc>
                <a:tc>
                  <a:txBody>
                    <a:bodyPr/>
                    <a:lstStyle/>
                    <a:p>
                      <a:r>
                        <a:rPr lang="sl-SI" err="1"/>
                        <a:t>Minea</a:t>
                      </a:r>
                      <a:r>
                        <a:rPr lang="sl-SI"/>
                        <a:t> Rutar</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l-SI"/>
                        <a:t>Podjetje Surovina (Slavko Dvoršak)</a:t>
                      </a:r>
                    </a:p>
                  </a:txBody>
                  <a:tcPr/>
                </a:tc>
                <a:extLst>
                  <a:ext uri="{0D108BD9-81ED-4DB2-BD59-A6C34878D82A}">
                    <a16:rowId xmlns:a16="http://schemas.microsoft.com/office/drawing/2014/main" val="1022056655"/>
                  </a:ext>
                </a:extLst>
              </a:tr>
              <a:tr h="370840">
                <a:tc>
                  <a:txBody>
                    <a:bodyPr/>
                    <a:lstStyle/>
                    <a:p>
                      <a:r>
                        <a:rPr lang="sl-SI" sz="1800" b="0" i="0" kern="1200">
                          <a:solidFill>
                            <a:schemeClr val="dk1"/>
                          </a:solidFill>
                          <a:effectLst/>
                          <a:latin typeface="+mn-lt"/>
                          <a:ea typeface="+mn-ea"/>
                          <a:cs typeface="+mn-cs"/>
                        </a:rPr>
                        <a:t>Oddelek za slovanske jezike in književnosti</a:t>
                      </a:r>
                      <a:endParaRPr lang="sl-SI"/>
                    </a:p>
                  </a:txBody>
                  <a:tcPr/>
                </a:tc>
                <a:tc>
                  <a:txBody>
                    <a:bodyPr/>
                    <a:lstStyle/>
                    <a:p>
                      <a:r>
                        <a:rPr lang="fi-FI" sz="1800" b="0" i="0" kern="1200">
                          <a:solidFill>
                            <a:schemeClr val="dk1"/>
                          </a:solidFill>
                          <a:effectLst/>
                          <a:latin typeface="+mn-lt"/>
                          <a:ea typeface="+mn-ea"/>
                          <a:cs typeface="+mn-cs"/>
                        </a:rPr>
                        <a:t>Alenka </a:t>
                      </a:r>
                      <a:r>
                        <a:rPr lang="fi-FI" sz="1800" b="0" i="0" kern="1200" err="1">
                          <a:solidFill>
                            <a:schemeClr val="dk1"/>
                          </a:solidFill>
                          <a:effectLst/>
                          <a:latin typeface="+mn-lt"/>
                          <a:ea typeface="+mn-ea"/>
                          <a:cs typeface="+mn-cs"/>
                        </a:rPr>
                        <a:t>Valh</a:t>
                      </a:r>
                      <a:r>
                        <a:rPr lang="fi-FI" sz="1800" b="0" i="0" kern="1200">
                          <a:solidFill>
                            <a:schemeClr val="dk1"/>
                          </a:solidFill>
                          <a:effectLst/>
                          <a:latin typeface="+mn-lt"/>
                          <a:ea typeface="+mn-ea"/>
                          <a:cs typeface="+mn-cs"/>
                        </a:rPr>
                        <a:t> </a:t>
                      </a:r>
                      <a:r>
                        <a:rPr lang="fi-FI" sz="1800" b="0" i="0" kern="1200" err="1">
                          <a:solidFill>
                            <a:schemeClr val="dk1"/>
                          </a:solidFill>
                          <a:effectLst/>
                          <a:latin typeface="+mn-lt"/>
                          <a:ea typeface="+mn-ea"/>
                          <a:cs typeface="+mn-cs"/>
                        </a:rPr>
                        <a:t>Lopert</a:t>
                      </a:r>
                      <a:r>
                        <a:rPr lang="fi-FI" sz="1800" b="0" i="0" kern="1200">
                          <a:solidFill>
                            <a:schemeClr val="dk1"/>
                          </a:solidFill>
                          <a:effectLst/>
                          <a:latin typeface="+mn-lt"/>
                          <a:ea typeface="+mn-ea"/>
                          <a:cs typeface="+mn-cs"/>
                        </a:rPr>
                        <a:t>, </a:t>
                      </a:r>
                      <a:r>
                        <a:rPr lang="fi-FI" sz="1800" b="0" i="0" kern="1200" err="1">
                          <a:solidFill>
                            <a:schemeClr val="dk1"/>
                          </a:solidFill>
                          <a:effectLst/>
                          <a:latin typeface="+mn-lt"/>
                          <a:ea typeface="+mn-ea"/>
                          <a:cs typeface="+mn-cs"/>
                        </a:rPr>
                        <a:t>Melita</a:t>
                      </a:r>
                      <a:r>
                        <a:rPr lang="fi-FI" sz="1800" b="0" i="0" kern="1200">
                          <a:solidFill>
                            <a:schemeClr val="dk1"/>
                          </a:solidFill>
                          <a:effectLst/>
                          <a:latin typeface="+mn-lt"/>
                          <a:ea typeface="+mn-ea"/>
                          <a:cs typeface="+mn-cs"/>
                        </a:rPr>
                        <a:t> </a:t>
                      </a:r>
                      <a:r>
                        <a:rPr lang="fi-FI" sz="1800" b="0" i="0" kern="1200" err="1">
                          <a:solidFill>
                            <a:schemeClr val="dk1"/>
                          </a:solidFill>
                          <a:effectLst/>
                          <a:latin typeface="+mn-lt"/>
                          <a:ea typeface="+mn-ea"/>
                          <a:cs typeface="+mn-cs"/>
                        </a:rPr>
                        <a:t>Zemljak</a:t>
                      </a:r>
                      <a:r>
                        <a:rPr lang="fi-FI" sz="1800" b="0" i="0" kern="1200">
                          <a:solidFill>
                            <a:schemeClr val="dk1"/>
                          </a:solidFill>
                          <a:effectLst/>
                          <a:latin typeface="+mn-lt"/>
                          <a:ea typeface="+mn-ea"/>
                          <a:cs typeface="+mn-cs"/>
                        </a:rPr>
                        <a:t> </a:t>
                      </a:r>
                      <a:r>
                        <a:rPr lang="fi-FI" sz="1800" b="0" i="0" kern="1200" err="1">
                          <a:solidFill>
                            <a:schemeClr val="dk1"/>
                          </a:solidFill>
                          <a:effectLst/>
                          <a:latin typeface="+mn-lt"/>
                          <a:ea typeface="+mn-ea"/>
                          <a:cs typeface="+mn-cs"/>
                        </a:rPr>
                        <a:t>Jontes</a:t>
                      </a:r>
                      <a:r>
                        <a:rPr lang="fi-FI" sz="1800" b="0" i="0" kern="1200">
                          <a:solidFill>
                            <a:schemeClr val="dk1"/>
                          </a:solidFill>
                          <a:effectLst/>
                          <a:latin typeface="+mn-lt"/>
                          <a:ea typeface="+mn-ea"/>
                          <a:cs typeface="+mn-cs"/>
                        </a:rPr>
                        <a:t> </a:t>
                      </a:r>
                      <a:endParaRPr lang="sl-SI"/>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sl-SI" sz="1800" b="0" i="0" kern="1200">
                          <a:solidFill>
                            <a:schemeClr val="dk1"/>
                          </a:solidFill>
                          <a:effectLst/>
                          <a:latin typeface="+mn-lt"/>
                          <a:ea typeface="+mn-ea"/>
                          <a:cs typeface="+mn-cs"/>
                        </a:rPr>
                        <a:t>Ekološka kmetija </a:t>
                      </a:r>
                      <a:r>
                        <a:rPr lang="sl-SI" sz="1800" b="0" i="0" kern="1200" err="1">
                          <a:solidFill>
                            <a:schemeClr val="dk1"/>
                          </a:solidFill>
                          <a:effectLst/>
                          <a:latin typeface="+mn-lt"/>
                          <a:ea typeface="+mn-ea"/>
                          <a:cs typeface="+mn-cs"/>
                        </a:rPr>
                        <a:t>Harič-Šahtler</a:t>
                      </a:r>
                      <a:r>
                        <a:rPr lang="sl-SI" sz="1800" b="0" i="0" kern="1200">
                          <a:solidFill>
                            <a:schemeClr val="dk1"/>
                          </a:solidFill>
                          <a:effectLst/>
                          <a:latin typeface="+mn-lt"/>
                          <a:ea typeface="+mn-ea"/>
                          <a:cs typeface="+mn-cs"/>
                        </a:rPr>
                        <a:t> (</a:t>
                      </a:r>
                      <a:r>
                        <a:rPr lang="sl-SI" sz="1800" b="0" i="0" u="none" strike="noStrike" kern="1200" noProof="0">
                          <a:solidFill>
                            <a:schemeClr val="dk1"/>
                          </a:solidFill>
                          <a:effectLst/>
                          <a:latin typeface="Calibri"/>
                        </a:rPr>
                        <a:t>Dragica </a:t>
                      </a:r>
                      <a:r>
                        <a:rPr lang="sl-SI" sz="1800" b="0" i="0" kern="1200" err="1">
                          <a:solidFill>
                            <a:schemeClr val="dk1"/>
                          </a:solidFill>
                          <a:effectLst/>
                          <a:latin typeface="+mn-lt"/>
                          <a:ea typeface="+mn-ea"/>
                          <a:cs typeface="+mn-cs"/>
                        </a:rPr>
                        <a:t>Harič</a:t>
                      </a:r>
                      <a:r>
                        <a:rPr lang="sl-SI" sz="1800" b="0" i="0" kern="1200">
                          <a:solidFill>
                            <a:schemeClr val="dk1"/>
                          </a:solidFill>
                          <a:effectLst/>
                          <a:latin typeface="+mn-lt"/>
                          <a:ea typeface="+mn-ea"/>
                          <a:cs typeface="+mn-cs"/>
                        </a:rPr>
                        <a:t> </a:t>
                      </a:r>
                      <a:r>
                        <a:rPr lang="sl-SI" sz="1800" b="0" i="0" kern="1200" err="1">
                          <a:solidFill>
                            <a:schemeClr val="dk1"/>
                          </a:solidFill>
                          <a:effectLst/>
                          <a:latin typeface="+mn-lt"/>
                          <a:ea typeface="+mn-ea"/>
                          <a:cs typeface="+mn-cs"/>
                        </a:rPr>
                        <a:t>Šahtler</a:t>
                      </a:r>
                      <a:r>
                        <a:rPr lang="sl-SI" sz="1800" b="0" i="0" kern="1200">
                          <a:solidFill>
                            <a:schemeClr val="dk1"/>
                          </a:solidFill>
                          <a:effectLst/>
                          <a:latin typeface="+mn-lt"/>
                          <a:ea typeface="+mn-ea"/>
                          <a:cs typeface="+mn-cs"/>
                        </a:rPr>
                        <a:t> ) </a:t>
                      </a:r>
                      <a:endParaRPr lang="sl-SI"/>
                    </a:p>
                    <a:p>
                      <a:endParaRPr lang="sl-SI"/>
                    </a:p>
                  </a:txBody>
                  <a:tcPr/>
                </a:tc>
                <a:extLst>
                  <a:ext uri="{0D108BD9-81ED-4DB2-BD59-A6C34878D82A}">
                    <a16:rowId xmlns:a16="http://schemas.microsoft.com/office/drawing/2014/main" val="1987019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a:t>Oddelek za sociologijo</a:t>
                      </a:r>
                    </a:p>
                  </a:txBody>
                  <a:tcPr/>
                </a:tc>
                <a:tc>
                  <a:txBody>
                    <a:bodyPr/>
                    <a:lstStyle/>
                    <a:p>
                      <a:r>
                        <a:rPr lang="sl-SI"/>
                        <a:t>Andrej </a:t>
                      </a:r>
                      <a:r>
                        <a:rPr lang="sl-SI" err="1"/>
                        <a:t>Naterer</a:t>
                      </a:r>
                    </a:p>
                    <a:p>
                      <a:r>
                        <a:rPr lang="sl-SI"/>
                        <a:t>Zala Virant</a:t>
                      </a:r>
                    </a:p>
                  </a:txBody>
                  <a:tcPr/>
                </a:tc>
                <a:tc>
                  <a:txBody>
                    <a:bodyPr/>
                    <a:lstStyle/>
                    <a:p>
                      <a:r>
                        <a:rPr lang="sl-SI"/>
                        <a:t>Podjetje Paradajz, </a:t>
                      </a:r>
                      <a:r>
                        <a:rPr lang="sl-SI" err="1"/>
                        <a:t>Lušt</a:t>
                      </a:r>
                      <a:r>
                        <a:rPr lang="sl-SI"/>
                        <a:t> (predstavnica)</a:t>
                      </a:r>
                    </a:p>
                  </a:txBody>
                  <a:tcPr/>
                </a:tc>
                <a:extLst>
                  <a:ext uri="{0D108BD9-81ED-4DB2-BD59-A6C34878D82A}">
                    <a16:rowId xmlns:a16="http://schemas.microsoft.com/office/drawing/2014/main" val="2188846000"/>
                  </a:ext>
                </a:extLst>
              </a:tr>
              <a:tr h="370840">
                <a:tc>
                  <a:txBody>
                    <a:bodyPr/>
                    <a:lstStyle/>
                    <a:p>
                      <a:r>
                        <a:rPr lang="sl-SI"/>
                        <a:t>Oddelek za zgodovino</a:t>
                      </a:r>
                    </a:p>
                  </a:txBody>
                  <a:tcPr/>
                </a:tc>
                <a:tc>
                  <a:txBody>
                    <a:bodyPr/>
                    <a:lstStyle/>
                    <a:p>
                      <a:r>
                        <a:rPr lang="sl-SI"/>
                        <a:t>Janez Osojnik</a:t>
                      </a:r>
                    </a:p>
                  </a:txBody>
                  <a:tcPr/>
                </a:tc>
                <a:tc>
                  <a:txBody>
                    <a:bodyPr/>
                    <a:lstStyle/>
                    <a:p>
                      <a:r>
                        <a:rPr lang="sl-SI"/>
                        <a:t>Podjetje </a:t>
                      </a:r>
                      <a:r>
                        <a:rPr lang="sl-SI" err="1"/>
                        <a:t>Eldom</a:t>
                      </a:r>
                      <a:r>
                        <a:rPr lang="sl-SI"/>
                        <a:t> (Danilo </a:t>
                      </a:r>
                      <a:r>
                        <a:rPr lang="sl-SI" err="1"/>
                        <a:t>Burnač</a:t>
                      </a:r>
                      <a:r>
                        <a:rPr lang="sl-SI"/>
                        <a:t>)</a:t>
                      </a:r>
                    </a:p>
                  </a:txBody>
                  <a:tcPr/>
                </a:tc>
                <a:extLst>
                  <a:ext uri="{0D108BD9-81ED-4DB2-BD59-A6C34878D82A}">
                    <a16:rowId xmlns:a16="http://schemas.microsoft.com/office/drawing/2014/main" val="2870739844"/>
                  </a:ext>
                </a:extLst>
              </a:tr>
            </a:tbl>
          </a:graphicData>
        </a:graphic>
      </p:graphicFrame>
      <p:pic>
        <p:nvPicPr>
          <p:cNvPr id="9" name="Označba mesta vsebine 4" descr="Slika, ki vsebuje besede besedilo, posnetek zaslona, ljudje, skupina&#10;&#10;Opis je samodejno ustvarjen">
            <a:extLst>
              <a:ext uri="{FF2B5EF4-FFF2-40B4-BE49-F238E27FC236}">
                <a16:creationId xmlns:a16="http://schemas.microsoft.com/office/drawing/2014/main" id="{CF7B0A23-3026-4FD3-9EFD-3EB5F9AB5B29}"/>
              </a:ext>
            </a:extLst>
          </p:cNvPr>
          <p:cNvPicPr>
            <a:picLocks noChangeAspect="1"/>
          </p:cNvPicPr>
          <p:nvPr/>
        </p:nvPicPr>
        <p:blipFill rotWithShape="1">
          <a:blip r:embed="rId2"/>
          <a:srcRect l="7481" t="35810" r="8801" b="9785"/>
          <a:stretch/>
        </p:blipFill>
        <p:spPr>
          <a:xfrm>
            <a:off x="3357408" y="4639570"/>
            <a:ext cx="4644478" cy="1693987"/>
          </a:xfrm>
          <a:prstGeom prst="rect">
            <a:avLst/>
          </a:prstGeom>
          <a:effectLst/>
        </p:spPr>
      </p:pic>
    </p:spTree>
    <p:extLst>
      <p:ext uri="{BB962C8B-B14F-4D97-AF65-F5344CB8AC3E}">
        <p14:creationId xmlns:p14="http://schemas.microsoft.com/office/powerpoint/2010/main" val="571240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Raziskovalni instrument</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4000" y="1867711"/>
            <a:ext cx="9144000" cy="4036978"/>
          </a:xfrm>
        </p:spPr>
        <p:txBody>
          <a:bodyPr vert="horz" lIns="91440" tIns="45720" rIns="91440" bIns="45720" rtlCol="0" anchor="t">
            <a:normAutofit/>
          </a:bodyPr>
          <a:lstStyle/>
          <a:p>
            <a:pPr marL="342900" indent="-342900" algn="l">
              <a:buFont typeface="Wingdings" panose="05000000000000000000" pitchFamily="2" charset="2"/>
              <a:buChar char="Ø"/>
            </a:pPr>
            <a:r>
              <a:rPr lang="sl-SI"/>
              <a:t>Iskali smo kompromis med narativnim in vodenim intervjujem. Posebnega instrumenta nismo imeli.  </a:t>
            </a:r>
          </a:p>
          <a:p>
            <a:pPr marL="342900" indent="-342900" algn="l">
              <a:buFont typeface="Wingdings" panose="05000000000000000000" pitchFamily="2" charset="2"/>
              <a:buChar char="Ø"/>
            </a:pPr>
            <a:r>
              <a:rPr lang="sl-SI"/>
              <a:t>Izhodišča za pripravo intervjuja so bili naslednja:</a:t>
            </a:r>
            <a:endParaRPr lang="sl-SI">
              <a:ea typeface="Calibri"/>
              <a:cs typeface="Calibri"/>
            </a:endParaRPr>
          </a:p>
          <a:p>
            <a:pPr marL="742950" lvl="1" indent="-285750" algn="l" fontAlgn="base">
              <a:buFont typeface="Arial" panose="020B0604020202020204" pitchFamily="34" charset="0"/>
              <a:buChar char="•"/>
            </a:pPr>
            <a:r>
              <a:rPr lang="sl-SI" sz="2400">
                <a:solidFill>
                  <a:srgbClr val="000000"/>
                </a:solidFill>
                <a:latin typeface="Calibri"/>
                <a:cs typeface="Calibri"/>
              </a:rPr>
              <a:t>poznavanje</a:t>
            </a:r>
            <a:r>
              <a:rPr lang="sl-SI" sz="2400" b="0" i="0" u="none" strike="noStrike">
                <a:solidFill>
                  <a:srgbClr val="000000"/>
                </a:solidFill>
                <a:effectLst/>
                <a:latin typeface="Calibri"/>
                <a:cs typeface="Calibri"/>
              </a:rPr>
              <a:t> zasnove projekta</a:t>
            </a:r>
            <a:r>
              <a:rPr lang="sl-SI" sz="2400">
                <a:solidFill>
                  <a:srgbClr val="000000"/>
                </a:solidFill>
                <a:latin typeface="Calibri"/>
                <a:cs typeface="Calibri"/>
              </a:rPr>
              <a:t>,</a:t>
            </a:r>
          </a:p>
          <a:p>
            <a:pPr marL="742950" lvl="1" indent="-285750" algn="l" fontAlgn="base">
              <a:buFont typeface="Arial" panose="020B0604020202020204" pitchFamily="34" charset="0"/>
              <a:buChar char="•"/>
            </a:pPr>
            <a:r>
              <a:rPr lang="sl-SI" sz="2400">
                <a:solidFill>
                  <a:srgbClr val="000000"/>
                </a:solidFill>
                <a:latin typeface="Calibri"/>
                <a:cs typeface="Calibri"/>
              </a:rPr>
              <a:t>poznavanje</a:t>
            </a:r>
            <a:r>
              <a:rPr lang="sl-SI" sz="2400" b="0" i="0" u="none" strike="noStrike">
                <a:solidFill>
                  <a:srgbClr val="000000"/>
                </a:solidFill>
                <a:effectLst/>
                <a:latin typeface="Calibri"/>
                <a:cs typeface="Calibri"/>
              </a:rPr>
              <a:t> ciljev projekta</a:t>
            </a:r>
            <a:r>
              <a:rPr lang="sl-SI" sz="2400">
                <a:solidFill>
                  <a:srgbClr val="000000"/>
                </a:solidFill>
                <a:latin typeface="Calibri"/>
                <a:cs typeface="Calibri"/>
              </a:rPr>
              <a:t>,</a:t>
            </a:r>
            <a:endParaRPr lang="sl-SI" sz="2400">
              <a:solidFill>
                <a:srgbClr val="000000"/>
              </a:solidFill>
              <a:latin typeface="Calibri" panose="020F0502020204030204" pitchFamily="34" charset="0"/>
            </a:endParaRPr>
          </a:p>
          <a:p>
            <a:pPr marL="742950" lvl="1" indent="-285750" algn="l" fontAlgn="base">
              <a:buFont typeface="Arial" panose="020B0604020202020204" pitchFamily="34" charset="0"/>
              <a:buChar char="•"/>
            </a:pPr>
            <a:r>
              <a:rPr lang="sl-SI" sz="2400">
                <a:solidFill>
                  <a:srgbClr val="000000"/>
                </a:solidFill>
                <a:latin typeface="Calibri"/>
                <a:cs typeface="Calibri"/>
              </a:rPr>
              <a:t>materialni</a:t>
            </a:r>
            <a:r>
              <a:rPr lang="sl-SI" sz="2400" b="0" i="0" u="none" strike="noStrike">
                <a:solidFill>
                  <a:srgbClr val="000000"/>
                </a:solidFill>
                <a:effectLst/>
                <a:latin typeface="Calibri"/>
                <a:cs typeface="Calibri"/>
              </a:rPr>
              <a:t> pogoji (telefon s snemalnikom, osebni računalnik</a:t>
            </a:r>
            <a:r>
              <a:rPr lang="sl-SI" sz="2400">
                <a:solidFill>
                  <a:srgbClr val="000000"/>
                </a:solidFill>
                <a:latin typeface="Calibri"/>
                <a:cs typeface="Calibri"/>
              </a:rPr>
              <a:t>),</a:t>
            </a:r>
            <a:endParaRPr lang="sl-SI" sz="2400" b="0" i="0" u="none" strike="noStrike">
              <a:solidFill>
                <a:srgbClr val="000000"/>
              </a:solidFill>
              <a:effectLst/>
              <a:latin typeface="Calibri"/>
              <a:ea typeface="Calibri"/>
              <a:cs typeface="Calibri"/>
            </a:endParaRPr>
          </a:p>
          <a:p>
            <a:pPr marL="742950" lvl="1" indent="-285750" algn="l" fontAlgn="base">
              <a:buFont typeface="Arial" panose="020B0604020202020204" pitchFamily="34" charset="0"/>
              <a:buChar char="•"/>
            </a:pPr>
            <a:r>
              <a:rPr lang="sl-SI" sz="2400">
                <a:solidFill>
                  <a:srgbClr val="000000"/>
                </a:solidFill>
                <a:latin typeface="Calibri"/>
                <a:cs typeface="Calibri"/>
              </a:rPr>
              <a:t>dostop </a:t>
            </a:r>
            <a:r>
              <a:rPr lang="sl-SI" sz="2400" b="0" i="0" u="none" strike="noStrike">
                <a:solidFill>
                  <a:srgbClr val="000000"/>
                </a:solidFill>
                <a:effectLst/>
                <a:latin typeface="Calibri"/>
                <a:cs typeface="Calibri"/>
              </a:rPr>
              <a:t>do intervjuvancev (individualno/koordinirano dostopanje)</a:t>
            </a:r>
            <a:r>
              <a:rPr lang="sl-SI" sz="2400">
                <a:solidFill>
                  <a:srgbClr val="000000"/>
                </a:solidFill>
                <a:latin typeface="Calibri"/>
                <a:cs typeface="Calibri"/>
              </a:rPr>
              <a:t>.</a:t>
            </a:r>
            <a:r>
              <a:rPr lang="sl-SI" sz="2400"/>
              <a:t>  </a:t>
            </a:r>
            <a:endParaRPr lang="sl-SI" sz="2400">
              <a:cs typeface="Calibri"/>
            </a:endParaRPr>
          </a:p>
          <a:p>
            <a:pPr marL="457200" indent="-457200" algn="l" fontAlgn="base">
              <a:buFont typeface="Wingdings" panose="05000000000000000000" pitchFamily="2" charset="2"/>
              <a:buChar char="Ø"/>
            </a:pPr>
            <a:r>
              <a:rPr lang="sl-SI"/>
              <a:t>Osredinili smo se na motive, percepcije in pričakovanja.  </a:t>
            </a:r>
            <a:endParaRPr lang="sl-SI">
              <a:cs typeface="Calibri"/>
            </a:endParaRPr>
          </a:p>
          <a:p>
            <a:pPr marL="742950" lvl="1" indent="-285750" algn="l" fontAlgn="base">
              <a:buFont typeface="Arial" panose="020B0604020202020204" pitchFamily="34" charset="0"/>
              <a:buChar char="•"/>
            </a:pPr>
            <a:endParaRPr lang="sl-SI" sz="2400" b="0" i="0" u="none" strike="noStrike">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14970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E64F-AD45-7BAA-7020-5225E16208A4}"/>
              </a:ext>
            </a:extLst>
          </p:cNvPr>
          <p:cNvSpPr>
            <a:spLocks noGrp="1"/>
          </p:cNvSpPr>
          <p:nvPr>
            <p:ph type="title"/>
          </p:nvPr>
        </p:nvSpPr>
        <p:spPr/>
        <p:txBody>
          <a:bodyPr/>
          <a:lstStyle/>
          <a:p>
            <a:pPr algn="ctr"/>
            <a:r>
              <a:rPr lang="sl-SI"/>
              <a:t>Glavni vsebinski poudarki</a:t>
            </a:r>
            <a:br>
              <a:rPr lang="sl-SI"/>
            </a:br>
            <a:r>
              <a:rPr lang="sl-SI" sz="2800"/>
              <a:t>(Vir: Andrej </a:t>
            </a:r>
            <a:r>
              <a:rPr lang="sl-SI" sz="2800" err="1"/>
              <a:t>Naterer</a:t>
            </a:r>
            <a:r>
              <a:rPr lang="sl-SI" sz="2800"/>
              <a:t>)</a:t>
            </a:r>
            <a:endParaRPr lang="sl-SI"/>
          </a:p>
        </p:txBody>
      </p:sp>
      <p:grpSp>
        <p:nvGrpSpPr>
          <p:cNvPr id="6" name="Group 5">
            <a:extLst>
              <a:ext uri="{FF2B5EF4-FFF2-40B4-BE49-F238E27FC236}">
                <a16:creationId xmlns:a16="http://schemas.microsoft.com/office/drawing/2014/main" id="{52CD031C-D101-5A86-8477-1FA40F1A9AF2}"/>
              </a:ext>
            </a:extLst>
          </p:cNvPr>
          <p:cNvGrpSpPr/>
          <p:nvPr/>
        </p:nvGrpSpPr>
        <p:grpSpPr>
          <a:xfrm>
            <a:off x="1367161" y="1757779"/>
            <a:ext cx="9234238" cy="4467902"/>
            <a:chOff x="1367161" y="1757779"/>
            <a:chExt cx="9392575" cy="4735096"/>
          </a:xfrm>
        </p:grpSpPr>
        <p:sp>
          <p:nvSpPr>
            <p:cNvPr id="4" name="Oval 3">
              <a:extLst>
                <a:ext uri="{FF2B5EF4-FFF2-40B4-BE49-F238E27FC236}">
                  <a16:creationId xmlns:a16="http://schemas.microsoft.com/office/drawing/2014/main" id="{7B3973D4-713B-CB07-77FC-CF54B19EEB73}"/>
                </a:ext>
              </a:extLst>
            </p:cNvPr>
            <p:cNvSpPr/>
            <p:nvPr/>
          </p:nvSpPr>
          <p:spPr>
            <a:xfrm>
              <a:off x="1367161" y="1757779"/>
              <a:ext cx="9392575" cy="473509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945091D-8F1D-9215-0D79-AC623A38353C}"/>
                </a:ext>
              </a:extLst>
            </p:cNvPr>
            <p:cNvSpPr txBox="1"/>
            <p:nvPr/>
          </p:nvSpPr>
          <p:spPr>
            <a:xfrm>
              <a:off x="4998128" y="1967660"/>
              <a:ext cx="16956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DOBRA PRAKSA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kaj</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kako</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sl-S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Oval 6">
            <a:extLst>
              <a:ext uri="{FF2B5EF4-FFF2-40B4-BE49-F238E27FC236}">
                <a16:creationId xmlns:a16="http://schemas.microsoft.com/office/drawing/2014/main" id="{AE8101C7-14F9-F543-DD56-0FE1234FA222}"/>
              </a:ext>
            </a:extLst>
          </p:cNvPr>
          <p:cNvSpPr/>
          <p:nvPr/>
        </p:nvSpPr>
        <p:spPr>
          <a:xfrm>
            <a:off x="2219415" y="1784412"/>
            <a:ext cx="2126201" cy="500700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MOTIVI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zakaj</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kdo</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68C9703E-E61D-D22B-AB1C-852D5F6310BC}"/>
              </a:ext>
            </a:extLst>
          </p:cNvPr>
          <p:cNvSpPr/>
          <p:nvPr/>
        </p:nvSpPr>
        <p:spPr>
          <a:xfrm>
            <a:off x="4859581" y="2587792"/>
            <a:ext cx="1787179" cy="362965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PERCEPCIJE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kako</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5965ED8-AD94-D0AB-BF3E-DA1176320B35}"/>
              </a:ext>
            </a:extLst>
          </p:cNvPr>
          <p:cNvSpPr/>
          <p:nvPr/>
        </p:nvSpPr>
        <p:spPr>
          <a:xfrm>
            <a:off x="7497193" y="1459236"/>
            <a:ext cx="2321510" cy="539876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PRIČAKOVANJA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kaj</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Postopki zbiranja podatkov</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4000" y="1867711"/>
            <a:ext cx="9144000" cy="4036978"/>
          </a:xfrm>
        </p:spPr>
        <p:txBody>
          <a:bodyPr vert="horz" lIns="91440" tIns="45720" rIns="91440" bIns="45720" rtlCol="0" anchor="t">
            <a:normAutofit/>
          </a:bodyPr>
          <a:lstStyle/>
          <a:p>
            <a:pPr algn="l"/>
            <a:endParaRPr lang="sl-SI"/>
          </a:p>
          <a:p>
            <a:pPr marL="342900" indent="-342900" algn="l">
              <a:buFont typeface="Wingdings" panose="05000000000000000000" pitchFamily="2" charset="2"/>
              <a:buChar char="Ø"/>
            </a:pPr>
            <a:r>
              <a:rPr lang="sl-SI"/>
              <a:t>Individualni dogovor glede prostora in termina izvedbe. </a:t>
            </a:r>
            <a:endParaRPr lang="sl-SI">
              <a:cs typeface="Calibri"/>
            </a:endParaRPr>
          </a:p>
          <a:p>
            <a:pPr marL="342900" indent="-342900" algn="l">
              <a:buFont typeface="Wingdings" panose="05000000000000000000" pitchFamily="2" charset="2"/>
              <a:buChar char="Ø"/>
            </a:pPr>
            <a:r>
              <a:rPr lang="sl-SI"/>
              <a:t>Pridobitev soglasja za sodelovanje v intervjuju. </a:t>
            </a:r>
          </a:p>
          <a:p>
            <a:pPr marL="342900" indent="-342900" algn="l">
              <a:buFont typeface="Wingdings" panose="05000000000000000000" pitchFamily="2" charset="2"/>
              <a:buChar char="Ø"/>
            </a:pPr>
            <a:r>
              <a:rPr lang="sl-SI">
                <a:cs typeface="Calibri" panose="020F0502020204030204"/>
              </a:rPr>
              <a:t>Verifikacija krajših poročil.</a:t>
            </a:r>
          </a:p>
          <a:p>
            <a:pPr algn="l"/>
            <a:endParaRPr lang="sl-SI">
              <a:cs typeface="Calibri" panose="020F0502020204030204"/>
            </a:endParaRPr>
          </a:p>
        </p:txBody>
      </p:sp>
    </p:spTree>
    <p:extLst>
      <p:ext uri="{BB962C8B-B14F-4D97-AF65-F5344CB8AC3E}">
        <p14:creationId xmlns:p14="http://schemas.microsoft.com/office/powerpoint/2010/main" val="2719198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2" descr="Slika, ki vsebuje besede besedilo&#10;&#10;Opis je samodejno ustvarjen">
            <a:extLst>
              <a:ext uri="{FF2B5EF4-FFF2-40B4-BE49-F238E27FC236}">
                <a16:creationId xmlns:a16="http://schemas.microsoft.com/office/drawing/2014/main" id="{CCB9BA81-5DDF-D34B-3E4D-56BD717C89D0}"/>
              </a:ext>
            </a:extLst>
          </p:cNvPr>
          <p:cNvPicPr>
            <a:picLocks noChangeAspect="1"/>
          </p:cNvPicPr>
          <p:nvPr/>
        </p:nvPicPr>
        <p:blipFill>
          <a:blip r:embed="rId3"/>
          <a:stretch>
            <a:fillRect/>
          </a:stretch>
        </p:blipFill>
        <p:spPr>
          <a:xfrm>
            <a:off x="7536543" y="4617587"/>
            <a:ext cx="3689927" cy="2081594"/>
          </a:xfrm>
          <a:prstGeom prst="rect">
            <a:avLst/>
          </a:prstGeom>
        </p:spPr>
      </p:pic>
      <p:pic>
        <p:nvPicPr>
          <p:cNvPr id="4" name="Slika 3">
            <a:extLst>
              <a:ext uri="{FF2B5EF4-FFF2-40B4-BE49-F238E27FC236}">
                <a16:creationId xmlns:a16="http://schemas.microsoft.com/office/drawing/2014/main" id="{7332A1EA-74B4-4CCB-A7A2-6E8451B7C8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Postopek obdelave podatkov</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4000" y="1867711"/>
            <a:ext cx="9144000" cy="4036978"/>
          </a:xfrm>
        </p:spPr>
        <p:txBody>
          <a:bodyPr vert="horz" lIns="91440" tIns="45720" rIns="91440" bIns="45720" rtlCol="0" anchor="t">
            <a:normAutofit/>
          </a:bodyPr>
          <a:lstStyle/>
          <a:p>
            <a:pPr algn="l"/>
            <a:endParaRPr lang="sl-SI"/>
          </a:p>
          <a:p>
            <a:pPr marL="342900" indent="-342900" algn="l">
              <a:buFont typeface="Wingdings" panose="05000000000000000000" pitchFamily="2" charset="2"/>
              <a:buChar char="Ø"/>
            </a:pPr>
            <a:r>
              <a:rPr lang="sl-SI"/>
              <a:t>Seznanjanje s </a:t>
            </a:r>
            <a:r>
              <a:rPr lang="sl-SI" err="1"/>
              <a:t>transkripti</a:t>
            </a:r>
            <a:r>
              <a:rPr lang="sl-SI"/>
              <a:t> (načrtno branje).</a:t>
            </a:r>
            <a:endParaRPr lang="sl-SI">
              <a:cs typeface="Calibri"/>
            </a:endParaRPr>
          </a:p>
          <a:p>
            <a:pPr marL="342900" indent="-342900" algn="l">
              <a:buFont typeface="Wingdings" panose="05000000000000000000" pitchFamily="2" charset="2"/>
              <a:buChar char="Ø"/>
            </a:pPr>
            <a:r>
              <a:rPr lang="sl-SI"/>
              <a:t>Identificiranje tematskega okvira (ključne ideje, teme, pojmi, misli ...).</a:t>
            </a:r>
            <a:endParaRPr lang="sl-SI">
              <a:cs typeface="Calibri"/>
            </a:endParaRPr>
          </a:p>
          <a:p>
            <a:pPr marL="342900" indent="-342900" algn="l">
              <a:buFont typeface="Wingdings" panose="05000000000000000000" pitchFamily="2" charset="2"/>
              <a:buChar char="Ø"/>
            </a:pPr>
            <a:r>
              <a:rPr lang="sl-SI"/>
              <a:t>Obdelava vsakega </a:t>
            </a:r>
            <a:r>
              <a:rPr lang="sl-SI" err="1"/>
              <a:t>transkripta</a:t>
            </a:r>
            <a:r>
              <a:rPr lang="sl-SI"/>
              <a:t> posebej v programu QDA MINER.</a:t>
            </a:r>
            <a:endParaRPr lang="sl-SI">
              <a:cs typeface="Calibri"/>
            </a:endParaRPr>
          </a:p>
          <a:p>
            <a:pPr marL="342900" indent="-342900" algn="l">
              <a:buFont typeface="Wingdings" panose="05000000000000000000" pitchFamily="2" charset="2"/>
              <a:buChar char="Ø"/>
            </a:pPr>
            <a:r>
              <a:rPr lang="sl-SI"/>
              <a:t>Kodiranje, iskanje kod in kategorij.</a:t>
            </a:r>
            <a:endParaRPr lang="sl-SI">
              <a:cs typeface="Calibri"/>
            </a:endParaRPr>
          </a:p>
          <a:p>
            <a:pPr marL="342900" indent="-342900" algn="l">
              <a:buFont typeface="Wingdings" panose="05000000000000000000" pitchFamily="2" charset="2"/>
              <a:buChar char="Ø"/>
            </a:pPr>
            <a:r>
              <a:rPr lang="sl-SI">
                <a:ea typeface="+mn-lt"/>
                <a:cs typeface="+mn-lt"/>
              </a:rPr>
              <a:t>Združevanje in interpretacija: iskanje zvez in povezav med temami, zagotavljanje razlag za sklepe. </a:t>
            </a:r>
          </a:p>
          <a:p>
            <a:pPr marL="342900" indent="-342900" algn="l">
              <a:buFont typeface="Wingdings" panose="05000000000000000000" pitchFamily="2" charset="2"/>
              <a:buChar char="Ø"/>
            </a:pPr>
            <a:r>
              <a:rPr lang="sl-SI">
                <a:cs typeface="Calibri" panose="020F0502020204030204"/>
              </a:rPr>
              <a:t>Podkrepitev kategorij, tem s citati.</a:t>
            </a:r>
          </a:p>
        </p:txBody>
      </p:sp>
    </p:spTree>
    <p:extLst>
      <p:ext uri="{BB962C8B-B14F-4D97-AF65-F5344CB8AC3E}">
        <p14:creationId xmlns:p14="http://schemas.microsoft.com/office/powerpoint/2010/main" val="2294423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91708EA7-F932-E3EF-7DF8-D62E62ED14F3}"/>
              </a:ext>
            </a:extLst>
          </p:cNvPr>
          <p:cNvGraphicFramePr>
            <a:graphicFrameLocks noGrp="1"/>
          </p:cNvGraphicFramePr>
          <p:nvPr>
            <p:extLst>
              <p:ext uri="{D42A27DB-BD31-4B8C-83A1-F6EECF244321}">
                <p14:modId xmlns:p14="http://schemas.microsoft.com/office/powerpoint/2010/main" val="2350291439"/>
              </p:ext>
            </p:extLst>
          </p:nvPr>
        </p:nvGraphicFramePr>
        <p:xfrm>
          <a:off x="-23091" y="1269999"/>
          <a:ext cx="12215045" cy="5065861"/>
        </p:xfrm>
        <a:graphic>
          <a:graphicData uri="http://schemas.openxmlformats.org/drawingml/2006/table">
            <a:tbl>
              <a:tblPr firstRow="1" bandRow="1">
                <a:tableStyleId>{5C22544A-7EE6-4342-B048-85BDC9FD1C3A}</a:tableStyleId>
              </a:tblPr>
              <a:tblGrid>
                <a:gridCol w="1385554">
                  <a:extLst>
                    <a:ext uri="{9D8B030D-6E8A-4147-A177-3AD203B41FA5}">
                      <a16:colId xmlns:a16="http://schemas.microsoft.com/office/drawing/2014/main" val="2982493320"/>
                    </a:ext>
                  </a:extLst>
                </a:gridCol>
                <a:gridCol w="1343603">
                  <a:extLst>
                    <a:ext uri="{9D8B030D-6E8A-4147-A177-3AD203B41FA5}">
                      <a16:colId xmlns:a16="http://schemas.microsoft.com/office/drawing/2014/main" val="4105139068"/>
                    </a:ext>
                  </a:extLst>
                </a:gridCol>
                <a:gridCol w="701009">
                  <a:extLst>
                    <a:ext uri="{9D8B030D-6E8A-4147-A177-3AD203B41FA5}">
                      <a16:colId xmlns:a16="http://schemas.microsoft.com/office/drawing/2014/main" val="2031299140"/>
                    </a:ext>
                  </a:extLst>
                </a:gridCol>
                <a:gridCol w="832449">
                  <a:extLst>
                    <a:ext uri="{9D8B030D-6E8A-4147-A177-3AD203B41FA5}">
                      <a16:colId xmlns:a16="http://schemas.microsoft.com/office/drawing/2014/main" val="2057599267"/>
                    </a:ext>
                  </a:extLst>
                </a:gridCol>
                <a:gridCol w="920076">
                  <a:extLst>
                    <a:ext uri="{9D8B030D-6E8A-4147-A177-3AD203B41FA5}">
                      <a16:colId xmlns:a16="http://schemas.microsoft.com/office/drawing/2014/main" val="3952655120"/>
                    </a:ext>
                  </a:extLst>
                </a:gridCol>
                <a:gridCol w="803241">
                  <a:extLst>
                    <a:ext uri="{9D8B030D-6E8A-4147-A177-3AD203B41FA5}">
                      <a16:colId xmlns:a16="http://schemas.microsoft.com/office/drawing/2014/main" val="1893316798"/>
                    </a:ext>
                  </a:extLst>
                </a:gridCol>
                <a:gridCol w="1003947">
                  <a:extLst>
                    <a:ext uri="{9D8B030D-6E8A-4147-A177-3AD203B41FA5}">
                      <a16:colId xmlns:a16="http://schemas.microsoft.com/office/drawing/2014/main" val="670289264"/>
                    </a:ext>
                  </a:extLst>
                </a:gridCol>
                <a:gridCol w="762237">
                  <a:extLst>
                    <a:ext uri="{9D8B030D-6E8A-4147-A177-3AD203B41FA5}">
                      <a16:colId xmlns:a16="http://schemas.microsoft.com/office/drawing/2014/main" val="2954380710"/>
                    </a:ext>
                  </a:extLst>
                </a:gridCol>
                <a:gridCol w="885179">
                  <a:extLst>
                    <a:ext uri="{9D8B030D-6E8A-4147-A177-3AD203B41FA5}">
                      <a16:colId xmlns:a16="http://schemas.microsoft.com/office/drawing/2014/main" val="2320614300"/>
                    </a:ext>
                  </a:extLst>
                </a:gridCol>
                <a:gridCol w="963887">
                  <a:extLst>
                    <a:ext uri="{9D8B030D-6E8A-4147-A177-3AD203B41FA5}">
                      <a16:colId xmlns:a16="http://schemas.microsoft.com/office/drawing/2014/main" val="1163792890"/>
                    </a:ext>
                  </a:extLst>
                </a:gridCol>
                <a:gridCol w="760670">
                  <a:extLst>
                    <a:ext uri="{9D8B030D-6E8A-4147-A177-3AD203B41FA5}">
                      <a16:colId xmlns:a16="http://schemas.microsoft.com/office/drawing/2014/main" val="976135733"/>
                    </a:ext>
                  </a:extLst>
                </a:gridCol>
                <a:gridCol w="962327">
                  <a:extLst>
                    <a:ext uri="{9D8B030D-6E8A-4147-A177-3AD203B41FA5}">
                      <a16:colId xmlns:a16="http://schemas.microsoft.com/office/drawing/2014/main" val="4145971032"/>
                    </a:ext>
                  </a:extLst>
                </a:gridCol>
                <a:gridCol w="890866">
                  <a:extLst>
                    <a:ext uri="{9D8B030D-6E8A-4147-A177-3AD203B41FA5}">
                      <a16:colId xmlns:a16="http://schemas.microsoft.com/office/drawing/2014/main" val="2442197336"/>
                    </a:ext>
                  </a:extLst>
                </a:gridCol>
              </a:tblGrid>
              <a:tr h="1262836">
                <a:tc gridSpan="2">
                  <a:txBody>
                    <a:bodyPr/>
                    <a:lstStyle/>
                    <a:p>
                      <a:r>
                        <a:rPr lang="sl-SI" sz="1300">
                          <a:effectLst/>
                        </a:rPr>
                        <a:t>TEME IN KATEGORIJE:</a:t>
                      </a:r>
                    </a:p>
                  </a:txBody>
                  <a:tcPr marL="0" marR="0" marT="0" marB="0" anchor="ctr"/>
                </a:tc>
                <a:tc hMerge="1">
                  <a:txBody>
                    <a:bodyPr/>
                    <a:lstStyle/>
                    <a:p>
                      <a:endParaRPr lang="sl-SI"/>
                    </a:p>
                  </a:txBody>
                  <a:tcPr/>
                </a:tc>
                <a:tc>
                  <a:txBody>
                    <a:bodyPr/>
                    <a:lstStyle/>
                    <a:p>
                      <a:pPr algn="ctr"/>
                      <a:r>
                        <a:rPr lang="sl-SI" sz="1300">
                          <a:effectLst/>
                        </a:rPr>
                        <a:t>VIA VITAE</a:t>
                      </a:r>
                      <a:endParaRPr lang="sl-SI"/>
                    </a:p>
                    <a:p>
                      <a:pPr lvl="0" algn="ctr">
                        <a:buNone/>
                      </a:pPr>
                      <a:r>
                        <a:rPr lang="sl-SI" sz="1300">
                          <a:effectLst/>
                        </a:rPr>
                        <a:t>JEEJ!</a:t>
                      </a:r>
                    </a:p>
                  </a:txBody>
                  <a:tcPr marL="0" marR="0" marT="0" marB="0" anchor="ctr"/>
                </a:tc>
                <a:tc>
                  <a:txBody>
                    <a:bodyPr/>
                    <a:lstStyle/>
                    <a:p>
                      <a:pPr algn="ctr"/>
                      <a:r>
                        <a:rPr lang="sl-SI" sz="1300">
                          <a:effectLst/>
                        </a:rPr>
                        <a:t>LIDL SLOVENIJE</a:t>
                      </a:r>
                    </a:p>
                  </a:txBody>
                  <a:tcPr marL="0" marR="0" marT="0" marB="0" anchor="ctr"/>
                </a:tc>
                <a:tc>
                  <a:txBody>
                    <a:bodyPr/>
                    <a:lstStyle/>
                    <a:p>
                      <a:pPr algn="ctr"/>
                      <a:r>
                        <a:rPr lang="sl-SI" sz="1300">
                          <a:effectLst/>
                        </a:rPr>
                        <a:t>ZAVOD ZA VARSTVO NARAVE MB</a:t>
                      </a:r>
                    </a:p>
                  </a:txBody>
                  <a:tcPr marL="0" marR="0" marT="0" marB="0" anchor="ctr"/>
                </a:tc>
                <a:tc>
                  <a:txBody>
                    <a:bodyPr/>
                    <a:lstStyle/>
                    <a:p>
                      <a:pPr algn="ctr"/>
                      <a:r>
                        <a:rPr lang="sl-SI" sz="1300">
                          <a:effectLst/>
                        </a:rPr>
                        <a:t>PARADAJZ (LUŠT)</a:t>
                      </a:r>
                    </a:p>
                  </a:txBody>
                  <a:tcPr marL="0" marR="0" marT="0" marB="0" anchor="ctr"/>
                </a:tc>
                <a:tc>
                  <a:txBody>
                    <a:bodyPr/>
                    <a:lstStyle/>
                    <a:p>
                      <a:pPr algn="ctr"/>
                      <a:r>
                        <a:rPr lang="sl-SI" sz="1300">
                          <a:effectLst/>
                        </a:rPr>
                        <a:t>EKO KMETIJA HARIČ-ŠAHTLER </a:t>
                      </a:r>
                    </a:p>
                  </a:txBody>
                  <a:tcPr marL="0" marR="0" marT="0" marB="0" anchor="ctr"/>
                </a:tc>
                <a:tc>
                  <a:txBody>
                    <a:bodyPr/>
                    <a:lstStyle/>
                    <a:p>
                      <a:pPr algn="ctr"/>
                      <a:r>
                        <a:rPr lang="sl-SI" sz="1300">
                          <a:effectLst/>
                        </a:rPr>
                        <a:t>ELDOM</a:t>
                      </a:r>
                    </a:p>
                  </a:txBody>
                  <a:tcPr marL="0" marR="0" marT="0" marB="0" anchor="ctr"/>
                </a:tc>
                <a:tc>
                  <a:txBody>
                    <a:bodyPr/>
                    <a:lstStyle/>
                    <a:p>
                      <a:pPr algn="ctr"/>
                      <a:r>
                        <a:rPr lang="sl-SI" sz="1300">
                          <a:effectLst/>
                        </a:rPr>
                        <a:t>TUR IN EKO KMETIJA PRI BARONU</a:t>
                      </a:r>
                    </a:p>
                  </a:txBody>
                  <a:tcPr marL="0" marR="0" marT="0" marB="0" anchor="ctr"/>
                </a:tc>
                <a:tc>
                  <a:txBody>
                    <a:bodyPr/>
                    <a:lstStyle/>
                    <a:p>
                      <a:pPr algn="ctr"/>
                      <a:r>
                        <a:rPr lang="sl-SI" sz="1300">
                          <a:effectLst/>
                        </a:rPr>
                        <a:t>ESEN WOODCRAFT </a:t>
                      </a:r>
                    </a:p>
                  </a:txBody>
                  <a:tcPr marL="0" marR="0" marT="0" marB="0" anchor="ctr"/>
                </a:tc>
                <a:tc>
                  <a:txBody>
                    <a:bodyPr/>
                    <a:lstStyle/>
                    <a:p>
                      <a:pPr algn="ctr"/>
                      <a:r>
                        <a:rPr lang="sl-SI" sz="1300">
                          <a:effectLst/>
                        </a:rPr>
                        <a:t>GEN,</a:t>
                      </a:r>
                      <a:endParaRPr lang="sl-SI"/>
                    </a:p>
                    <a:p>
                      <a:pPr lvl="0" algn="ctr">
                        <a:buNone/>
                      </a:pPr>
                      <a:r>
                        <a:rPr lang="sl-SI" sz="1300">
                          <a:effectLst/>
                        </a:rPr>
                        <a:t> SVET ENERGIJE</a:t>
                      </a:r>
                      <a:endParaRPr lang="sl-SI"/>
                    </a:p>
                  </a:txBody>
                  <a:tcPr marL="0" marR="0" marT="0" marB="0" anchor="ctr"/>
                </a:tc>
                <a:tc>
                  <a:txBody>
                    <a:bodyPr/>
                    <a:lstStyle/>
                    <a:p>
                      <a:pPr algn="ctr"/>
                      <a:r>
                        <a:rPr lang="sl-SI" sz="1300">
                          <a:effectLst/>
                        </a:rPr>
                        <a:t>KOZJANSKI PARK</a:t>
                      </a:r>
                    </a:p>
                  </a:txBody>
                  <a:tcPr marL="0" marR="0" marT="0" marB="0" anchor="ctr"/>
                </a:tc>
                <a:tc>
                  <a:txBody>
                    <a:bodyPr/>
                    <a:lstStyle/>
                    <a:p>
                      <a:pPr algn="ctr"/>
                      <a:r>
                        <a:rPr lang="sl-SI" sz="1300">
                          <a:effectLst/>
                        </a:rPr>
                        <a:t>SUROVINA</a:t>
                      </a:r>
                    </a:p>
                  </a:txBody>
                  <a:tcPr marL="0" marR="0" marT="0" marB="0" anchor="ctr"/>
                </a:tc>
                <a:extLst>
                  <a:ext uri="{0D108BD9-81ED-4DB2-BD59-A6C34878D82A}">
                    <a16:rowId xmlns:a16="http://schemas.microsoft.com/office/drawing/2014/main" val="1260668004"/>
                  </a:ext>
                </a:extLst>
              </a:tr>
              <a:tr h="275792">
                <a:tc rowSpan="3">
                  <a:txBody>
                    <a:bodyPr/>
                    <a:lstStyle/>
                    <a:p>
                      <a:r>
                        <a:rPr lang="sl-SI" sz="1300">
                          <a:effectLst/>
                        </a:rPr>
                        <a:t>PRAKSA:</a:t>
                      </a:r>
                    </a:p>
                  </a:txBody>
                  <a:tcPr marL="0" marR="0" marT="0" marB="0" anchor="ctr">
                    <a:solidFill>
                      <a:schemeClr val="accent6">
                        <a:lumMod val="40000"/>
                        <a:lumOff val="60000"/>
                      </a:schemeClr>
                    </a:solidFill>
                  </a:tcPr>
                </a:tc>
                <a:tc>
                  <a:txBody>
                    <a:bodyPr/>
                    <a:lstStyle/>
                    <a:p>
                      <a:r>
                        <a:rPr lang="sl-SI" sz="1300">
                          <a:effectLst/>
                        </a:rPr>
                        <a:t>KAJ DELAJO</a:t>
                      </a: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extLst>
                  <a:ext uri="{0D108BD9-81ED-4DB2-BD59-A6C34878D82A}">
                    <a16:rowId xmlns:a16="http://schemas.microsoft.com/office/drawing/2014/main" val="613201095"/>
                  </a:ext>
                </a:extLst>
              </a:tr>
              <a:tr h="275792">
                <a:tc vMerge="1">
                  <a:txBody>
                    <a:bodyPr/>
                    <a:lstStyle/>
                    <a:p>
                      <a:endParaRPr lang="sl-SI"/>
                    </a:p>
                  </a:txBody>
                  <a:tcPr/>
                </a:tc>
                <a:tc>
                  <a:txBody>
                    <a:bodyPr/>
                    <a:lstStyle/>
                    <a:p>
                      <a:r>
                        <a:rPr lang="sl-SI" sz="1300">
                          <a:effectLst/>
                        </a:rPr>
                        <a:t>KAKO DELAJO</a:t>
                      </a: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extLst>
                  <a:ext uri="{0D108BD9-81ED-4DB2-BD59-A6C34878D82A}">
                    <a16:rowId xmlns:a16="http://schemas.microsoft.com/office/drawing/2014/main" val="3420866025"/>
                  </a:ext>
                </a:extLst>
              </a:tr>
              <a:tr h="275792">
                <a:tc vMerge="1">
                  <a:txBody>
                    <a:bodyPr/>
                    <a:lstStyle/>
                    <a:p>
                      <a:endParaRPr lang="sl-SI"/>
                    </a:p>
                  </a:txBody>
                  <a:tcPr/>
                </a:tc>
                <a:tc>
                  <a:txBody>
                    <a:bodyPr/>
                    <a:lstStyle/>
                    <a:p>
                      <a:r>
                        <a:rPr lang="sl-SI" sz="1300">
                          <a:effectLst/>
                        </a:rPr>
                        <a:t>KOMUNIKACIJA</a:t>
                      </a: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tc>
                  <a:txBody>
                    <a:bodyPr/>
                    <a:lstStyle/>
                    <a:p>
                      <a:endParaRPr lang="sl-SI" sz="1300">
                        <a:effectLst/>
                      </a:endParaRPr>
                    </a:p>
                  </a:txBody>
                  <a:tcPr marL="0" marR="0" marT="0" marB="0" anchor="ctr">
                    <a:solidFill>
                      <a:schemeClr val="accent6">
                        <a:lumMod val="40000"/>
                        <a:lumOff val="60000"/>
                      </a:schemeClr>
                    </a:solidFill>
                  </a:tcPr>
                </a:tc>
                <a:extLst>
                  <a:ext uri="{0D108BD9-81ED-4DB2-BD59-A6C34878D82A}">
                    <a16:rowId xmlns:a16="http://schemas.microsoft.com/office/drawing/2014/main" val="1529554206"/>
                  </a:ext>
                </a:extLst>
              </a:tr>
              <a:tr h="275792">
                <a:tc rowSpan="2">
                  <a:txBody>
                    <a:bodyPr/>
                    <a:lstStyle/>
                    <a:p>
                      <a:r>
                        <a:rPr lang="sl-SI" sz="1300">
                          <a:effectLst/>
                        </a:rPr>
                        <a:t>NARAVA PRAKSE:</a:t>
                      </a:r>
                    </a:p>
                  </a:txBody>
                  <a:tcPr marL="0" marR="0" marT="0" marB="0" anchor="ctr">
                    <a:solidFill>
                      <a:schemeClr val="accent1">
                        <a:lumMod val="40000"/>
                        <a:lumOff val="60000"/>
                      </a:schemeClr>
                    </a:solidFill>
                  </a:tcPr>
                </a:tc>
                <a:tc>
                  <a:txBody>
                    <a:bodyPr/>
                    <a:lstStyle/>
                    <a:p>
                      <a:r>
                        <a:rPr lang="sl-SI" sz="1300">
                          <a:effectLst/>
                        </a:rPr>
                        <a:t>DOBRA</a:t>
                      </a: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extLst>
                  <a:ext uri="{0D108BD9-81ED-4DB2-BD59-A6C34878D82A}">
                    <a16:rowId xmlns:a16="http://schemas.microsoft.com/office/drawing/2014/main" val="1813683262"/>
                  </a:ext>
                </a:extLst>
              </a:tr>
              <a:tr h="275792">
                <a:tc vMerge="1">
                  <a:txBody>
                    <a:bodyPr/>
                    <a:lstStyle/>
                    <a:p>
                      <a:endParaRPr lang="sl-SI"/>
                    </a:p>
                  </a:txBody>
                  <a:tcPr/>
                </a:tc>
                <a:tc>
                  <a:txBody>
                    <a:bodyPr/>
                    <a:lstStyle/>
                    <a:p>
                      <a:r>
                        <a:rPr lang="sl-SI" sz="1300">
                          <a:effectLst/>
                        </a:rPr>
                        <a:t>SLABA</a:t>
                      </a: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tc>
                  <a:txBody>
                    <a:bodyPr/>
                    <a:lstStyle/>
                    <a:p>
                      <a:endParaRPr lang="sl-SI" sz="1300">
                        <a:effectLst/>
                      </a:endParaRPr>
                    </a:p>
                  </a:txBody>
                  <a:tcPr marL="0" marR="0" marT="0" marB="0" anchor="ctr">
                    <a:solidFill>
                      <a:schemeClr val="accent1">
                        <a:lumMod val="40000"/>
                        <a:lumOff val="60000"/>
                      </a:schemeClr>
                    </a:solidFill>
                  </a:tcPr>
                </a:tc>
                <a:extLst>
                  <a:ext uri="{0D108BD9-81ED-4DB2-BD59-A6C34878D82A}">
                    <a16:rowId xmlns:a16="http://schemas.microsoft.com/office/drawing/2014/main" val="646751383"/>
                  </a:ext>
                </a:extLst>
              </a:tr>
              <a:tr h="275792">
                <a:tc rowSpan="2">
                  <a:txBody>
                    <a:bodyPr/>
                    <a:lstStyle/>
                    <a:p>
                      <a:r>
                        <a:rPr lang="sl-SI" sz="1300">
                          <a:effectLst/>
                        </a:rPr>
                        <a:t>MOTIVI:</a:t>
                      </a:r>
                    </a:p>
                  </a:txBody>
                  <a:tcPr marL="0" marR="0" marT="0" marB="0" anchor="ctr">
                    <a:solidFill>
                      <a:schemeClr val="accent4">
                        <a:lumMod val="40000"/>
                        <a:lumOff val="60000"/>
                      </a:schemeClr>
                    </a:solidFill>
                  </a:tcPr>
                </a:tc>
                <a:tc>
                  <a:txBody>
                    <a:bodyPr/>
                    <a:lstStyle/>
                    <a:p>
                      <a:r>
                        <a:rPr lang="sl-SI" sz="1300">
                          <a:effectLst/>
                        </a:rPr>
                        <a:t>ZAKAJ DELAJO</a:t>
                      </a: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extLst>
                  <a:ext uri="{0D108BD9-81ED-4DB2-BD59-A6C34878D82A}">
                    <a16:rowId xmlns:a16="http://schemas.microsoft.com/office/drawing/2014/main" val="1820749742"/>
                  </a:ext>
                </a:extLst>
              </a:tr>
              <a:tr h="275792">
                <a:tc vMerge="1">
                  <a:txBody>
                    <a:bodyPr/>
                    <a:lstStyle/>
                    <a:p>
                      <a:endParaRPr lang="sl-SI"/>
                    </a:p>
                  </a:txBody>
                  <a:tcPr/>
                </a:tc>
                <a:tc>
                  <a:txBody>
                    <a:bodyPr/>
                    <a:lstStyle/>
                    <a:p>
                      <a:r>
                        <a:rPr lang="sl-SI" sz="1300">
                          <a:effectLst/>
                        </a:rPr>
                        <a:t>AVTOR MOTIVA</a:t>
                      </a: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tc>
                  <a:txBody>
                    <a:bodyPr/>
                    <a:lstStyle/>
                    <a:p>
                      <a:endParaRPr lang="sl-SI" sz="1300">
                        <a:effectLst/>
                      </a:endParaRPr>
                    </a:p>
                  </a:txBody>
                  <a:tcPr marL="0" marR="0" marT="0" marB="0" anchor="ctr">
                    <a:solidFill>
                      <a:schemeClr val="accent4">
                        <a:lumMod val="40000"/>
                        <a:lumOff val="60000"/>
                      </a:schemeClr>
                    </a:solidFill>
                  </a:tcPr>
                </a:tc>
                <a:extLst>
                  <a:ext uri="{0D108BD9-81ED-4DB2-BD59-A6C34878D82A}">
                    <a16:rowId xmlns:a16="http://schemas.microsoft.com/office/drawing/2014/main" val="1560212192"/>
                  </a:ext>
                </a:extLst>
              </a:tr>
              <a:tr h="275792">
                <a:tc rowSpan="3">
                  <a:txBody>
                    <a:bodyPr/>
                    <a:lstStyle/>
                    <a:p>
                      <a:r>
                        <a:rPr lang="sl-SI" sz="1300">
                          <a:effectLst/>
                        </a:rPr>
                        <a:t>PERCEPCIJA:</a:t>
                      </a:r>
                    </a:p>
                  </a:txBody>
                  <a:tcPr marL="0" marR="0" marT="0" marB="0" anchor="ctr">
                    <a:solidFill>
                      <a:srgbClr val="DB14C1">
                        <a:alpha val="60000"/>
                      </a:srgbClr>
                    </a:solidFill>
                  </a:tcPr>
                </a:tc>
                <a:tc>
                  <a:txBody>
                    <a:bodyPr/>
                    <a:lstStyle/>
                    <a:p>
                      <a:r>
                        <a:rPr lang="sl-SI" sz="1300">
                          <a:effectLst/>
                        </a:rPr>
                        <a:t>POZITIVNA</a:t>
                      </a: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extLst>
                  <a:ext uri="{0D108BD9-81ED-4DB2-BD59-A6C34878D82A}">
                    <a16:rowId xmlns:a16="http://schemas.microsoft.com/office/drawing/2014/main" val="996186027"/>
                  </a:ext>
                </a:extLst>
              </a:tr>
              <a:tr h="275791">
                <a:tc vMerge="1">
                  <a:txBody>
                    <a:bodyPr/>
                    <a:lstStyle/>
                    <a:p>
                      <a:endParaRPr lang="sl-SI"/>
                    </a:p>
                  </a:txBody>
                  <a:tcPr/>
                </a:tc>
                <a:tc>
                  <a:txBody>
                    <a:bodyPr/>
                    <a:lstStyle/>
                    <a:p>
                      <a:r>
                        <a:rPr lang="sl-SI" sz="1300">
                          <a:effectLst/>
                        </a:rPr>
                        <a:t>NEGATIVNA</a:t>
                      </a: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extLst>
                  <a:ext uri="{0D108BD9-81ED-4DB2-BD59-A6C34878D82A}">
                    <a16:rowId xmlns:a16="http://schemas.microsoft.com/office/drawing/2014/main" val="3814502016"/>
                  </a:ext>
                </a:extLst>
              </a:tr>
              <a:tr h="275792">
                <a:tc vMerge="1">
                  <a:txBody>
                    <a:bodyPr/>
                    <a:lstStyle/>
                    <a:p>
                      <a:endParaRPr lang="sl-SI"/>
                    </a:p>
                  </a:txBody>
                  <a:tcPr/>
                </a:tc>
                <a:tc>
                  <a:txBody>
                    <a:bodyPr/>
                    <a:lstStyle/>
                    <a:p>
                      <a:r>
                        <a:rPr lang="sl-SI" sz="1300">
                          <a:effectLst/>
                        </a:rPr>
                        <a:t>NEVTRALNA</a:t>
                      </a: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tc>
                  <a:txBody>
                    <a:bodyPr/>
                    <a:lstStyle/>
                    <a:p>
                      <a:endParaRPr lang="sl-SI" sz="1300">
                        <a:effectLst/>
                      </a:endParaRPr>
                    </a:p>
                  </a:txBody>
                  <a:tcPr marL="0" marR="0" marT="0" marB="0" anchor="ctr">
                    <a:solidFill>
                      <a:srgbClr val="DB14C1">
                        <a:alpha val="60000"/>
                      </a:srgbClr>
                    </a:solidFill>
                  </a:tcPr>
                </a:tc>
                <a:extLst>
                  <a:ext uri="{0D108BD9-81ED-4DB2-BD59-A6C34878D82A}">
                    <a16:rowId xmlns:a16="http://schemas.microsoft.com/office/drawing/2014/main" val="446127878"/>
                  </a:ext>
                </a:extLst>
              </a:tr>
              <a:tr h="522553">
                <a:tc>
                  <a:txBody>
                    <a:bodyPr/>
                    <a:lstStyle/>
                    <a:p>
                      <a:r>
                        <a:rPr lang="sl-SI" sz="1300">
                          <a:effectLst/>
                        </a:rPr>
                        <a:t>PRIČAKOVANJA:</a:t>
                      </a:r>
                    </a:p>
                  </a:txBody>
                  <a:tcPr marL="0" marR="0" marT="0" marB="0" anchor="ctr">
                    <a:solidFill>
                      <a:schemeClr val="accent2">
                        <a:lumMod val="40000"/>
                        <a:lumOff val="60000"/>
                      </a:schemeClr>
                    </a:solidFill>
                  </a:tcPr>
                </a:tc>
                <a:tc>
                  <a:txBody>
                    <a:bodyPr/>
                    <a:lstStyle/>
                    <a:p>
                      <a:r>
                        <a:rPr lang="sl-SI" sz="1300">
                          <a:effectLst/>
                        </a:rPr>
                        <a:t>KAJ PRIČAKUJEJO</a:t>
                      </a: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tc>
                  <a:txBody>
                    <a:bodyPr/>
                    <a:lstStyle/>
                    <a:p>
                      <a:endParaRPr lang="sl-SI" sz="1300">
                        <a:effectLst/>
                      </a:endParaRPr>
                    </a:p>
                  </a:txBody>
                  <a:tcPr marL="0" marR="0" marT="0" marB="0" anchor="ctr">
                    <a:solidFill>
                      <a:schemeClr val="accent2">
                        <a:lumMod val="40000"/>
                        <a:lumOff val="60000"/>
                      </a:schemeClr>
                    </a:solidFill>
                  </a:tcPr>
                </a:tc>
                <a:extLst>
                  <a:ext uri="{0D108BD9-81ED-4DB2-BD59-A6C34878D82A}">
                    <a16:rowId xmlns:a16="http://schemas.microsoft.com/office/drawing/2014/main" val="2262277802"/>
                  </a:ext>
                </a:extLst>
              </a:tr>
              <a:tr h="522553">
                <a:tc>
                  <a:txBody>
                    <a:bodyPr/>
                    <a:lstStyle/>
                    <a:p>
                      <a:r>
                        <a:rPr lang="sl-SI" sz="1300">
                          <a:effectLst/>
                        </a:rPr>
                        <a:t>BISERI:</a:t>
                      </a:r>
                    </a:p>
                  </a:txBody>
                  <a:tcPr marL="0" marR="0" marT="0" marB="0" anchor="ctr"/>
                </a:tc>
                <a:tc>
                  <a:txBody>
                    <a:bodyPr/>
                    <a:lstStyle/>
                    <a:p>
                      <a:r>
                        <a:rPr lang="sl-SI" sz="1300">
                          <a:effectLst/>
                        </a:rPr>
                        <a:t>POSEBNOSTI</a:t>
                      </a: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tc>
                  <a:txBody>
                    <a:bodyPr/>
                    <a:lstStyle/>
                    <a:p>
                      <a:endParaRPr lang="sl-SI" sz="1300">
                        <a:effectLst/>
                      </a:endParaRPr>
                    </a:p>
                  </a:txBody>
                  <a:tcPr marL="0" marR="0" marT="0" marB="0" anchor="ctr"/>
                </a:tc>
                <a:extLst>
                  <a:ext uri="{0D108BD9-81ED-4DB2-BD59-A6C34878D82A}">
                    <a16:rowId xmlns:a16="http://schemas.microsoft.com/office/drawing/2014/main" val="2639074974"/>
                  </a:ext>
                </a:extLst>
              </a:tr>
            </a:tbl>
          </a:graphicData>
        </a:graphic>
      </p:graphicFrame>
      <p:sp>
        <p:nvSpPr>
          <p:cNvPr id="5" name="Naslov 1">
            <a:extLst>
              <a:ext uri="{FF2B5EF4-FFF2-40B4-BE49-F238E27FC236}">
                <a16:creationId xmlns:a16="http://schemas.microsoft.com/office/drawing/2014/main" id="{29BA0D9F-364B-77DB-65A5-2B4ED357A089}"/>
              </a:ext>
            </a:extLst>
          </p:cNvPr>
          <p:cNvSpPr txBox="1">
            <a:spLocks/>
          </p:cNvSpPr>
          <p:nvPr/>
        </p:nvSpPr>
        <p:spPr>
          <a:xfrm>
            <a:off x="838200" y="503670"/>
            <a:ext cx="10515600" cy="621291"/>
          </a:xfrm>
          <a:prstGeom prst="rect">
            <a:avLst/>
          </a:prstGeom>
        </p:spPr>
        <p:txBody>
          <a:bodyPr lIns="91440" tIns="45720" rIns="91440" bIns="4572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4800">
                <a:cs typeface="Calibri Light" panose="020F0302020204030204"/>
              </a:rPr>
              <a:t>Način kodiranja </a:t>
            </a:r>
            <a:endParaRPr lang="sl-SI"/>
          </a:p>
        </p:txBody>
      </p:sp>
    </p:spTree>
    <p:extLst>
      <p:ext uri="{BB962C8B-B14F-4D97-AF65-F5344CB8AC3E}">
        <p14:creationId xmlns:p14="http://schemas.microsoft.com/office/powerpoint/2010/main" val="199541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29BA0D9F-364B-77DB-65A5-2B4ED357A089}"/>
              </a:ext>
            </a:extLst>
          </p:cNvPr>
          <p:cNvSpPr txBox="1">
            <a:spLocks/>
          </p:cNvSpPr>
          <p:nvPr/>
        </p:nvSpPr>
        <p:spPr>
          <a:xfrm>
            <a:off x="838200" y="503670"/>
            <a:ext cx="10515600" cy="621291"/>
          </a:xfrm>
          <a:prstGeom prst="rect">
            <a:avLst/>
          </a:prstGeom>
        </p:spPr>
        <p:txBody>
          <a:bodyPr lIns="91440" tIns="45720" rIns="91440" bIns="4572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4800">
                <a:cs typeface="Calibri Light" panose="020F0302020204030204"/>
              </a:rPr>
              <a:t>Način kodiranja</a:t>
            </a:r>
            <a:endParaRPr lang="sl-SI"/>
          </a:p>
        </p:txBody>
      </p:sp>
      <p:pic>
        <p:nvPicPr>
          <p:cNvPr id="4" name="Slika 5" descr="Slika, ki vsebuje besede miza&#10;&#10;Opis je samodejno ustvarjen">
            <a:extLst>
              <a:ext uri="{FF2B5EF4-FFF2-40B4-BE49-F238E27FC236}">
                <a16:creationId xmlns:a16="http://schemas.microsoft.com/office/drawing/2014/main" id="{3B685FF9-9ADA-C21D-1084-12341BD2F04D}"/>
              </a:ext>
            </a:extLst>
          </p:cNvPr>
          <p:cNvPicPr>
            <a:picLocks noChangeAspect="1"/>
          </p:cNvPicPr>
          <p:nvPr/>
        </p:nvPicPr>
        <p:blipFill>
          <a:blip r:embed="rId2"/>
          <a:stretch>
            <a:fillRect/>
          </a:stretch>
        </p:blipFill>
        <p:spPr>
          <a:xfrm>
            <a:off x="233218" y="1112755"/>
            <a:ext cx="11714017" cy="4713307"/>
          </a:xfrm>
          <a:prstGeom prst="rect">
            <a:avLst/>
          </a:prstGeom>
        </p:spPr>
      </p:pic>
    </p:spTree>
    <p:extLst>
      <p:ext uri="{BB962C8B-B14F-4D97-AF65-F5344CB8AC3E}">
        <p14:creationId xmlns:p14="http://schemas.microsoft.com/office/powerpoint/2010/main" val="3485745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a:extLst>
              <a:ext uri="{FF2B5EF4-FFF2-40B4-BE49-F238E27FC236}">
                <a16:creationId xmlns:a16="http://schemas.microsoft.com/office/drawing/2014/main" id="{29BA0D9F-364B-77DB-65A5-2B4ED357A089}"/>
              </a:ext>
            </a:extLst>
          </p:cNvPr>
          <p:cNvSpPr txBox="1">
            <a:spLocks/>
          </p:cNvSpPr>
          <p:nvPr/>
        </p:nvSpPr>
        <p:spPr>
          <a:xfrm>
            <a:off x="838200" y="503670"/>
            <a:ext cx="10515600" cy="621291"/>
          </a:xfrm>
          <a:prstGeom prst="rect">
            <a:avLst/>
          </a:prstGeom>
        </p:spPr>
        <p:txBody>
          <a:bodyPr lIns="91440" tIns="45720" rIns="91440" bIns="4572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4800">
                <a:cs typeface="Calibri Light" panose="020F0302020204030204"/>
              </a:rPr>
              <a:t>Način kodiranja</a:t>
            </a:r>
            <a:endParaRPr lang="sl-SI"/>
          </a:p>
        </p:txBody>
      </p:sp>
      <p:pic>
        <p:nvPicPr>
          <p:cNvPr id="2" name="Slika 2" descr="Slika, ki vsebuje besede miza, koledar&#10;&#10;Opis je samodejno ustvarjen">
            <a:extLst>
              <a:ext uri="{FF2B5EF4-FFF2-40B4-BE49-F238E27FC236}">
                <a16:creationId xmlns:a16="http://schemas.microsoft.com/office/drawing/2014/main" id="{0AF81330-672F-9A50-AF0F-9C7E9CDF5D92}"/>
              </a:ext>
            </a:extLst>
          </p:cNvPr>
          <p:cNvPicPr>
            <a:picLocks noChangeAspect="1"/>
          </p:cNvPicPr>
          <p:nvPr/>
        </p:nvPicPr>
        <p:blipFill>
          <a:blip r:embed="rId2"/>
          <a:stretch>
            <a:fillRect/>
          </a:stretch>
        </p:blipFill>
        <p:spPr>
          <a:xfrm>
            <a:off x="637310" y="1254824"/>
            <a:ext cx="10571017" cy="2235534"/>
          </a:xfrm>
          <a:prstGeom prst="rect">
            <a:avLst/>
          </a:prstGeom>
        </p:spPr>
      </p:pic>
      <p:pic>
        <p:nvPicPr>
          <p:cNvPr id="6" name="Slika 6" descr="Slika, ki vsebuje besede miza&#10;&#10;Opis je samodejno ustvarjen">
            <a:extLst>
              <a:ext uri="{FF2B5EF4-FFF2-40B4-BE49-F238E27FC236}">
                <a16:creationId xmlns:a16="http://schemas.microsoft.com/office/drawing/2014/main" id="{712797AA-7FB3-6610-5239-09F60C03E225}"/>
              </a:ext>
            </a:extLst>
          </p:cNvPr>
          <p:cNvPicPr>
            <a:picLocks noChangeAspect="1"/>
          </p:cNvPicPr>
          <p:nvPr/>
        </p:nvPicPr>
        <p:blipFill>
          <a:blip r:embed="rId3"/>
          <a:stretch>
            <a:fillRect/>
          </a:stretch>
        </p:blipFill>
        <p:spPr>
          <a:xfrm>
            <a:off x="637309" y="3479435"/>
            <a:ext cx="10571017" cy="2531494"/>
          </a:xfrm>
          <a:prstGeom prst="rect">
            <a:avLst/>
          </a:prstGeom>
        </p:spPr>
      </p:pic>
    </p:spTree>
    <p:extLst>
      <p:ext uri="{BB962C8B-B14F-4D97-AF65-F5344CB8AC3E}">
        <p14:creationId xmlns:p14="http://schemas.microsoft.com/office/powerpoint/2010/main" val="1116290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a:bodyPr>
          <a:lstStyle/>
          <a:p>
            <a:r>
              <a:rPr lang="sl-SI" b="1"/>
              <a:t>Predstavitev rezultatov</a:t>
            </a:r>
            <a:br>
              <a:rPr lang="sl-SI" b="1"/>
            </a:br>
            <a:endParaRPr lang="sl-SI" b="1"/>
          </a:p>
        </p:txBody>
      </p:sp>
    </p:spTree>
    <p:extLst>
      <p:ext uri="{BB962C8B-B14F-4D97-AF65-F5344CB8AC3E}">
        <p14:creationId xmlns:p14="http://schemas.microsoft.com/office/powerpoint/2010/main" val="869441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kaj delajo </a:t>
            </a:r>
            <a:endParaRPr lang="sl-SI"/>
          </a:p>
        </p:txBody>
      </p:sp>
      <p:pic>
        <p:nvPicPr>
          <p:cNvPr id="5" name="Slika 5" descr="Slika, ki vsebuje besede miza&#10;&#10;Opis je samodejno ustvarjen">
            <a:extLst>
              <a:ext uri="{FF2B5EF4-FFF2-40B4-BE49-F238E27FC236}">
                <a16:creationId xmlns:a16="http://schemas.microsoft.com/office/drawing/2014/main" id="{81547BA0-7079-9D22-9EDB-1F1CB6F78927}"/>
              </a:ext>
            </a:extLst>
          </p:cNvPr>
          <p:cNvPicPr>
            <a:picLocks noGrp="1" noChangeAspect="1"/>
          </p:cNvPicPr>
          <p:nvPr>
            <p:ph idx="1"/>
          </p:nvPr>
        </p:nvPicPr>
        <p:blipFill>
          <a:blip r:embed="rId2"/>
          <a:stretch>
            <a:fillRect/>
          </a:stretch>
        </p:blipFill>
        <p:spPr>
          <a:xfrm>
            <a:off x="1236091" y="2270573"/>
            <a:ext cx="9471378" cy="3220199"/>
          </a:xfrm>
        </p:spPr>
      </p:pic>
      <p:sp>
        <p:nvSpPr>
          <p:cNvPr id="3" name="Oblaček govora: pravokotnik z zaobljenimi vogali 2">
            <a:extLst>
              <a:ext uri="{FF2B5EF4-FFF2-40B4-BE49-F238E27FC236}">
                <a16:creationId xmlns:a16="http://schemas.microsoft.com/office/drawing/2014/main" id="{6AE46CCF-1B10-0391-5454-9B20D58B54A5}"/>
              </a:ext>
            </a:extLst>
          </p:cNvPr>
          <p:cNvSpPr/>
          <p:nvPr/>
        </p:nvSpPr>
        <p:spPr>
          <a:xfrm>
            <a:off x="329259" y="1364074"/>
            <a:ext cx="2370663" cy="884295"/>
          </a:xfrm>
          <a:prstGeom prst="wedgeRound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sl-SI" sz="1600">
                <a:cs typeface="Calibri"/>
              </a:rPr>
              <a:t>PRIPRAVA IN PRODAJA RASTLINSKO OSNOVANIH IZDELKOV</a:t>
            </a:r>
          </a:p>
        </p:txBody>
      </p:sp>
      <p:sp>
        <p:nvSpPr>
          <p:cNvPr id="10" name="Oblaček govora: pravokotnik z zaobljenimi vogali 9">
            <a:extLst>
              <a:ext uri="{FF2B5EF4-FFF2-40B4-BE49-F238E27FC236}">
                <a16:creationId xmlns:a16="http://schemas.microsoft.com/office/drawing/2014/main" id="{8AB19DCE-ACF8-64AF-EA55-F71CF73CD959}"/>
              </a:ext>
            </a:extLst>
          </p:cNvPr>
          <p:cNvSpPr/>
          <p:nvPr/>
        </p:nvSpPr>
        <p:spPr>
          <a:xfrm>
            <a:off x="2634074" y="1420518"/>
            <a:ext cx="1937923" cy="733777"/>
          </a:xfrm>
          <a:prstGeom prst="wedgeRoundRectCallout">
            <a:avLst/>
          </a:prstGeom>
          <a:solidFill>
            <a:srgbClr val="AD7247"/>
          </a:solidFill>
        </p:spPr>
        <p:style>
          <a:lnRef idx="3">
            <a:schemeClr val="lt1"/>
          </a:lnRef>
          <a:fillRef idx="1">
            <a:schemeClr val="accent6"/>
          </a:fillRef>
          <a:effectRef idx="1">
            <a:schemeClr val="accent6"/>
          </a:effectRef>
          <a:fontRef idx="minor">
            <a:schemeClr val="lt1"/>
          </a:fontRef>
        </p:style>
        <p:txBody>
          <a:bodyPr lIns="91440" tIns="45720" rIns="91440" bIns="45720" rtlCol="0" anchor="ctr"/>
          <a:lstStyle/>
          <a:p>
            <a:pPr algn="ctr"/>
            <a:r>
              <a:rPr lang="sl-SI" sz="1600">
                <a:cs typeface="Calibri"/>
              </a:rPr>
              <a:t>PRODAJA IN TRŽENJE</a:t>
            </a:r>
          </a:p>
        </p:txBody>
      </p:sp>
      <p:sp>
        <p:nvSpPr>
          <p:cNvPr id="11" name="Oblaček govora: pravokotnik z zaobljenimi vogali 10">
            <a:extLst>
              <a:ext uri="{FF2B5EF4-FFF2-40B4-BE49-F238E27FC236}">
                <a16:creationId xmlns:a16="http://schemas.microsoft.com/office/drawing/2014/main" id="{565DC293-C334-2B3A-1FF5-60F8791E404A}"/>
              </a:ext>
            </a:extLst>
          </p:cNvPr>
          <p:cNvSpPr/>
          <p:nvPr/>
        </p:nvSpPr>
        <p:spPr>
          <a:xfrm>
            <a:off x="4402666" y="1326444"/>
            <a:ext cx="1937923" cy="827851"/>
          </a:xfrm>
          <a:prstGeom prst="wedgeRoundRectCallout">
            <a:avLst/>
          </a:prstGeom>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sl-SI" sz="1600">
                <a:cs typeface="Calibri"/>
              </a:rPr>
              <a:t>PROJEKTNO DELO</a:t>
            </a:r>
          </a:p>
        </p:txBody>
      </p:sp>
      <p:sp>
        <p:nvSpPr>
          <p:cNvPr id="12" name="Oblaček govora: pravokotnik z zaobljenimi vogali 11">
            <a:extLst>
              <a:ext uri="{FF2B5EF4-FFF2-40B4-BE49-F238E27FC236}">
                <a16:creationId xmlns:a16="http://schemas.microsoft.com/office/drawing/2014/main" id="{F162C60B-6CB2-25DE-7107-A9D6448ABC9B}"/>
              </a:ext>
            </a:extLst>
          </p:cNvPr>
          <p:cNvSpPr/>
          <p:nvPr/>
        </p:nvSpPr>
        <p:spPr>
          <a:xfrm>
            <a:off x="6199481" y="1072445"/>
            <a:ext cx="1740368" cy="1081849"/>
          </a:xfrm>
          <a:prstGeom prst="wedgeRoundRectCallout">
            <a:avLst/>
          </a:prstGeom>
        </p:spPr>
        <p:style>
          <a:lnRef idx="3">
            <a:schemeClr val="lt1"/>
          </a:lnRef>
          <a:fillRef idx="1">
            <a:schemeClr val="accent3"/>
          </a:fillRef>
          <a:effectRef idx="1">
            <a:schemeClr val="accent3"/>
          </a:effectRef>
          <a:fontRef idx="minor">
            <a:schemeClr val="lt1"/>
          </a:fontRef>
        </p:style>
        <p:txBody>
          <a:bodyPr lIns="91440" tIns="45720" rIns="91440" bIns="45720" rtlCol="0" anchor="ctr"/>
          <a:lstStyle/>
          <a:p>
            <a:pPr algn="ctr"/>
            <a:r>
              <a:rPr lang="sl-SI" sz="1600">
                <a:cs typeface="Calibri"/>
              </a:rPr>
              <a:t>PRIDELAVA IN PRODAJA PARADIŽNIKA</a:t>
            </a:r>
          </a:p>
        </p:txBody>
      </p:sp>
      <p:sp>
        <p:nvSpPr>
          <p:cNvPr id="13" name="Oblaček govora: pravokotnik z zaobljenimi vogali 12">
            <a:extLst>
              <a:ext uri="{FF2B5EF4-FFF2-40B4-BE49-F238E27FC236}">
                <a16:creationId xmlns:a16="http://schemas.microsoft.com/office/drawing/2014/main" id="{857CF285-7D24-423F-3C8F-C03AC9BD2242}"/>
              </a:ext>
            </a:extLst>
          </p:cNvPr>
          <p:cNvSpPr/>
          <p:nvPr/>
        </p:nvSpPr>
        <p:spPr>
          <a:xfrm>
            <a:off x="7883407" y="865483"/>
            <a:ext cx="1740368" cy="1288811"/>
          </a:xfrm>
          <a:prstGeom prst="wedgeRoundRectCallout">
            <a:avLst/>
          </a:prstGeom>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sl-SI" sz="1600">
                <a:cs typeface="Calibri"/>
              </a:rPr>
              <a:t>EKOLOŠKO KMETOVANJE IN PRODAJA</a:t>
            </a:r>
          </a:p>
        </p:txBody>
      </p:sp>
      <p:sp>
        <p:nvSpPr>
          <p:cNvPr id="14" name="Oblaček govora: pravokotnik z zaobljenimi vogali 13">
            <a:extLst>
              <a:ext uri="{FF2B5EF4-FFF2-40B4-BE49-F238E27FC236}">
                <a16:creationId xmlns:a16="http://schemas.microsoft.com/office/drawing/2014/main" id="{02DABEED-9A4B-8073-9BA1-CBDC20E19259}"/>
              </a:ext>
            </a:extLst>
          </p:cNvPr>
          <p:cNvSpPr/>
          <p:nvPr/>
        </p:nvSpPr>
        <p:spPr>
          <a:xfrm>
            <a:off x="9529703" y="1072445"/>
            <a:ext cx="2173108" cy="1081849"/>
          </a:xfrm>
          <a:prstGeom prst="wedgeRoundRectCallout">
            <a:avLst/>
          </a:prstGeom>
          <a:solidFill>
            <a:srgbClr val="DB14C1"/>
          </a:solidFill>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sl-SI" sz="1600">
                <a:cs typeface="Calibri"/>
              </a:rPr>
              <a:t>POSREDNIŠTVO, UPRAVLJANJE IN VZDRŽEVANJE</a:t>
            </a:r>
          </a:p>
        </p:txBody>
      </p:sp>
      <p:sp>
        <p:nvSpPr>
          <p:cNvPr id="15" name="Oblaček govora: pravokotnik z zaobljenimi vogali 14">
            <a:extLst>
              <a:ext uri="{FF2B5EF4-FFF2-40B4-BE49-F238E27FC236}">
                <a16:creationId xmlns:a16="http://schemas.microsoft.com/office/drawing/2014/main" id="{8CF62283-260A-906E-BFA7-4A256F0286AE}"/>
              </a:ext>
            </a:extLst>
          </p:cNvPr>
          <p:cNvSpPr/>
          <p:nvPr/>
        </p:nvSpPr>
        <p:spPr>
          <a:xfrm>
            <a:off x="263407" y="5465704"/>
            <a:ext cx="2370663" cy="884295"/>
          </a:xfrm>
          <a:prstGeom prst="wedgeRoundRectCallout">
            <a:avLst/>
          </a:prstGeom>
          <a:solidFill>
            <a:srgbClr val="7030A0"/>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sl-SI" sz="1600">
                <a:cs typeface="Calibri"/>
              </a:rPr>
              <a:t>EKOLOŠKO KMETOVANJE IN PRODAJA</a:t>
            </a:r>
          </a:p>
        </p:txBody>
      </p:sp>
      <p:sp>
        <p:nvSpPr>
          <p:cNvPr id="16" name="Oblaček govora: pravokotnik z zaobljenimi vogali 15">
            <a:extLst>
              <a:ext uri="{FF2B5EF4-FFF2-40B4-BE49-F238E27FC236}">
                <a16:creationId xmlns:a16="http://schemas.microsoft.com/office/drawing/2014/main" id="{6B106086-C179-4731-0C47-6B725F5FD53B}"/>
              </a:ext>
            </a:extLst>
          </p:cNvPr>
          <p:cNvSpPr/>
          <p:nvPr/>
        </p:nvSpPr>
        <p:spPr>
          <a:xfrm>
            <a:off x="2652889" y="5465704"/>
            <a:ext cx="1909700" cy="752591"/>
          </a:xfrm>
          <a:prstGeom prst="wedgeRoundRectCallout">
            <a:avLst/>
          </a:prstGeom>
          <a:solidFill>
            <a:srgbClr val="FF0000"/>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sl-SI" sz="1600">
                <a:cs typeface="Calibri"/>
              </a:rPr>
              <a:t>PRODAJA IN TRŽENJE</a:t>
            </a:r>
          </a:p>
        </p:txBody>
      </p:sp>
      <p:sp>
        <p:nvSpPr>
          <p:cNvPr id="17" name="Oblaček govora: pravokotnik z zaobljenimi vogali 16">
            <a:extLst>
              <a:ext uri="{FF2B5EF4-FFF2-40B4-BE49-F238E27FC236}">
                <a16:creationId xmlns:a16="http://schemas.microsoft.com/office/drawing/2014/main" id="{8822862E-6878-B830-5C08-26BA5BA03247}"/>
              </a:ext>
            </a:extLst>
          </p:cNvPr>
          <p:cNvSpPr/>
          <p:nvPr/>
        </p:nvSpPr>
        <p:spPr>
          <a:xfrm>
            <a:off x="4402667" y="5465704"/>
            <a:ext cx="1571033" cy="884294"/>
          </a:xfrm>
          <a:prstGeom prst="wedgeRoundRectCallout">
            <a:avLst/>
          </a:prstGeom>
          <a:solidFill>
            <a:srgbClr val="002060"/>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sl-SI" sz="1600">
                <a:cs typeface="Calibri"/>
              </a:rPr>
              <a:t>PRODAJA IN TRŽENJE</a:t>
            </a:r>
          </a:p>
        </p:txBody>
      </p:sp>
      <p:sp>
        <p:nvSpPr>
          <p:cNvPr id="18" name="Oblaček govora: pravokotnik z zaobljenimi vogali 17">
            <a:extLst>
              <a:ext uri="{FF2B5EF4-FFF2-40B4-BE49-F238E27FC236}">
                <a16:creationId xmlns:a16="http://schemas.microsoft.com/office/drawing/2014/main" id="{DC2FC60E-987D-2339-4BF5-41BE01C086D1}"/>
              </a:ext>
            </a:extLst>
          </p:cNvPr>
          <p:cNvSpPr/>
          <p:nvPr/>
        </p:nvSpPr>
        <p:spPr>
          <a:xfrm>
            <a:off x="5889036" y="5465704"/>
            <a:ext cx="1768589" cy="649109"/>
          </a:xfrm>
          <a:prstGeom prst="wedgeRoundRectCallout">
            <a:avLst/>
          </a:prstGeom>
          <a:solidFill>
            <a:srgbClr val="E6A483"/>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sl-SI" sz="1600">
                <a:cs typeface="Calibri"/>
              </a:rPr>
              <a:t>PROJEKTNO DELO</a:t>
            </a:r>
          </a:p>
        </p:txBody>
      </p:sp>
      <p:sp>
        <p:nvSpPr>
          <p:cNvPr id="19" name="Oblaček govora: pravokotnik z zaobljenimi vogali 18">
            <a:extLst>
              <a:ext uri="{FF2B5EF4-FFF2-40B4-BE49-F238E27FC236}">
                <a16:creationId xmlns:a16="http://schemas.microsoft.com/office/drawing/2014/main" id="{8CC0704B-98AC-D0E1-9F14-7988180E710F}"/>
              </a:ext>
            </a:extLst>
          </p:cNvPr>
          <p:cNvSpPr/>
          <p:nvPr/>
        </p:nvSpPr>
        <p:spPr>
          <a:xfrm>
            <a:off x="7591777" y="5465704"/>
            <a:ext cx="1439330" cy="526813"/>
          </a:xfrm>
          <a:prstGeom prst="wedgeRoundRectCallout">
            <a:avLst/>
          </a:prstGeom>
          <a:solidFill>
            <a:srgbClr val="8F963E"/>
          </a:solidFill>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sl-SI" sz="1600">
                <a:cs typeface="Calibri"/>
              </a:rPr>
              <a:t>RECIKLAŽA</a:t>
            </a:r>
          </a:p>
        </p:txBody>
      </p:sp>
      <p:sp>
        <p:nvSpPr>
          <p:cNvPr id="6" name="Oblak 5">
            <a:extLst>
              <a:ext uri="{FF2B5EF4-FFF2-40B4-BE49-F238E27FC236}">
                <a16:creationId xmlns:a16="http://schemas.microsoft.com/office/drawing/2014/main" id="{86DF4E0B-25C4-4DC9-7957-C1080C3E9A6B}"/>
              </a:ext>
            </a:extLst>
          </p:cNvPr>
          <p:cNvSpPr/>
          <p:nvPr/>
        </p:nvSpPr>
        <p:spPr>
          <a:xfrm>
            <a:off x="9031113" y="4082815"/>
            <a:ext cx="3019775" cy="258703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a:cs typeface="Calibri"/>
              </a:rPr>
              <a:t>Vsaka organizacija prakticira več aktivnosti – svoje delovanje gradijo okoli primarne dejavnosti. </a:t>
            </a:r>
          </a:p>
        </p:txBody>
      </p:sp>
    </p:spTree>
    <p:extLst>
      <p:ext uri="{BB962C8B-B14F-4D97-AF65-F5344CB8AC3E}">
        <p14:creationId xmlns:p14="http://schemas.microsoft.com/office/powerpoint/2010/main" val="43591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Vsebina predstavitve</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3999" y="2087977"/>
            <a:ext cx="9144000" cy="4319200"/>
          </a:xfrm>
        </p:spPr>
        <p:txBody>
          <a:bodyPr vert="horz" lIns="91440" tIns="45720" rIns="91440" bIns="45720" rtlCol="0" anchor="t">
            <a:normAutofit lnSpcReduction="10000"/>
          </a:bodyPr>
          <a:lstStyle/>
          <a:p>
            <a:pPr marL="457200" indent="-457200" algn="l">
              <a:buAutoNum type="arabicPeriod"/>
            </a:pPr>
            <a:r>
              <a:rPr lang="sl-SI"/>
              <a:t>Namen izvedbe intervjujev</a:t>
            </a:r>
          </a:p>
          <a:p>
            <a:pPr marL="457200" indent="-457200" algn="l">
              <a:buAutoNum type="arabicPeriod"/>
            </a:pPr>
            <a:r>
              <a:rPr lang="sl-SI"/>
              <a:t>Potek dela</a:t>
            </a:r>
            <a:endParaRPr lang="sl-SI">
              <a:cs typeface="Calibri"/>
            </a:endParaRPr>
          </a:p>
          <a:p>
            <a:pPr marL="457200" indent="-457200" algn="l">
              <a:buAutoNum type="arabicPeriod"/>
            </a:pPr>
            <a:r>
              <a:rPr lang="sl-SI"/>
              <a:t>Metodologija</a:t>
            </a:r>
            <a:endParaRPr lang="sl-SI">
              <a:cs typeface="Calibri"/>
            </a:endParaRPr>
          </a:p>
          <a:p>
            <a:pPr algn="l"/>
            <a:r>
              <a:rPr lang="sl-SI"/>
              <a:t>	3.1 Vzorec</a:t>
            </a:r>
            <a:endParaRPr lang="sl-SI">
              <a:cs typeface="Calibri"/>
            </a:endParaRPr>
          </a:p>
          <a:p>
            <a:pPr algn="l"/>
            <a:r>
              <a:rPr lang="sl-SI"/>
              <a:t>	3.2 Raziskovalni instrument</a:t>
            </a:r>
            <a:endParaRPr lang="sl-SI">
              <a:cs typeface="Calibri"/>
            </a:endParaRPr>
          </a:p>
          <a:p>
            <a:pPr algn="l"/>
            <a:r>
              <a:rPr lang="sl-SI"/>
              <a:t>	3.3 Postopki zbiranja podatkov</a:t>
            </a:r>
            <a:endParaRPr lang="sl-SI">
              <a:cs typeface="Calibri"/>
            </a:endParaRPr>
          </a:p>
          <a:p>
            <a:pPr algn="l"/>
            <a:r>
              <a:rPr lang="sl-SI"/>
              <a:t>	3.4 Postopek obdelave podatkov</a:t>
            </a:r>
            <a:endParaRPr lang="sl-SI">
              <a:cs typeface="Calibri"/>
            </a:endParaRPr>
          </a:p>
          <a:p>
            <a:pPr algn="l"/>
            <a:r>
              <a:rPr lang="sl-SI"/>
              <a:t>4. Rezultati</a:t>
            </a:r>
            <a:endParaRPr lang="sl-SI">
              <a:cs typeface="Calibri"/>
            </a:endParaRPr>
          </a:p>
          <a:p>
            <a:pPr algn="l"/>
            <a:r>
              <a:rPr lang="sl-SI">
                <a:cs typeface="Calibri"/>
              </a:rPr>
              <a:t>5. Sklepi</a:t>
            </a:r>
          </a:p>
          <a:p>
            <a:pPr algn="l"/>
            <a:r>
              <a:rPr lang="sl-SI">
                <a:cs typeface="Calibri"/>
              </a:rPr>
              <a:t>6. Priporočila za načrtovanje in izvedbo modulov</a:t>
            </a:r>
          </a:p>
        </p:txBody>
      </p:sp>
    </p:spTree>
    <p:extLst>
      <p:ext uri="{BB962C8B-B14F-4D97-AF65-F5344CB8AC3E}">
        <p14:creationId xmlns:p14="http://schemas.microsoft.com/office/powerpoint/2010/main" val="118133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kaj delajo </a:t>
            </a:r>
            <a:endParaRPr lang="sl-SI"/>
          </a:p>
        </p:txBody>
      </p:sp>
      <p:pic>
        <p:nvPicPr>
          <p:cNvPr id="7" name="Slika 7" descr="Slika, ki vsebuje besede diagram&#10;&#10;Opis je samodejno ustvarjen">
            <a:extLst>
              <a:ext uri="{FF2B5EF4-FFF2-40B4-BE49-F238E27FC236}">
                <a16:creationId xmlns:a16="http://schemas.microsoft.com/office/drawing/2014/main" id="{99579F8F-BCA6-EDC9-9242-3EA0D3A38765}"/>
              </a:ext>
            </a:extLst>
          </p:cNvPr>
          <p:cNvPicPr>
            <a:picLocks noGrp="1" noChangeAspect="1"/>
          </p:cNvPicPr>
          <p:nvPr>
            <p:ph idx="1"/>
          </p:nvPr>
        </p:nvPicPr>
        <p:blipFill>
          <a:blip r:embed="rId2"/>
          <a:stretch>
            <a:fillRect/>
          </a:stretch>
        </p:blipFill>
        <p:spPr>
          <a:xfrm>
            <a:off x="4638346" y="1461302"/>
            <a:ext cx="6636364" cy="3657329"/>
          </a:xfrm>
        </p:spPr>
      </p:pic>
      <p:sp>
        <p:nvSpPr>
          <p:cNvPr id="4" name="PoljeZBesedilom 3">
            <a:extLst>
              <a:ext uri="{FF2B5EF4-FFF2-40B4-BE49-F238E27FC236}">
                <a16:creationId xmlns:a16="http://schemas.microsoft.com/office/drawing/2014/main" id="{03632E09-66E5-A156-BC8A-31AAC4413EF1}"/>
              </a:ext>
            </a:extLst>
          </p:cNvPr>
          <p:cNvSpPr txBox="1"/>
          <p:nvPr/>
        </p:nvSpPr>
        <p:spPr>
          <a:xfrm>
            <a:off x="352778" y="1495776"/>
            <a:ext cx="395346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b="1">
                <a:cs typeface="Calibri" panose="020F0502020204030204"/>
              </a:rPr>
              <a:t>OZAVEŠČANJE:</a:t>
            </a:r>
            <a:r>
              <a:rPr lang="sl-SI" sz="2400">
                <a:cs typeface="Calibri" panose="020F0502020204030204"/>
              </a:rPr>
              <a:t> posredno za varovanje okolja; različni poudarki med organizacijami  </a:t>
            </a:r>
            <a:endParaRPr lang="sl-SI"/>
          </a:p>
          <a:p>
            <a:endParaRPr lang="sl-SI" sz="2400">
              <a:cs typeface="Calibri" panose="020F0502020204030204"/>
            </a:endParaRPr>
          </a:p>
          <a:p>
            <a:r>
              <a:rPr lang="sl-SI" i="1">
                <a:cs typeface="Calibri" panose="020F0502020204030204"/>
              </a:rPr>
              <a:t>˝Predvsem to se nam je zdelo bolj učinkovito, da ponujamo trgu; mi skozi iščemo rešitve, kako bi lahko pomagali, da bi bilo na svetu boljše, da bi nekaj izboljšali - sploh kar se tiče teh globalih kriz in pa seveda posameznika, njegovega zdravja, priročnosti in tako naprej.˝ </a:t>
            </a:r>
            <a:r>
              <a:rPr lang="sl-SI">
                <a:cs typeface="Calibri" panose="020F0502020204030204"/>
              </a:rPr>
              <a:t>(Projekt </a:t>
            </a:r>
            <a:r>
              <a:rPr lang="sl-SI" err="1">
                <a:cs typeface="Calibri" panose="020F0502020204030204"/>
              </a:rPr>
              <a:t>Jeej</a:t>
            </a:r>
            <a:r>
              <a:rPr lang="sl-SI">
                <a:cs typeface="Calibri" panose="020F0502020204030204"/>
              </a:rPr>
              <a:t>!)</a:t>
            </a:r>
          </a:p>
          <a:p>
            <a:endParaRPr lang="sl-SI" sz="2400">
              <a:cs typeface="Calibri" panose="020F0502020204030204"/>
            </a:endParaRPr>
          </a:p>
          <a:p>
            <a:pPr marL="285750" indent="-285750">
              <a:buFont typeface="Arial"/>
              <a:buChar char="•"/>
            </a:pPr>
            <a:endParaRPr lang="sl-SI" sz="2000">
              <a:cs typeface="Calibri" panose="020F0502020204030204"/>
            </a:endParaRPr>
          </a:p>
          <a:p>
            <a:endParaRPr lang="sl-SI" sz="2000">
              <a:cs typeface="Calibri" panose="020F0502020204030204"/>
            </a:endParaRPr>
          </a:p>
          <a:p>
            <a:pPr marL="285750" indent="-285750">
              <a:buFont typeface="Arial"/>
              <a:buChar char="•"/>
            </a:pPr>
            <a:endParaRPr lang="sl-SI">
              <a:cs typeface="Calibri" panose="020F0502020204030204"/>
            </a:endParaRPr>
          </a:p>
        </p:txBody>
      </p:sp>
      <p:sp>
        <p:nvSpPr>
          <p:cNvPr id="5" name="PoljeZBesedilom 4">
            <a:extLst>
              <a:ext uri="{FF2B5EF4-FFF2-40B4-BE49-F238E27FC236}">
                <a16:creationId xmlns:a16="http://schemas.microsoft.com/office/drawing/2014/main" id="{131C0827-4DCA-777E-B755-D008632631C2}"/>
              </a:ext>
            </a:extLst>
          </p:cNvPr>
          <p:cNvSpPr txBox="1"/>
          <p:nvPr/>
        </p:nvSpPr>
        <p:spPr>
          <a:xfrm>
            <a:off x="355129" y="5573890"/>
            <a:ext cx="110537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i="1">
                <a:cs typeface="Calibri"/>
              </a:rPr>
              <a:t>˝</a:t>
            </a:r>
            <a:r>
              <a:rPr lang="sl-SI" i="1">
                <a:ea typeface="+mn-lt"/>
                <a:cs typeface="+mn-lt"/>
              </a:rPr>
              <a:t>Plus produkt, hrana bo okusnejša, če bo razumel oziroma bil seznanjen s tem, kaj ta produkt dejansko je, da ni to samo kozarček s hrano ampak precej več</a:t>
            </a:r>
            <a:r>
              <a:rPr lang="sl-SI">
                <a:ea typeface="+mn-lt"/>
                <a:cs typeface="+mn-lt"/>
              </a:rPr>
              <a:t>.</a:t>
            </a:r>
            <a:r>
              <a:rPr lang="sl-SI" i="1">
                <a:cs typeface="Calibri"/>
              </a:rPr>
              <a:t>˝</a:t>
            </a:r>
            <a:r>
              <a:rPr lang="sl-SI">
                <a:cs typeface="Calibri"/>
              </a:rPr>
              <a:t> (Projekt </a:t>
            </a:r>
            <a:r>
              <a:rPr lang="sl-SI" err="1">
                <a:cs typeface="Calibri"/>
              </a:rPr>
              <a:t>Jeej</a:t>
            </a:r>
            <a:r>
              <a:rPr lang="sl-SI">
                <a:cs typeface="Calibri"/>
              </a:rPr>
              <a:t>!)</a:t>
            </a:r>
            <a:endParaRPr lang="sl-SI"/>
          </a:p>
        </p:txBody>
      </p:sp>
    </p:spTree>
    <p:extLst>
      <p:ext uri="{BB962C8B-B14F-4D97-AF65-F5344CB8AC3E}">
        <p14:creationId xmlns:p14="http://schemas.microsoft.com/office/powerpoint/2010/main" val="112704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kaj delajo </a:t>
            </a:r>
            <a:endParaRPr lang="sl-SI"/>
          </a:p>
        </p:txBody>
      </p:sp>
      <p:pic>
        <p:nvPicPr>
          <p:cNvPr id="7" name="Slika 7" descr="Slika, ki vsebuje besede diagram&#10;&#10;Opis je samodejno ustvarjen">
            <a:extLst>
              <a:ext uri="{FF2B5EF4-FFF2-40B4-BE49-F238E27FC236}">
                <a16:creationId xmlns:a16="http://schemas.microsoft.com/office/drawing/2014/main" id="{99579F8F-BCA6-EDC9-9242-3EA0D3A38765}"/>
              </a:ext>
            </a:extLst>
          </p:cNvPr>
          <p:cNvPicPr>
            <a:picLocks noGrp="1" noChangeAspect="1"/>
          </p:cNvPicPr>
          <p:nvPr>
            <p:ph idx="1"/>
          </p:nvPr>
        </p:nvPicPr>
        <p:blipFill>
          <a:blip r:embed="rId2"/>
          <a:stretch>
            <a:fillRect/>
          </a:stretch>
        </p:blipFill>
        <p:spPr>
          <a:xfrm>
            <a:off x="5306272" y="1310784"/>
            <a:ext cx="6128364" cy="3375107"/>
          </a:xfrm>
        </p:spPr>
      </p:pic>
      <p:sp>
        <p:nvSpPr>
          <p:cNvPr id="4" name="PoljeZBesedilom 3">
            <a:extLst>
              <a:ext uri="{FF2B5EF4-FFF2-40B4-BE49-F238E27FC236}">
                <a16:creationId xmlns:a16="http://schemas.microsoft.com/office/drawing/2014/main" id="{03632E09-66E5-A156-BC8A-31AAC4413EF1}"/>
              </a:ext>
            </a:extLst>
          </p:cNvPr>
          <p:cNvSpPr txBox="1"/>
          <p:nvPr/>
        </p:nvSpPr>
        <p:spPr>
          <a:xfrm>
            <a:off x="381000" y="1439332"/>
            <a:ext cx="460257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b="1">
                <a:cs typeface="Calibri" panose="020F0502020204030204"/>
              </a:rPr>
              <a:t>IZOBRAŽEVANJE</a:t>
            </a:r>
            <a:r>
              <a:rPr lang="sl-SI" sz="2400">
                <a:cs typeface="Calibri" panose="020F0502020204030204"/>
              </a:rPr>
              <a:t>: različni pristopi, metode in ciljne skupine + splošni cilj: utrditev zavedanja o pomenu varovanja okolja</a:t>
            </a:r>
          </a:p>
          <a:p>
            <a:endParaRPr lang="sl-SI" sz="2400">
              <a:cs typeface="Calibri" panose="020F0502020204030204"/>
            </a:endParaRPr>
          </a:p>
          <a:p>
            <a:endParaRPr lang="sl-SI" sz="2400">
              <a:cs typeface="Calibri" panose="020F0502020204030204"/>
            </a:endParaRPr>
          </a:p>
          <a:p>
            <a:endParaRPr lang="sl-SI" sz="2400">
              <a:cs typeface="Calibri" panose="020F0502020204030204"/>
            </a:endParaRPr>
          </a:p>
          <a:p>
            <a:endParaRPr lang="sl-SI" sz="2400">
              <a:cs typeface="Calibri" panose="020F0502020204030204"/>
            </a:endParaRPr>
          </a:p>
          <a:p>
            <a:endParaRPr lang="sl-SI" sz="2400">
              <a:cs typeface="Calibri" panose="020F0502020204030204"/>
            </a:endParaRPr>
          </a:p>
          <a:p>
            <a:endParaRPr lang="sl-SI" sz="2000">
              <a:cs typeface="Calibri" panose="020F0502020204030204"/>
            </a:endParaRPr>
          </a:p>
          <a:p>
            <a:endParaRPr lang="sl-SI">
              <a:cs typeface="Calibri" panose="020F0502020204030204"/>
            </a:endParaRPr>
          </a:p>
          <a:p>
            <a:pPr marL="285750" indent="-285750">
              <a:buFont typeface="Arial"/>
              <a:buChar char="•"/>
            </a:pPr>
            <a:endParaRPr lang="sl-SI">
              <a:cs typeface="Calibri" panose="020F0502020204030204"/>
            </a:endParaRPr>
          </a:p>
        </p:txBody>
      </p:sp>
      <p:sp>
        <p:nvSpPr>
          <p:cNvPr id="5" name="PoljeZBesedilom 4">
            <a:extLst>
              <a:ext uri="{FF2B5EF4-FFF2-40B4-BE49-F238E27FC236}">
                <a16:creationId xmlns:a16="http://schemas.microsoft.com/office/drawing/2014/main" id="{A1929445-2F40-5AA9-AB1E-FFFF70B372DB}"/>
              </a:ext>
            </a:extLst>
          </p:cNvPr>
          <p:cNvSpPr txBox="1"/>
          <p:nvPr/>
        </p:nvSpPr>
        <p:spPr>
          <a:xfrm rot="180000">
            <a:off x="298683" y="3400778"/>
            <a:ext cx="3960519"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GEN: ˝</a:t>
            </a:r>
            <a:r>
              <a:rPr lang="sl-SI" i="1">
                <a:ea typeface="+mn-lt"/>
                <a:cs typeface="+mn-lt"/>
              </a:rPr>
              <a:t>...</a:t>
            </a:r>
            <a:r>
              <a:rPr lang="sl-SI">
                <a:ea typeface="+mn-lt"/>
                <a:cs typeface="+mn-lt"/>
              </a:rPr>
              <a:t>interaktivni center za obiskovalce, skozi katerega je šlo v teh 12 letih skoraj 80.000 otrok˝. </a:t>
            </a:r>
            <a:endParaRPr lang="sl-SI" i="1">
              <a:cs typeface="Calibri"/>
            </a:endParaRPr>
          </a:p>
        </p:txBody>
      </p:sp>
      <p:sp>
        <p:nvSpPr>
          <p:cNvPr id="9" name="PoljeZBesedilom 8">
            <a:extLst>
              <a:ext uri="{FF2B5EF4-FFF2-40B4-BE49-F238E27FC236}">
                <a16:creationId xmlns:a16="http://schemas.microsoft.com/office/drawing/2014/main" id="{5CD162A9-DE20-0241-F5BA-8CEA51D7106C}"/>
              </a:ext>
            </a:extLst>
          </p:cNvPr>
          <p:cNvSpPr txBox="1"/>
          <p:nvPr/>
        </p:nvSpPr>
        <p:spPr>
          <a:xfrm rot="-120000">
            <a:off x="242239" y="4322705"/>
            <a:ext cx="3960519"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solidFill>
                  <a:schemeClr val="bg1"/>
                </a:solidFill>
                <a:cs typeface="Calibri"/>
              </a:rPr>
              <a:t>KOZJANSKI PARK: ˝</a:t>
            </a:r>
            <a:r>
              <a:rPr lang="sl-SI" i="1">
                <a:solidFill>
                  <a:schemeClr val="bg1"/>
                </a:solidFill>
                <a:ea typeface="+mn-lt"/>
                <a:cs typeface="+mn-lt"/>
              </a:rPr>
              <a:t>Večinoma pa izvajamo dneve dejavnosti; se pravi naravoslovne, kulturne, tehniške dni</a:t>
            </a:r>
            <a:r>
              <a:rPr lang="sl-SI">
                <a:solidFill>
                  <a:schemeClr val="bg1"/>
                </a:solidFill>
                <a:ea typeface="+mn-lt"/>
                <a:cs typeface="+mn-lt"/>
              </a:rPr>
              <a:t>.</a:t>
            </a:r>
            <a:r>
              <a:rPr lang="sl-SI">
                <a:ea typeface="+mn-lt"/>
                <a:cs typeface="+mn-lt"/>
              </a:rPr>
              <a:t>˝. </a:t>
            </a:r>
            <a:endParaRPr lang="sl-SI" i="1">
              <a:cs typeface="Calibri"/>
            </a:endParaRPr>
          </a:p>
        </p:txBody>
      </p:sp>
      <p:sp>
        <p:nvSpPr>
          <p:cNvPr id="10" name="PoljeZBesedilom 9">
            <a:extLst>
              <a:ext uri="{FF2B5EF4-FFF2-40B4-BE49-F238E27FC236}">
                <a16:creationId xmlns:a16="http://schemas.microsoft.com/office/drawing/2014/main" id="{07BB192E-E83C-ABAE-075D-23616E41FFB1}"/>
              </a:ext>
            </a:extLst>
          </p:cNvPr>
          <p:cNvSpPr txBox="1"/>
          <p:nvPr/>
        </p:nvSpPr>
        <p:spPr>
          <a:xfrm rot="120000">
            <a:off x="4088583" y="4717286"/>
            <a:ext cx="4242740" cy="203132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solidFill>
                  <a:schemeClr val="bg1"/>
                </a:solidFill>
                <a:cs typeface="Calibri"/>
              </a:rPr>
              <a:t>ZAVOD ZA VARSTVO NARAVE RS: "Vključujemo različne vaje doživljanja narave, ki niso vezani specifično na spoznavanje neke vrste</a:t>
            </a:r>
            <a:r>
              <a:rPr lang="sl-SI" i="1">
                <a:solidFill>
                  <a:schemeClr val="bg1"/>
                </a:solidFill>
                <a:ea typeface="+mn-lt"/>
                <a:cs typeface="+mn-lt"/>
              </a:rPr>
              <a:t>, npr. rastline, živali. Zelo dobre odzive vidimo, če začnemo z neko vajo doživljanja narave in v bistvu odpremo čute sodelujočih."</a:t>
            </a:r>
            <a:endParaRPr lang="sl-SI" i="1">
              <a:solidFill>
                <a:schemeClr val="bg1"/>
              </a:solidFill>
              <a:cs typeface="Calibri"/>
            </a:endParaRPr>
          </a:p>
        </p:txBody>
      </p:sp>
      <p:sp>
        <p:nvSpPr>
          <p:cNvPr id="11" name="PoljeZBesedilom 10">
            <a:extLst>
              <a:ext uri="{FF2B5EF4-FFF2-40B4-BE49-F238E27FC236}">
                <a16:creationId xmlns:a16="http://schemas.microsoft.com/office/drawing/2014/main" id="{0BB4480C-3140-D6DB-D6AB-80ECBA3C0966}"/>
              </a:ext>
            </a:extLst>
          </p:cNvPr>
          <p:cNvSpPr txBox="1"/>
          <p:nvPr/>
        </p:nvSpPr>
        <p:spPr>
          <a:xfrm rot="120000">
            <a:off x="8257323" y="5100812"/>
            <a:ext cx="3875853" cy="14773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SUROVINA: ˝</a:t>
            </a:r>
            <a:r>
              <a:rPr lang="sl-SI" i="1">
                <a:ea typeface="+mn-lt"/>
                <a:cs typeface="+mn-lt"/>
              </a:rPr>
              <a:t>Hodijo tudi ven, pa interno imamo točno specifična (izobraževanja) za delovodje za komercialiste, za rezače z šoferje imamo bolj točno specifična za neko skupino.</a:t>
            </a:r>
            <a:r>
              <a:rPr lang="sl-SI">
                <a:ea typeface="+mn-lt"/>
                <a:cs typeface="+mn-lt"/>
              </a:rPr>
              <a:t>˝ </a:t>
            </a:r>
            <a:endParaRPr lang="sl-SI" i="1">
              <a:cs typeface="Calibri"/>
            </a:endParaRPr>
          </a:p>
        </p:txBody>
      </p:sp>
      <p:sp>
        <p:nvSpPr>
          <p:cNvPr id="13" name="PoljeZBesedilom 12">
            <a:extLst>
              <a:ext uri="{FF2B5EF4-FFF2-40B4-BE49-F238E27FC236}">
                <a16:creationId xmlns:a16="http://schemas.microsoft.com/office/drawing/2014/main" id="{0B21CB9D-4A27-FBE0-8DAA-2573A7A99DEA}"/>
              </a:ext>
            </a:extLst>
          </p:cNvPr>
          <p:cNvSpPr txBox="1"/>
          <p:nvPr/>
        </p:nvSpPr>
        <p:spPr>
          <a:xfrm rot="21480000">
            <a:off x="119917" y="5232514"/>
            <a:ext cx="4139259" cy="14773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ESEN: ˝</a:t>
            </a:r>
            <a:r>
              <a:rPr lang="sl-SI" i="1">
                <a:ea typeface="+mn-lt"/>
                <a:cs typeface="+mn-lt"/>
              </a:rPr>
              <a:t>Tako je, ja, najprej so pri meni na praktičnem izobraževanju, ki traja 2 meseca, da se oni toliko naučijo, to pač izvežbajo, da dejansko so potem primerni za izdelovanje izdelkov iz lesa</a:t>
            </a:r>
            <a:r>
              <a:rPr lang="sl-SI">
                <a:ea typeface="+mn-lt"/>
                <a:cs typeface="+mn-lt"/>
              </a:rPr>
              <a:t>. ˝ </a:t>
            </a:r>
            <a:endParaRPr lang="sl-SI" i="1">
              <a:cs typeface="Calibri"/>
            </a:endParaRPr>
          </a:p>
        </p:txBody>
      </p:sp>
    </p:spTree>
    <p:extLst>
      <p:ext uri="{BB962C8B-B14F-4D97-AF65-F5344CB8AC3E}">
        <p14:creationId xmlns:p14="http://schemas.microsoft.com/office/powerpoint/2010/main" val="248771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kaj delajo </a:t>
            </a:r>
            <a:endParaRPr lang="sl-SI"/>
          </a:p>
        </p:txBody>
      </p:sp>
      <p:pic>
        <p:nvPicPr>
          <p:cNvPr id="7" name="Slika 7" descr="Slika, ki vsebuje besede diagram&#10;&#10;Opis je samodejno ustvarjen">
            <a:extLst>
              <a:ext uri="{FF2B5EF4-FFF2-40B4-BE49-F238E27FC236}">
                <a16:creationId xmlns:a16="http://schemas.microsoft.com/office/drawing/2014/main" id="{99579F8F-BCA6-EDC9-9242-3EA0D3A38765}"/>
              </a:ext>
            </a:extLst>
          </p:cNvPr>
          <p:cNvPicPr>
            <a:picLocks noGrp="1" noChangeAspect="1"/>
          </p:cNvPicPr>
          <p:nvPr>
            <p:ph idx="1"/>
          </p:nvPr>
        </p:nvPicPr>
        <p:blipFill>
          <a:blip r:embed="rId2"/>
          <a:stretch>
            <a:fillRect/>
          </a:stretch>
        </p:blipFill>
        <p:spPr>
          <a:xfrm>
            <a:off x="5898937" y="1386043"/>
            <a:ext cx="5930810" cy="3346885"/>
          </a:xfrm>
        </p:spPr>
      </p:pic>
      <p:sp>
        <p:nvSpPr>
          <p:cNvPr id="4" name="PoljeZBesedilom 3">
            <a:extLst>
              <a:ext uri="{FF2B5EF4-FFF2-40B4-BE49-F238E27FC236}">
                <a16:creationId xmlns:a16="http://schemas.microsoft.com/office/drawing/2014/main" id="{03632E09-66E5-A156-BC8A-31AAC4413EF1}"/>
              </a:ext>
            </a:extLst>
          </p:cNvPr>
          <p:cNvSpPr txBox="1"/>
          <p:nvPr/>
        </p:nvSpPr>
        <p:spPr>
          <a:xfrm>
            <a:off x="437445" y="1542814"/>
            <a:ext cx="5326942"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l-SI" sz="2000" b="1">
                <a:cs typeface="Calibri" panose="020F0502020204030204"/>
              </a:rPr>
              <a:t>PRODAJA IN TRŽENJE:</a:t>
            </a:r>
            <a:r>
              <a:rPr lang="sl-SI" sz="2000">
                <a:cs typeface="Calibri" panose="020F0502020204030204"/>
              </a:rPr>
              <a:t> izdelki in storitve, ki so v skladu z cilji varovanja okolja </a:t>
            </a:r>
            <a:endParaRPr lang="sl-SI"/>
          </a:p>
          <a:p>
            <a:pPr marL="342900" indent="-342900">
              <a:buFont typeface="Arial"/>
              <a:buChar char="•"/>
            </a:pPr>
            <a:endParaRPr lang="sl-SI" sz="2000">
              <a:cs typeface="Calibri" panose="020F0502020204030204"/>
            </a:endParaRPr>
          </a:p>
          <a:p>
            <a:endParaRPr lang="sl-SI" sz="1600" i="1">
              <a:cs typeface="Calibri"/>
            </a:endParaRPr>
          </a:p>
          <a:p>
            <a:endParaRPr lang="sl-SI" sz="2000" i="1">
              <a:cs typeface="Calibri" panose="020F0502020204030204"/>
            </a:endParaRPr>
          </a:p>
          <a:p>
            <a:endParaRPr lang="sl-SI" sz="2000" i="1">
              <a:cs typeface="Calibri" panose="020F0502020204030204"/>
            </a:endParaRPr>
          </a:p>
          <a:p>
            <a:endParaRPr lang="sl-SI" sz="2000" i="1">
              <a:cs typeface="Calibri" panose="020F0502020204030204"/>
            </a:endParaRPr>
          </a:p>
          <a:p>
            <a:endParaRPr lang="sl-SI" sz="2000">
              <a:cs typeface="Calibri" panose="020F0502020204030204"/>
            </a:endParaRPr>
          </a:p>
          <a:p>
            <a:pPr marL="342900" indent="-342900">
              <a:buFont typeface="Arial"/>
              <a:buChar char="•"/>
            </a:pPr>
            <a:endParaRPr lang="sl-SI" sz="2000">
              <a:cs typeface="Calibri" panose="020F0502020204030204"/>
            </a:endParaRPr>
          </a:p>
          <a:p>
            <a:pPr marL="342900" indent="-342900">
              <a:buFont typeface="Arial"/>
              <a:buChar char="•"/>
            </a:pPr>
            <a:endParaRPr lang="sl-SI" sz="2000">
              <a:cs typeface="Calibri" panose="020F0502020204030204"/>
            </a:endParaRPr>
          </a:p>
          <a:p>
            <a:pPr marL="285750" indent="-285750">
              <a:buFont typeface="Arial"/>
              <a:buChar char="•"/>
            </a:pPr>
            <a:endParaRPr lang="sl-SI">
              <a:cs typeface="Calibri" panose="020F0502020204030204"/>
            </a:endParaRPr>
          </a:p>
        </p:txBody>
      </p:sp>
      <p:sp>
        <p:nvSpPr>
          <p:cNvPr id="3" name="PoljeZBesedilom 2">
            <a:extLst>
              <a:ext uri="{FF2B5EF4-FFF2-40B4-BE49-F238E27FC236}">
                <a16:creationId xmlns:a16="http://schemas.microsoft.com/office/drawing/2014/main" id="{DAEB9895-9D12-3383-4AEA-EEACBDC35D3B}"/>
              </a:ext>
            </a:extLst>
          </p:cNvPr>
          <p:cNvSpPr txBox="1"/>
          <p:nvPr/>
        </p:nvSpPr>
        <p:spPr>
          <a:xfrm>
            <a:off x="524462" y="5461000"/>
            <a:ext cx="110537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i="1">
                <a:cs typeface="Calibri"/>
              </a:rPr>
              <a:t>˝</a:t>
            </a:r>
            <a:r>
              <a:rPr lang="sl-SI" i="1">
                <a:ea typeface="+mn-lt"/>
                <a:cs typeface="+mn-lt"/>
              </a:rPr>
              <a:t>In mi smo ravno to želeli, da ljudje vidijo razliko že v embalaži. Ker če ti pakiraš v tiste zelene plastične zaboje kot imajo, pa en, pa tam gor piše samo paradižnik iz Slovenije, ne izstopaš. On je pa želel v bistvu z to blagovno znamko, oziroma takrat je bila ideja, ne, da tudi ljudje spoznajo razliko v načinu pridelave, ne, paradižnika</a:t>
            </a:r>
            <a:r>
              <a:rPr lang="sl-SI">
                <a:ea typeface="+mn-lt"/>
                <a:cs typeface="+mn-lt"/>
              </a:rPr>
              <a:t>.</a:t>
            </a:r>
            <a:r>
              <a:rPr lang="sl-SI" i="1">
                <a:cs typeface="Calibri"/>
              </a:rPr>
              <a:t>˝</a:t>
            </a:r>
            <a:r>
              <a:rPr lang="sl-SI">
                <a:cs typeface="Calibri"/>
              </a:rPr>
              <a:t> (Podjetje </a:t>
            </a:r>
            <a:r>
              <a:rPr lang="sl-SI" err="1">
                <a:cs typeface="Calibri"/>
              </a:rPr>
              <a:t>Lušt</a:t>
            </a:r>
            <a:r>
              <a:rPr lang="sl-SI">
                <a:cs typeface="Calibri"/>
              </a:rPr>
              <a:t>)</a:t>
            </a:r>
            <a:endParaRPr lang="sl-SI"/>
          </a:p>
        </p:txBody>
      </p:sp>
      <p:sp>
        <p:nvSpPr>
          <p:cNvPr id="8" name="PoljeZBesedilom 7">
            <a:extLst>
              <a:ext uri="{FF2B5EF4-FFF2-40B4-BE49-F238E27FC236}">
                <a16:creationId xmlns:a16="http://schemas.microsoft.com/office/drawing/2014/main" id="{547232ED-7741-6E5B-83FE-C08E3A059C77}"/>
              </a:ext>
            </a:extLst>
          </p:cNvPr>
          <p:cNvSpPr txBox="1"/>
          <p:nvPr/>
        </p:nvSpPr>
        <p:spPr>
          <a:xfrm rot="180000">
            <a:off x="1193150" y="2397450"/>
            <a:ext cx="35842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RASTLINSKO OSNOVANI OBROKI </a:t>
            </a:r>
          </a:p>
        </p:txBody>
      </p:sp>
      <p:sp>
        <p:nvSpPr>
          <p:cNvPr id="9" name="PoljeZBesedilom 8">
            <a:extLst>
              <a:ext uri="{FF2B5EF4-FFF2-40B4-BE49-F238E27FC236}">
                <a16:creationId xmlns:a16="http://schemas.microsoft.com/office/drawing/2014/main" id="{765A0802-67C9-C3B6-51AE-48373097ABB0}"/>
              </a:ext>
            </a:extLst>
          </p:cNvPr>
          <p:cNvSpPr txBox="1"/>
          <p:nvPr/>
        </p:nvSpPr>
        <p:spPr>
          <a:xfrm>
            <a:off x="1014410" y="2830191"/>
            <a:ext cx="3584224"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EKOLOŠKO PRIDELANO SADJE, ZELENJAVA, MESO</a:t>
            </a:r>
          </a:p>
        </p:txBody>
      </p:sp>
      <p:sp>
        <p:nvSpPr>
          <p:cNvPr id="10" name="PoljeZBesedilom 9">
            <a:extLst>
              <a:ext uri="{FF2B5EF4-FFF2-40B4-BE49-F238E27FC236}">
                <a16:creationId xmlns:a16="http://schemas.microsoft.com/office/drawing/2014/main" id="{5E1A7972-07BF-128D-2E5F-3355FEAB4D77}"/>
              </a:ext>
            </a:extLst>
          </p:cNvPr>
          <p:cNvSpPr txBox="1"/>
          <p:nvPr/>
        </p:nvSpPr>
        <p:spPr>
          <a:xfrm rot="-420000">
            <a:off x="967373" y="3570764"/>
            <a:ext cx="35842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DREVESNE SADIKE</a:t>
            </a:r>
          </a:p>
        </p:txBody>
      </p:sp>
      <p:sp>
        <p:nvSpPr>
          <p:cNvPr id="11" name="PoljeZBesedilom 10">
            <a:extLst>
              <a:ext uri="{FF2B5EF4-FFF2-40B4-BE49-F238E27FC236}">
                <a16:creationId xmlns:a16="http://schemas.microsoft.com/office/drawing/2014/main" id="{8C340D41-A13A-CDF9-6A5D-3BB109D7849E}"/>
              </a:ext>
            </a:extLst>
          </p:cNvPr>
          <p:cNvSpPr txBox="1"/>
          <p:nvPr/>
        </p:nvSpPr>
        <p:spPr>
          <a:xfrm>
            <a:off x="1005003" y="4022319"/>
            <a:ext cx="35842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LOKALNI IZDELKI</a:t>
            </a:r>
          </a:p>
        </p:txBody>
      </p:sp>
      <p:sp>
        <p:nvSpPr>
          <p:cNvPr id="12" name="PoljeZBesedilom 11">
            <a:extLst>
              <a:ext uri="{FF2B5EF4-FFF2-40B4-BE49-F238E27FC236}">
                <a16:creationId xmlns:a16="http://schemas.microsoft.com/office/drawing/2014/main" id="{D563BCB7-9AD1-FC8F-625F-8EA0F464940A}"/>
              </a:ext>
            </a:extLst>
          </p:cNvPr>
          <p:cNvSpPr txBox="1"/>
          <p:nvPr/>
        </p:nvSpPr>
        <p:spPr>
          <a:xfrm rot="21300000">
            <a:off x="1023816" y="4408024"/>
            <a:ext cx="35842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ENERGIJA</a:t>
            </a:r>
          </a:p>
        </p:txBody>
      </p:sp>
      <p:sp>
        <p:nvSpPr>
          <p:cNvPr id="13" name="PoljeZBesedilom 12">
            <a:extLst>
              <a:ext uri="{FF2B5EF4-FFF2-40B4-BE49-F238E27FC236}">
                <a16:creationId xmlns:a16="http://schemas.microsoft.com/office/drawing/2014/main" id="{24B7E2FC-3655-5236-C887-5911B8D6CC92}"/>
              </a:ext>
            </a:extLst>
          </p:cNvPr>
          <p:cNvSpPr txBox="1"/>
          <p:nvPr/>
        </p:nvSpPr>
        <p:spPr>
          <a:xfrm rot="180000">
            <a:off x="1014410" y="4831356"/>
            <a:ext cx="3584224" cy="36933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i="1">
                <a:cs typeface="Calibri"/>
              </a:rPr>
              <a:t>LESENI IZDELKI</a:t>
            </a:r>
          </a:p>
        </p:txBody>
      </p:sp>
    </p:spTree>
    <p:extLst>
      <p:ext uri="{BB962C8B-B14F-4D97-AF65-F5344CB8AC3E}">
        <p14:creationId xmlns:p14="http://schemas.microsoft.com/office/powerpoint/2010/main" val="355742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a:xfrm>
            <a:off x="734719" y="261644"/>
            <a:ext cx="10515600" cy="1325563"/>
          </a:xfrm>
        </p:spPr>
        <p:txBody>
          <a:bodyPr>
            <a:normAutofit/>
          </a:bodyPr>
          <a:lstStyle/>
          <a:p>
            <a:r>
              <a:rPr lang="sl-SI" sz="4800">
                <a:cs typeface="Calibri Light" panose="020F0302020204030204"/>
              </a:rPr>
              <a:t>PRAKSA – kaj delajo </a:t>
            </a:r>
            <a:endParaRPr lang="sl-SI"/>
          </a:p>
        </p:txBody>
      </p:sp>
      <p:pic>
        <p:nvPicPr>
          <p:cNvPr id="7" name="Slika 7" descr="Slika, ki vsebuje besede diagram&#10;&#10;Opis je samodejno ustvarjen">
            <a:extLst>
              <a:ext uri="{FF2B5EF4-FFF2-40B4-BE49-F238E27FC236}">
                <a16:creationId xmlns:a16="http://schemas.microsoft.com/office/drawing/2014/main" id="{99579F8F-BCA6-EDC9-9242-3EA0D3A38765}"/>
              </a:ext>
            </a:extLst>
          </p:cNvPr>
          <p:cNvPicPr>
            <a:picLocks noGrp="1" noChangeAspect="1"/>
          </p:cNvPicPr>
          <p:nvPr>
            <p:ph idx="1"/>
          </p:nvPr>
        </p:nvPicPr>
        <p:blipFill>
          <a:blip r:embed="rId2"/>
          <a:stretch>
            <a:fillRect/>
          </a:stretch>
        </p:blipFill>
        <p:spPr>
          <a:xfrm>
            <a:off x="2794491" y="1386043"/>
            <a:ext cx="6852735" cy="3864293"/>
          </a:xfrm>
        </p:spPr>
      </p:pic>
      <p:sp>
        <p:nvSpPr>
          <p:cNvPr id="4" name="PoljeZBesedilom 3">
            <a:extLst>
              <a:ext uri="{FF2B5EF4-FFF2-40B4-BE49-F238E27FC236}">
                <a16:creationId xmlns:a16="http://schemas.microsoft.com/office/drawing/2014/main" id="{5F1BE1F7-396E-C60F-3A78-1CC4C0DE2FFA}"/>
              </a:ext>
            </a:extLst>
          </p:cNvPr>
          <p:cNvSpPr txBox="1"/>
          <p:nvPr/>
        </p:nvSpPr>
        <p:spPr>
          <a:xfrm>
            <a:off x="161846" y="1317035"/>
            <a:ext cx="2568223" cy="22775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cs typeface="Calibri"/>
              </a:rPr>
              <a:t>steklena, minimalistična embalaža; vrečke iz stebel paradižnika; prodaja zemlje, kjer so rastli paradižniki; izdelava goriv in nenevarnih odpadkov</a:t>
            </a:r>
            <a:endParaRPr lang="sl-SI" b="1">
              <a:cs typeface="Calibri"/>
            </a:endParaRPr>
          </a:p>
          <a:p>
            <a:endParaRPr lang="sl-SI" sz="1600">
              <a:cs typeface="Calibri"/>
            </a:endParaRPr>
          </a:p>
        </p:txBody>
      </p:sp>
      <p:cxnSp>
        <p:nvCxnSpPr>
          <p:cNvPr id="6" name="Raven puščični povezovalnik 5">
            <a:extLst>
              <a:ext uri="{FF2B5EF4-FFF2-40B4-BE49-F238E27FC236}">
                <a16:creationId xmlns:a16="http://schemas.microsoft.com/office/drawing/2014/main" id="{E826FD90-40FB-E8EF-259B-E9F1351F92BF}"/>
              </a:ext>
            </a:extLst>
          </p:cNvPr>
          <p:cNvCxnSpPr>
            <a:cxnSpLocks/>
          </p:cNvCxnSpPr>
          <p:nvPr/>
        </p:nvCxnSpPr>
        <p:spPr>
          <a:xfrm flipH="1">
            <a:off x="2320724" y="3304052"/>
            <a:ext cx="1196279" cy="416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Raven puščični povezovalnik 7">
            <a:extLst>
              <a:ext uri="{FF2B5EF4-FFF2-40B4-BE49-F238E27FC236}">
                <a16:creationId xmlns:a16="http://schemas.microsoft.com/office/drawing/2014/main" id="{0745CD6E-E445-1CB5-DF09-C9A9B6B0588A}"/>
              </a:ext>
            </a:extLst>
          </p:cNvPr>
          <p:cNvCxnSpPr>
            <a:cxnSpLocks/>
          </p:cNvCxnSpPr>
          <p:nvPr/>
        </p:nvCxnSpPr>
        <p:spPr>
          <a:xfrm flipH="1" flipV="1">
            <a:off x="2236057" y="3005753"/>
            <a:ext cx="848206" cy="52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Raven puščični povezovalnik 8">
            <a:extLst>
              <a:ext uri="{FF2B5EF4-FFF2-40B4-BE49-F238E27FC236}">
                <a16:creationId xmlns:a16="http://schemas.microsoft.com/office/drawing/2014/main" id="{0E07C054-7D82-23FA-CEF3-4E218096E721}"/>
              </a:ext>
            </a:extLst>
          </p:cNvPr>
          <p:cNvCxnSpPr>
            <a:cxnSpLocks/>
          </p:cNvCxnSpPr>
          <p:nvPr/>
        </p:nvCxnSpPr>
        <p:spPr>
          <a:xfrm flipH="1">
            <a:off x="5387535" y="4376497"/>
            <a:ext cx="848208" cy="1460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PoljeZBesedilom 9">
            <a:extLst>
              <a:ext uri="{FF2B5EF4-FFF2-40B4-BE49-F238E27FC236}">
                <a16:creationId xmlns:a16="http://schemas.microsoft.com/office/drawing/2014/main" id="{95D82F9B-6E08-75A6-9BDD-D367D13CD774}"/>
              </a:ext>
            </a:extLst>
          </p:cNvPr>
          <p:cNvSpPr txBox="1"/>
          <p:nvPr/>
        </p:nvSpPr>
        <p:spPr>
          <a:xfrm>
            <a:off x="1919" y="3433703"/>
            <a:ext cx="2436518"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cs typeface="Calibri"/>
              </a:rPr>
              <a:t>avto </a:t>
            </a:r>
            <a:r>
              <a:rPr lang="sl-SI" err="1">
                <a:cs typeface="Calibri"/>
              </a:rPr>
              <a:t>sharing</a:t>
            </a:r>
            <a:r>
              <a:rPr lang="sl-SI">
                <a:cs typeface="Calibri"/>
              </a:rPr>
              <a:t>; električni vozni park; trajnostna organizacija vseh prevozov</a:t>
            </a:r>
          </a:p>
          <a:p>
            <a:endParaRPr lang="sl-SI" sz="1600">
              <a:cs typeface="Calibri"/>
            </a:endParaRPr>
          </a:p>
        </p:txBody>
      </p:sp>
      <p:sp>
        <p:nvSpPr>
          <p:cNvPr id="11" name="PoljeZBesedilom 10">
            <a:extLst>
              <a:ext uri="{FF2B5EF4-FFF2-40B4-BE49-F238E27FC236}">
                <a16:creationId xmlns:a16="http://schemas.microsoft.com/office/drawing/2014/main" id="{4DF83261-88E3-4867-CFC2-DB924FE2D566}"/>
              </a:ext>
            </a:extLst>
          </p:cNvPr>
          <p:cNvSpPr txBox="1"/>
          <p:nvPr/>
        </p:nvSpPr>
        <p:spPr>
          <a:xfrm>
            <a:off x="199475" y="4863628"/>
            <a:ext cx="2671704"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cs typeface="Calibri"/>
              </a:rPr>
              <a:t>kulturna infrastruktura, zavarovana naravna območja, energetsko varčne stavbe </a:t>
            </a:r>
          </a:p>
          <a:p>
            <a:endParaRPr lang="sl-SI" sz="1600">
              <a:cs typeface="Calibri"/>
            </a:endParaRPr>
          </a:p>
        </p:txBody>
      </p:sp>
      <p:cxnSp>
        <p:nvCxnSpPr>
          <p:cNvPr id="12" name="Raven puščični povezovalnik 11">
            <a:extLst>
              <a:ext uri="{FF2B5EF4-FFF2-40B4-BE49-F238E27FC236}">
                <a16:creationId xmlns:a16="http://schemas.microsoft.com/office/drawing/2014/main" id="{646E0F58-68BC-F7BE-5EC0-7DA91ACBC973}"/>
              </a:ext>
            </a:extLst>
          </p:cNvPr>
          <p:cNvCxnSpPr>
            <a:cxnSpLocks/>
          </p:cNvCxnSpPr>
          <p:nvPr/>
        </p:nvCxnSpPr>
        <p:spPr>
          <a:xfrm flipH="1">
            <a:off x="2499461" y="3689756"/>
            <a:ext cx="1487911" cy="1150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PoljeZBesedilom 12">
            <a:extLst>
              <a:ext uri="{FF2B5EF4-FFF2-40B4-BE49-F238E27FC236}">
                <a16:creationId xmlns:a16="http://schemas.microsoft.com/office/drawing/2014/main" id="{E9B819D5-013E-AC2B-5A48-3ED154E69AAB}"/>
              </a:ext>
            </a:extLst>
          </p:cNvPr>
          <p:cNvSpPr txBox="1"/>
          <p:nvPr/>
        </p:nvSpPr>
        <p:spPr>
          <a:xfrm>
            <a:off x="3501475" y="5399851"/>
            <a:ext cx="2088444"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cs typeface="Calibri"/>
              </a:rPr>
              <a:t>različne živalske in rastlinske populacije; izdelava baz podatkov</a:t>
            </a:r>
          </a:p>
          <a:p>
            <a:endParaRPr lang="sl-SI" sz="1600">
              <a:cs typeface="Calibri"/>
            </a:endParaRPr>
          </a:p>
        </p:txBody>
      </p:sp>
      <p:sp>
        <p:nvSpPr>
          <p:cNvPr id="14" name="PoljeZBesedilom 13">
            <a:extLst>
              <a:ext uri="{FF2B5EF4-FFF2-40B4-BE49-F238E27FC236}">
                <a16:creationId xmlns:a16="http://schemas.microsoft.com/office/drawing/2014/main" id="{00C11A9C-0FC7-58D9-84D1-A7D856647BFA}"/>
              </a:ext>
            </a:extLst>
          </p:cNvPr>
          <p:cNvSpPr txBox="1"/>
          <p:nvPr/>
        </p:nvSpPr>
        <p:spPr>
          <a:xfrm>
            <a:off x="8891919" y="5503332"/>
            <a:ext cx="2587036"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a:cs typeface="Calibri"/>
              </a:rPr>
              <a:t>manjši leseni predmeti; kuhinjski predmeti; pohištvo po meri; rezan lesa za lesene hiše </a:t>
            </a:r>
          </a:p>
          <a:p>
            <a:endParaRPr lang="sl-SI" sz="1600">
              <a:cs typeface="Calibri"/>
            </a:endParaRPr>
          </a:p>
        </p:txBody>
      </p:sp>
      <p:cxnSp>
        <p:nvCxnSpPr>
          <p:cNvPr id="15" name="Raven puščični povezovalnik 14">
            <a:extLst>
              <a:ext uri="{FF2B5EF4-FFF2-40B4-BE49-F238E27FC236}">
                <a16:creationId xmlns:a16="http://schemas.microsoft.com/office/drawing/2014/main" id="{B889896D-18E0-235B-443A-5B845A297471}"/>
              </a:ext>
            </a:extLst>
          </p:cNvPr>
          <p:cNvCxnSpPr>
            <a:cxnSpLocks/>
          </p:cNvCxnSpPr>
          <p:nvPr/>
        </p:nvCxnSpPr>
        <p:spPr>
          <a:xfrm>
            <a:off x="6433299" y="4103682"/>
            <a:ext cx="2538463" cy="1649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PoljeZBesedilom 4">
            <a:extLst>
              <a:ext uri="{FF2B5EF4-FFF2-40B4-BE49-F238E27FC236}">
                <a16:creationId xmlns:a16="http://schemas.microsoft.com/office/drawing/2014/main" id="{412B706D-81A5-052C-8B1F-45CF54EE25C5}"/>
              </a:ext>
            </a:extLst>
          </p:cNvPr>
          <p:cNvSpPr txBox="1"/>
          <p:nvPr/>
        </p:nvSpPr>
        <p:spPr>
          <a:xfrm>
            <a:off x="9522215" y="1486368"/>
            <a:ext cx="2671704"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b="1">
                <a:cs typeface="Calibri"/>
              </a:rPr>
              <a:t>nasveti in predlogi; povezovanje med različnimi sektorji</a:t>
            </a:r>
          </a:p>
          <a:p>
            <a:endParaRPr lang="sl-SI" sz="1600">
              <a:cs typeface="Calibri"/>
            </a:endParaRPr>
          </a:p>
        </p:txBody>
      </p:sp>
      <p:cxnSp>
        <p:nvCxnSpPr>
          <p:cNvPr id="16" name="Raven puščični povezovalnik 15">
            <a:extLst>
              <a:ext uri="{FF2B5EF4-FFF2-40B4-BE49-F238E27FC236}">
                <a16:creationId xmlns:a16="http://schemas.microsoft.com/office/drawing/2014/main" id="{4C5B9913-DE44-D5B8-E401-16EBB4D89F3E}"/>
              </a:ext>
            </a:extLst>
          </p:cNvPr>
          <p:cNvCxnSpPr>
            <a:cxnSpLocks/>
          </p:cNvCxnSpPr>
          <p:nvPr/>
        </p:nvCxnSpPr>
        <p:spPr>
          <a:xfrm flipV="1">
            <a:off x="7430486" y="2083827"/>
            <a:ext cx="2510238" cy="505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aven puščični povezovalnik 16">
            <a:extLst>
              <a:ext uri="{FF2B5EF4-FFF2-40B4-BE49-F238E27FC236}">
                <a16:creationId xmlns:a16="http://schemas.microsoft.com/office/drawing/2014/main" id="{02294A9B-7421-F854-FCF2-8A017AA59295}"/>
              </a:ext>
            </a:extLst>
          </p:cNvPr>
          <p:cNvCxnSpPr>
            <a:cxnSpLocks/>
          </p:cNvCxnSpPr>
          <p:nvPr/>
        </p:nvCxnSpPr>
        <p:spPr>
          <a:xfrm>
            <a:off x="7383449" y="2796051"/>
            <a:ext cx="2500831" cy="8023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PoljeZBesedilom 29">
            <a:extLst>
              <a:ext uri="{FF2B5EF4-FFF2-40B4-BE49-F238E27FC236}">
                <a16:creationId xmlns:a16="http://schemas.microsoft.com/office/drawing/2014/main" id="{5B8A2E29-1E33-A09F-6F1D-B52A48536D79}"/>
              </a:ext>
            </a:extLst>
          </p:cNvPr>
          <p:cNvSpPr txBox="1"/>
          <p:nvPr/>
        </p:nvSpPr>
        <p:spPr>
          <a:xfrm>
            <a:off x="9813845" y="2963332"/>
            <a:ext cx="2088444"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l-SI" b="1">
                <a:cs typeface="Calibri"/>
              </a:rPr>
              <a:t>kupovanje zelene energije; biomasa; rastlinske čistilne naprave; toplotni strežniki; sončne elektrarne; energetsko varčna gradnja</a:t>
            </a:r>
          </a:p>
          <a:p>
            <a:endParaRPr lang="sl-SI" sz="1600">
              <a:cs typeface="Calibri"/>
            </a:endParaRPr>
          </a:p>
        </p:txBody>
      </p:sp>
    </p:spTree>
    <p:extLst>
      <p:ext uri="{BB962C8B-B14F-4D97-AF65-F5344CB8AC3E}">
        <p14:creationId xmlns:p14="http://schemas.microsoft.com/office/powerpoint/2010/main" val="395053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kako delajo </a:t>
            </a:r>
            <a:endParaRPr lang="sl-SI"/>
          </a:p>
        </p:txBody>
      </p:sp>
      <p:pic>
        <p:nvPicPr>
          <p:cNvPr id="4" name="Slika 4" descr="Slika, ki vsebuje besede diagram&#10;&#10;Opis je samodejno ustvarjen">
            <a:extLst>
              <a:ext uri="{FF2B5EF4-FFF2-40B4-BE49-F238E27FC236}">
                <a16:creationId xmlns:a16="http://schemas.microsoft.com/office/drawing/2014/main" id="{794CC092-F6A1-4314-798D-3A6BB3B5C8ED}"/>
              </a:ext>
            </a:extLst>
          </p:cNvPr>
          <p:cNvPicPr>
            <a:picLocks noChangeAspect="1"/>
          </p:cNvPicPr>
          <p:nvPr/>
        </p:nvPicPr>
        <p:blipFill>
          <a:blip r:embed="rId2"/>
          <a:stretch>
            <a:fillRect/>
          </a:stretch>
        </p:blipFill>
        <p:spPr>
          <a:xfrm>
            <a:off x="5421832" y="1319916"/>
            <a:ext cx="6462546" cy="4215603"/>
          </a:xfrm>
          <a:prstGeom prst="rect">
            <a:avLst/>
          </a:prstGeom>
        </p:spPr>
      </p:pic>
      <p:cxnSp>
        <p:nvCxnSpPr>
          <p:cNvPr id="5" name="Raven puščični povezovalnik 4">
            <a:extLst>
              <a:ext uri="{FF2B5EF4-FFF2-40B4-BE49-F238E27FC236}">
                <a16:creationId xmlns:a16="http://schemas.microsoft.com/office/drawing/2014/main" id="{B78E2F78-D3C5-B46B-66F5-545F04851282}"/>
              </a:ext>
            </a:extLst>
          </p:cNvPr>
          <p:cNvCxnSpPr/>
          <p:nvPr/>
        </p:nvCxnSpPr>
        <p:spPr>
          <a:xfrm flipH="1" flipV="1">
            <a:off x="4920585" y="1772955"/>
            <a:ext cx="2580025" cy="113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Raven puščični povezovalnik 5">
            <a:extLst>
              <a:ext uri="{FF2B5EF4-FFF2-40B4-BE49-F238E27FC236}">
                <a16:creationId xmlns:a16="http://schemas.microsoft.com/office/drawing/2014/main" id="{3E5C7AB2-2F56-03D9-D2BE-D4C8ADE595B1}"/>
              </a:ext>
            </a:extLst>
          </p:cNvPr>
          <p:cNvCxnSpPr>
            <a:cxnSpLocks/>
          </p:cNvCxnSpPr>
          <p:nvPr/>
        </p:nvCxnSpPr>
        <p:spPr>
          <a:xfrm flipH="1">
            <a:off x="4625537" y="2137535"/>
            <a:ext cx="1459688" cy="2943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PoljeZBesedilom 7">
            <a:extLst>
              <a:ext uri="{FF2B5EF4-FFF2-40B4-BE49-F238E27FC236}">
                <a16:creationId xmlns:a16="http://schemas.microsoft.com/office/drawing/2014/main" id="{55CCC279-AF70-C5BD-5576-247ADA477786}"/>
              </a:ext>
            </a:extLst>
          </p:cNvPr>
          <p:cNvSpPr txBox="1"/>
          <p:nvPr/>
        </p:nvSpPr>
        <p:spPr>
          <a:xfrm>
            <a:off x="218294" y="1401704"/>
            <a:ext cx="49671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a:cs typeface="Calibri"/>
              </a:rPr>
              <a:t>PROMOCIJA</a:t>
            </a:r>
            <a:r>
              <a:rPr lang="sl-SI">
                <a:cs typeface="Calibri"/>
              </a:rPr>
              <a:t> izdelkov, specifičnih ukrepov varovanja okolja in splošnih ukrepov varovanja okolja </a:t>
            </a:r>
            <a:endParaRPr lang="sl-SI"/>
          </a:p>
          <a:p>
            <a:pPr algn="ctr"/>
            <a:endParaRPr lang="sl-SI" sz="1600">
              <a:cs typeface="Calibri"/>
            </a:endParaRPr>
          </a:p>
          <a:p>
            <a:endParaRPr lang="sl-SI" sz="1600">
              <a:cs typeface="Calibri"/>
            </a:endParaRPr>
          </a:p>
          <a:p>
            <a:endParaRPr lang="sl-SI" sz="1600">
              <a:cs typeface="Calibri"/>
            </a:endParaRPr>
          </a:p>
        </p:txBody>
      </p:sp>
      <p:sp>
        <p:nvSpPr>
          <p:cNvPr id="9" name="PoljeZBesedilom 8">
            <a:extLst>
              <a:ext uri="{FF2B5EF4-FFF2-40B4-BE49-F238E27FC236}">
                <a16:creationId xmlns:a16="http://schemas.microsoft.com/office/drawing/2014/main" id="{33E70ECB-14AC-2FE6-3830-EB3F522117B0}"/>
              </a:ext>
            </a:extLst>
          </p:cNvPr>
          <p:cNvSpPr txBox="1"/>
          <p:nvPr/>
        </p:nvSpPr>
        <p:spPr>
          <a:xfrm>
            <a:off x="-59225" y="2126074"/>
            <a:ext cx="496711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b="1">
                <a:cs typeface="Calibri"/>
              </a:rPr>
              <a:t>PRILAGAJANJE IZOBRAŽEVALNIH AKTIVNOSTI:</a:t>
            </a:r>
            <a:endParaRPr lang="sl-SI">
              <a:cs typeface="Calibri"/>
            </a:endParaRPr>
          </a:p>
          <a:p>
            <a:pPr marL="285750" indent="-285750" algn="ctr">
              <a:buFont typeface="Arial"/>
              <a:buChar char="•"/>
            </a:pPr>
            <a:r>
              <a:rPr lang="sl-SI">
                <a:cs typeface="Calibri"/>
              </a:rPr>
              <a:t>na učenca usmerjene praktične in izkustvene aktivnosti</a:t>
            </a:r>
            <a:endParaRPr lang="sl-SI" b="1">
              <a:cs typeface="Calibri"/>
            </a:endParaRPr>
          </a:p>
          <a:p>
            <a:pPr marL="285750" indent="-285750" algn="ctr">
              <a:buFont typeface="Arial"/>
              <a:buChar char="•"/>
            </a:pPr>
            <a:r>
              <a:rPr lang="sl-SI">
                <a:cs typeface="Calibri"/>
              </a:rPr>
              <a:t>izobraževanje na lokaciji/terenu</a:t>
            </a:r>
          </a:p>
          <a:p>
            <a:pPr marL="285750" indent="-285750" algn="ctr">
              <a:buFont typeface="Arial"/>
              <a:buChar char="•"/>
            </a:pPr>
            <a:r>
              <a:rPr lang="sl-SI">
                <a:cs typeface="Calibri"/>
              </a:rPr>
              <a:t>vsebina prilagojena na ciljno skupino</a:t>
            </a:r>
          </a:p>
          <a:p>
            <a:pPr marL="285750" indent="-285750" algn="ctr">
              <a:buFont typeface="Arial"/>
              <a:buChar char="•"/>
            </a:pPr>
            <a:r>
              <a:rPr lang="sl-SI">
                <a:cs typeface="Calibri"/>
              </a:rPr>
              <a:t>tekmovanja, natečaji, tabori, izleti </a:t>
            </a:r>
          </a:p>
          <a:p>
            <a:pPr marL="285750" indent="-285750" algn="ctr">
              <a:buFont typeface="Arial"/>
              <a:buChar char="•"/>
            </a:pPr>
            <a:r>
              <a:rPr lang="sl-SI">
                <a:cs typeface="Calibri"/>
              </a:rPr>
              <a:t>možnost izbire vsebine</a:t>
            </a:r>
          </a:p>
        </p:txBody>
      </p:sp>
      <p:sp>
        <p:nvSpPr>
          <p:cNvPr id="10" name="PoljeZBesedilom 9">
            <a:extLst>
              <a:ext uri="{FF2B5EF4-FFF2-40B4-BE49-F238E27FC236}">
                <a16:creationId xmlns:a16="http://schemas.microsoft.com/office/drawing/2014/main" id="{22ED5B0E-B154-3F7D-43C7-C60B4B5FE39D}"/>
              </a:ext>
            </a:extLst>
          </p:cNvPr>
          <p:cNvSpPr txBox="1"/>
          <p:nvPr/>
        </p:nvSpPr>
        <p:spPr>
          <a:xfrm>
            <a:off x="388481" y="4234616"/>
            <a:ext cx="4906819" cy="2585323"/>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a:cs typeface="Calibri"/>
              </a:rPr>
              <a:t>»</a:t>
            </a:r>
            <a:r>
              <a:rPr lang="sl-SI" i="1">
                <a:cs typeface="Calibri"/>
              </a:rPr>
              <a:t>Zelo pogosto gre za nekakšen učni sprehod, kjer vodja sprehoda pojasnjuje elemente, npr. rastline, živali, pojave. Bistveno se nam zdi, da naučimo učence opazovati, torej na kak način si lahko nekaj ogledamo in preko tega vzpostavljamo </a:t>
            </a:r>
            <a:r>
              <a:rPr lang="sl-SI" i="1" err="1">
                <a:cs typeface="Calibri"/>
              </a:rPr>
              <a:t>senzibilizacijo</a:t>
            </a:r>
            <a:r>
              <a:rPr lang="sl-SI" i="1">
                <a:cs typeface="Calibri"/>
              </a:rPr>
              <a:t>. Vključujemo različne vaje doživljanja narave, ki niso vezani specifično na spoznavanje neke vrste, npr. rastline, živali.« </a:t>
            </a:r>
            <a:r>
              <a:rPr lang="sl-SI">
                <a:cs typeface="Calibri"/>
              </a:rPr>
              <a:t>(Zavod za varstvo narave RS)</a:t>
            </a:r>
            <a:endParaRPr lang="sl-SI"/>
          </a:p>
        </p:txBody>
      </p:sp>
      <p:pic>
        <p:nvPicPr>
          <p:cNvPr id="12" name="Slika 12">
            <a:extLst>
              <a:ext uri="{FF2B5EF4-FFF2-40B4-BE49-F238E27FC236}">
                <a16:creationId xmlns:a16="http://schemas.microsoft.com/office/drawing/2014/main" id="{2C88BEA4-9BC8-95C3-EBE4-AF3E8386EA67}"/>
              </a:ext>
            </a:extLst>
          </p:cNvPr>
          <p:cNvPicPr>
            <a:picLocks noChangeAspect="1"/>
          </p:cNvPicPr>
          <p:nvPr/>
        </p:nvPicPr>
        <p:blipFill>
          <a:blip r:embed="rId3"/>
          <a:stretch>
            <a:fillRect/>
          </a:stretch>
        </p:blipFill>
        <p:spPr>
          <a:xfrm>
            <a:off x="4903140" y="5534154"/>
            <a:ext cx="1143941" cy="832063"/>
          </a:xfrm>
          <a:prstGeom prst="rect">
            <a:avLst/>
          </a:prstGeom>
        </p:spPr>
      </p:pic>
    </p:spTree>
    <p:extLst>
      <p:ext uri="{BB962C8B-B14F-4D97-AF65-F5344CB8AC3E}">
        <p14:creationId xmlns:p14="http://schemas.microsoft.com/office/powerpoint/2010/main" val="2119449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kako delajo </a:t>
            </a:r>
            <a:endParaRPr lang="sl-SI"/>
          </a:p>
        </p:txBody>
      </p:sp>
      <p:pic>
        <p:nvPicPr>
          <p:cNvPr id="4" name="Slika 4" descr="Slika, ki vsebuje besede diagram&#10;&#10;Opis je samodejno ustvarjen">
            <a:extLst>
              <a:ext uri="{FF2B5EF4-FFF2-40B4-BE49-F238E27FC236}">
                <a16:creationId xmlns:a16="http://schemas.microsoft.com/office/drawing/2014/main" id="{794CC092-F6A1-4314-798D-3A6BB3B5C8ED}"/>
              </a:ext>
            </a:extLst>
          </p:cNvPr>
          <p:cNvPicPr>
            <a:picLocks noChangeAspect="1"/>
          </p:cNvPicPr>
          <p:nvPr/>
        </p:nvPicPr>
        <p:blipFill>
          <a:blip r:embed="rId2"/>
          <a:stretch>
            <a:fillRect/>
          </a:stretch>
        </p:blipFill>
        <p:spPr>
          <a:xfrm>
            <a:off x="5214869" y="1451620"/>
            <a:ext cx="6462546" cy="4215603"/>
          </a:xfrm>
          <a:prstGeom prst="rect">
            <a:avLst/>
          </a:prstGeom>
        </p:spPr>
      </p:pic>
      <p:cxnSp>
        <p:nvCxnSpPr>
          <p:cNvPr id="5" name="Raven puščični povezovalnik 4">
            <a:extLst>
              <a:ext uri="{FF2B5EF4-FFF2-40B4-BE49-F238E27FC236}">
                <a16:creationId xmlns:a16="http://schemas.microsoft.com/office/drawing/2014/main" id="{B78E2F78-D3C5-B46B-66F5-545F04851282}"/>
              </a:ext>
            </a:extLst>
          </p:cNvPr>
          <p:cNvCxnSpPr/>
          <p:nvPr/>
        </p:nvCxnSpPr>
        <p:spPr>
          <a:xfrm flipH="1" flipV="1">
            <a:off x="4628955" y="2158658"/>
            <a:ext cx="1535804" cy="245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Raven puščični povezovalnik 5">
            <a:extLst>
              <a:ext uri="{FF2B5EF4-FFF2-40B4-BE49-F238E27FC236}">
                <a16:creationId xmlns:a16="http://schemas.microsoft.com/office/drawing/2014/main" id="{3E5C7AB2-2F56-03D9-D2BE-D4C8ADE595B1}"/>
              </a:ext>
            </a:extLst>
          </p:cNvPr>
          <p:cNvCxnSpPr>
            <a:cxnSpLocks/>
          </p:cNvCxnSpPr>
          <p:nvPr/>
        </p:nvCxnSpPr>
        <p:spPr>
          <a:xfrm flipH="1">
            <a:off x="4277465" y="2654942"/>
            <a:ext cx="2221684" cy="256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PoljeZBesedilom 7">
            <a:extLst>
              <a:ext uri="{FF2B5EF4-FFF2-40B4-BE49-F238E27FC236}">
                <a16:creationId xmlns:a16="http://schemas.microsoft.com/office/drawing/2014/main" id="{55CCC279-AF70-C5BD-5576-247ADA477786}"/>
              </a:ext>
            </a:extLst>
          </p:cNvPr>
          <p:cNvSpPr txBox="1"/>
          <p:nvPr/>
        </p:nvSpPr>
        <p:spPr>
          <a:xfrm>
            <a:off x="133626" y="1448740"/>
            <a:ext cx="48354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sz="2000" b="1">
                <a:cs typeface="Calibri"/>
              </a:rPr>
              <a:t>SODELOVANJE Z RAZLIČNIMI DELEŽNIKI: </a:t>
            </a:r>
            <a:r>
              <a:rPr lang="sl-SI" sz="2000">
                <a:cs typeface="Calibri"/>
              </a:rPr>
              <a:t>dobavitelji, medsektorsko sodelovanje, partnersko kmetovanje, društva, zveze, lokalna skupnost, mednarodna podjetja</a:t>
            </a:r>
            <a:r>
              <a:rPr lang="sl-SI" sz="1600">
                <a:cs typeface="Calibri"/>
              </a:rPr>
              <a:t> </a:t>
            </a:r>
          </a:p>
          <a:p>
            <a:pPr algn="ctr"/>
            <a:endParaRPr lang="sl-SI" sz="1600">
              <a:cs typeface="Calibri"/>
            </a:endParaRPr>
          </a:p>
          <a:p>
            <a:endParaRPr lang="sl-SI" sz="1600">
              <a:cs typeface="Calibri"/>
            </a:endParaRPr>
          </a:p>
          <a:p>
            <a:endParaRPr lang="sl-SI" sz="1600">
              <a:cs typeface="Calibri"/>
            </a:endParaRPr>
          </a:p>
        </p:txBody>
      </p:sp>
      <p:sp>
        <p:nvSpPr>
          <p:cNvPr id="9" name="PoljeZBesedilom 8">
            <a:extLst>
              <a:ext uri="{FF2B5EF4-FFF2-40B4-BE49-F238E27FC236}">
                <a16:creationId xmlns:a16="http://schemas.microsoft.com/office/drawing/2014/main" id="{33E70ECB-14AC-2FE6-3830-EB3F522117B0}"/>
              </a:ext>
            </a:extLst>
          </p:cNvPr>
          <p:cNvSpPr txBox="1"/>
          <p:nvPr/>
        </p:nvSpPr>
        <p:spPr>
          <a:xfrm>
            <a:off x="128923" y="2794001"/>
            <a:ext cx="4967111"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sz="2000" b="1">
                <a:cs typeface="Calibri"/>
              </a:rPr>
              <a:t>NAČRTNO OBLIKOVANJE EKIPE:</a:t>
            </a:r>
            <a:endParaRPr lang="sl-SI" sz="2000">
              <a:cs typeface="Calibri"/>
            </a:endParaRPr>
          </a:p>
          <a:p>
            <a:pPr algn="ctr"/>
            <a:r>
              <a:rPr lang="sl-SI" sz="2000">
                <a:cs typeface="Calibri"/>
              </a:rPr>
              <a:t>predstavniki lokalne skupnosti, marketing strokovnjaki, komunikologi</a:t>
            </a:r>
            <a:endParaRPr lang="sl-SI" sz="2000" b="1">
              <a:cs typeface="Calibri"/>
            </a:endParaRPr>
          </a:p>
          <a:p>
            <a:pPr marL="285750" indent="-285750" algn="ctr">
              <a:buFont typeface="Arial"/>
              <a:buChar char="•"/>
            </a:pPr>
            <a:endParaRPr lang="sl-SI" sz="1600">
              <a:cs typeface="Calibri"/>
            </a:endParaRPr>
          </a:p>
        </p:txBody>
      </p:sp>
      <p:sp>
        <p:nvSpPr>
          <p:cNvPr id="11" name="PoljeZBesedilom 10">
            <a:extLst>
              <a:ext uri="{FF2B5EF4-FFF2-40B4-BE49-F238E27FC236}">
                <a16:creationId xmlns:a16="http://schemas.microsoft.com/office/drawing/2014/main" id="{61FE45C0-0095-7465-228E-89A5925CCF9D}"/>
              </a:ext>
            </a:extLst>
          </p:cNvPr>
          <p:cNvSpPr txBox="1"/>
          <p:nvPr/>
        </p:nvSpPr>
        <p:spPr>
          <a:xfrm>
            <a:off x="482556" y="4037060"/>
            <a:ext cx="4483485" cy="2585323"/>
          </a:xfrm>
          <a:prstGeom prst="rect">
            <a:avLst/>
          </a:prstGeom>
          <a:noFill/>
          <a:ln>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a:cs typeface="Calibri"/>
              </a:rPr>
              <a:t>»</a:t>
            </a:r>
            <a:r>
              <a:rPr lang="sl-SI" i="1">
                <a:ea typeface="+mn-lt"/>
                <a:cs typeface="+mn-lt"/>
              </a:rPr>
              <a:t>In, zato smo v bistvu potem začeli leta 2021 potem bolj aktivno formulirati novo ekipo, ki je v bistvu pokrila nekako ta vsa področja delovanja - neko tako organizacijo, od marketinga, tehničnega ozadja, seveda kuhinje, ki je to ključni del, dizajna in vsega ostalega in ustvarili ekipo, ki ustvarja </a:t>
            </a:r>
            <a:r>
              <a:rPr lang="sl-SI" i="1" err="1">
                <a:ea typeface="+mn-lt"/>
                <a:cs typeface="+mn-lt"/>
              </a:rPr>
              <a:t>Jeej</a:t>
            </a:r>
            <a:r>
              <a:rPr lang="sl-SI" i="1">
                <a:ea typeface="+mn-lt"/>
                <a:cs typeface="+mn-lt"/>
              </a:rPr>
              <a:t>!, kot ga lahko spoznate danes na policah naših trgovinic.«</a:t>
            </a:r>
            <a:r>
              <a:rPr lang="sl-SI" i="1">
                <a:cs typeface="Calibri"/>
              </a:rPr>
              <a:t> </a:t>
            </a:r>
            <a:r>
              <a:rPr lang="sl-SI">
                <a:cs typeface="Calibri"/>
              </a:rPr>
              <a:t>(Projekt JEEJ!)</a:t>
            </a:r>
            <a:endParaRPr lang="sl-SI"/>
          </a:p>
        </p:txBody>
      </p:sp>
      <p:pic>
        <p:nvPicPr>
          <p:cNvPr id="13" name="Slika 12" descr="Slika, ki vsebuje besede besedilo, prevoz, kolo, orožje&#10;&#10;Opis je samodejno ustvarjen">
            <a:extLst>
              <a:ext uri="{FF2B5EF4-FFF2-40B4-BE49-F238E27FC236}">
                <a16:creationId xmlns:a16="http://schemas.microsoft.com/office/drawing/2014/main" id="{F89350A4-14CC-3125-F94D-0991B3A9B742}"/>
              </a:ext>
            </a:extLst>
          </p:cNvPr>
          <p:cNvPicPr>
            <a:picLocks noChangeAspect="1"/>
          </p:cNvPicPr>
          <p:nvPr/>
        </p:nvPicPr>
        <p:blipFill>
          <a:blip r:embed="rId3"/>
          <a:stretch>
            <a:fillRect/>
          </a:stretch>
        </p:blipFill>
        <p:spPr>
          <a:xfrm>
            <a:off x="1881" y="3426894"/>
            <a:ext cx="1143941" cy="832063"/>
          </a:xfrm>
          <a:prstGeom prst="rect">
            <a:avLst/>
          </a:prstGeom>
        </p:spPr>
      </p:pic>
    </p:spTree>
    <p:extLst>
      <p:ext uri="{BB962C8B-B14F-4D97-AF65-F5344CB8AC3E}">
        <p14:creationId xmlns:p14="http://schemas.microsoft.com/office/powerpoint/2010/main" val="292617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kako delajo </a:t>
            </a:r>
            <a:endParaRPr lang="sl-SI"/>
          </a:p>
        </p:txBody>
      </p:sp>
      <p:pic>
        <p:nvPicPr>
          <p:cNvPr id="4" name="Slika 4" descr="Slika, ki vsebuje besede diagram&#10;&#10;Opis je samodejno ustvarjen">
            <a:extLst>
              <a:ext uri="{FF2B5EF4-FFF2-40B4-BE49-F238E27FC236}">
                <a16:creationId xmlns:a16="http://schemas.microsoft.com/office/drawing/2014/main" id="{794CC092-F6A1-4314-798D-3A6BB3B5C8ED}"/>
              </a:ext>
            </a:extLst>
          </p:cNvPr>
          <p:cNvPicPr>
            <a:picLocks noChangeAspect="1"/>
          </p:cNvPicPr>
          <p:nvPr/>
        </p:nvPicPr>
        <p:blipFill>
          <a:blip r:embed="rId2"/>
          <a:stretch>
            <a:fillRect/>
          </a:stretch>
        </p:blipFill>
        <p:spPr>
          <a:xfrm>
            <a:off x="2910054" y="1573916"/>
            <a:ext cx="6180324" cy="4036862"/>
          </a:xfrm>
          <a:prstGeom prst="rect">
            <a:avLst/>
          </a:prstGeom>
        </p:spPr>
      </p:pic>
      <p:sp>
        <p:nvSpPr>
          <p:cNvPr id="8" name="PoljeZBesedilom 1">
            <a:extLst>
              <a:ext uri="{FF2B5EF4-FFF2-40B4-BE49-F238E27FC236}">
                <a16:creationId xmlns:a16="http://schemas.microsoft.com/office/drawing/2014/main" id="{AA50F38D-CAE3-2716-073C-2973987C6A81}"/>
              </a:ext>
            </a:extLst>
          </p:cNvPr>
          <p:cNvSpPr txBox="1"/>
          <p:nvPr/>
        </p:nvSpPr>
        <p:spPr>
          <a:xfrm>
            <a:off x="-83909" y="4009140"/>
            <a:ext cx="2718742" cy="19082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sz="1600" b="1">
              <a:cs typeface="Calibri"/>
            </a:endParaRPr>
          </a:p>
          <a:p>
            <a:pPr algn="ctr"/>
            <a:r>
              <a:rPr lang="sl-SI">
                <a:cs typeface="Calibri"/>
              </a:rPr>
              <a:t>prosta reja; brez škropiv in umetnih gnojil, naravno opraševanje</a:t>
            </a:r>
            <a:endParaRPr lang="sl-SI" b="1">
              <a:cs typeface="Calibri"/>
            </a:endParaRPr>
          </a:p>
          <a:p>
            <a:pPr algn="ctr"/>
            <a:endParaRPr lang="sl-SI" sz="1600">
              <a:cs typeface="Calibri"/>
            </a:endParaRPr>
          </a:p>
          <a:p>
            <a:endParaRPr lang="sl-SI" sz="1600">
              <a:cs typeface="Calibri"/>
            </a:endParaRPr>
          </a:p>
          <a:p>
            <a:endParaRPr lang="sl-SI" sz="1600">
              <a:cs typeface="Calibri"/>
            </a:endParaRPr>
          </a:p>
        </p:txBody>
      </p:sp>
      <p:cxnSp>
        <p:nvCxnSpPr>
          <p:cNvPr id="11" name="Raven puščični povezovalnik 10">
            <a:extLst>
              <a:ext uri="{FF2B5EF4-FFF2-40B4-BE49-F238E27FC236}">
                <a16:creationId xmlns:a16="http://schemas.microsoft.com/office/drawing/2014/main" id="{6EEDA26A-1F54-FF16-FCDA-114A3A821D15}"/>
              </a:ext>
            </a:extLst>
          </p:cNvPr>
          <p:cNvCxnSpPr/>
          <p:nvPr/>
        </p:nvCxnSpPr>
        <p:spPr>
          <a:xfrm flipH="1">
            <a:off x="2484064" y="3636307"/>
            <a:ext cx="1611063" cy="704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a:extLst>
              <a:ext uri="{FF2B5EF4-FFF2-40B4-BE49-F238E27FC236}">
                <a16:creationId xmlns:a16="http://schemas.microsoft.com/office/drawing/2014/main" id="{027F5FDF-74E2-D7D0-5AE8-CF3906A24972}"/>
              </a:ext>
            </a:extLst>
          </p:cNvPr>
          <p:cNvCxnSpPr>
            <a:cxnSpLocks/>
          </p:cNvCxnSpPr>
          <p:nvPr/>
        </p:nvCxnSpPr>
        <p:spPr>
          <a:xfrm flipH="1" flipV="1">
            <a:off x="2258286" y="2045770"/>
            <a:ext cx="764398" cy="11295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PoljeZBesedilom 1">
            <a:extLst>
              <a:ext uri="{FF2B5EF4-FFF2-40B4-BE49-F238E27FC236}">
                <a16:creationId xmlns:a16="http://schemas.microsoft.com/office/drawing/2014/main" id="{D2BFBB9C-E7F8-F9DC-8183-5572C70093AB}"/>
              </a:ext>
            </a:extLst>
          </p:cNvPr>
          <p:cNvSpPr txBox="1"/>
          <p:nvPr/>
        </p:nvSpPr>
        <p:spPr>
          <a:xfrm>
            <a:off x="150749" y="1095380"/>
            <a:ext cx="2398890" cy="2215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b="1">
                <a:cs typeface="Calibri"/>
              </a:rPr>
              <a:t>uporaba lokalnih sestavin za živilske izdelke; uporaba lokalnega lesa</a:t>
            </a:r>
          </a:p>
          <a:p>
            <a:pPr algn="ctr"/>
            <a:endParaRPr lang="sl-SI" sz="1600">
              <a:cs typeface="Calibri"/>
            </a:endParaRPr>
          </a:p>
          <a:p>
            <a:endParaRPr lang="sl-SI" sz="1600">
              <a:cs typeface="Calibri"/>
            </a:endParaRPr>
          </a:p>
          <a:p>
            <a:endParaRPr lang="sl-SI" sz="1600">
              <a:cs typeface="Calibri"/>
            </a:endParaRPr>
          </a:p>
        </p:txBody>
      </p:sp>
      <p:cxnSp>
        <p:nvCxnSpPr>
          <p:cNvPr id="15" name="Raven puščični povezovalnik 14">
            <a:extLst>
              <a:ext uri="{FF2B5EF4-FFF2-40B4-BE49-F238E27FC236}">
                <a16:creationId xmlns:a16="http://schemas.microsoft.com/office/drawing/2014/main" id="{D1DA896D-17AA-1A2A-EC19-422B797A5131}"/>
              </a:ext>
            </a:extLst>
          </p:cNvPr>
          <p:cNvCxnSpPr>
            <a:cxnSpLocks/>
          </p:cNvCxnSpPr>
          <p:nvPr/>
        </p:nvCxnSpPr>
        <p:spPr>
          <a:xfrm flipH="1">
            <a:off x="2145395" y="4285418"/>
            <a:ext cx="1272400" cy="9212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PoljeZBesedilom 1">
            <a:extLst>
              <a:ext uri="{FF2B5EF4-FFF2-40B4-BE49-F238E27FC236}">
                <a16:creationId xmlns:a16="http://schemas.microsoft.com/office/drawing/2014/main" id="{B52D99B3-FD8A-BEBB-44EB-58B7065C404C}"/>
              </a:ext>
            </a:extLst>
          </p:cNvPr>
          <p:cNvSpPr txBox="1"/>
          <p:nvPr/>
        </p:nvSpPr>
        <p:spPr>
          <a:xfrm>
            <a:off x="462885" y="5136442"/>
            <a:ext cx="2718742" cy="2215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brezplačni ogledi in delavnice; sadika drevesa za vsakega novorojenčka v lokalni skupnosti</a:t>
            </a:r>
          </a:p>
          <a:p>
            <a:pPr algn="ctr"/>
            <a:endParaRPr lang="sl-SI" sz="1600">
              <a:cs typeface="Calibri"/>
            </a:endParaRPr>
          </a:p>
          <a:p>
            <a:endParaRPr lang="sl-SI" sz="1600">
              <a:cs typeface="Calibri"/>
            </a:endParaRPr>
          </a:p>
          <a:p>
            <a:endParaRPr lang="sl-SI" sz="1600">
              <a:cs typeface="Calibri"/>
            </a:endParaRPr>
          </a:p>
        </p:txBody>
      </p:sp>
      <p:cxnSp>
        <p:nvCxnSpPr>
          <p:cNvPr id="17" name="Raven puščični povezovalnik 16">
            <a:extLst>
              <a:ext uri="{FF2B5EF4-FFF2-40B4-BE49-F238E27FC236}">
                <a16:creationId xmlns:a16="http://schemas.microsoft.com/office/drawing/2014/main" id="{32401295-585D-7E80-0C52-9309AB29A8AD}"/>
              </a:ext>
            </a:extLst>
          </p:cNvPr>
          <p:cNvCxnSpPr>
            <a:cxnSpLocks/>
          </p:cNvCxnSpPr>
          <p:nvPr/>
        </p:nvCxnSpPr>
        <p:spPr>
          <a:xfrm flipV="1">
            <a:off x="6512832" y="2158658"/>
            <a:ext cx="2951524" cy="24936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PoljeZBesedilom 1">
            <a:extLst>
              <a:ext uri="{FF2B5EF4-FFF2-40B4-BE49-F238E27FC236}">
                <a16:creationId xmlns:a16="http://schemas.microsoft.com/office/drawing/2014/main" id="{3055B5FC-068B-1499-1A8C-8669C05526E8}"/>
              </a:ext>
            </a:extLst>
          </p:cNvPr>
          <p:cNvSpPr txBox="1"/>
          <p:nvPr/>
        </p:nvSpPr>
        <p:spPr>
          <a:xfrm>
            <a:off x="9042439" y="1307628"/>
            <a:ext cx="2718742" cy="16619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obratovanje kot zadruga, ne kot klasično podjetje</a:t>
            </a:r>
          </a:p>
          <a:p>
            <a:pPr algn="ctr"/>
            <a:endParaRPr lang="sl-SI" sz="1600">
              <a:cs typeface="Calibri"/>
            </a:endParaRPr>
          </a:p>
          <a:p>
            <a:endParaRPr lang="sl-SI" sz="1600">
              <a:cs typeface="Calibri"/>
            </a:endParaRPr>
          </a:p>
          <a:p>
            <a:endParaRPr lang="sl-SI" sz="1600">
              <a:cs typeface="Calibri"/>
            </a:endParaRPr>
          </a:p>
        </p:txBody>
      </p:sp>
      <p:cxnSp>
        <p:nvCxnSpPr>
          <p:cNvPr id="19" name="Raven puščični povezovalnik 18">
            <a:extLst>
              <a:ext uri="{FF2B5EF4-FFF2-40B4-BE49-F238E27FC236}">
                <a16:creationId xmlns:a16="http://schemas.microsoft.com/office/drawing/2014/main" id="{CDA4FEA5-F4E1-7775-C479-DAA823615095}"/>
              </a:ext>
            </a:extLst>
          </p:cNvPr>
          <p:cNvCxnSpPr>
            <a:cxnSpLocks/>
          </p:cNvCxnSpPr>
          <p:nvPr/>
        </p:nvCxnSpPr>
        <p:spPr>
          <a:xfrm>
            <a:off x="6493170" y="4482972"/>
            <a:ext cx="3041476" cy="6615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PoljeZBesedilom 1">
            <a:extLst>
              <a:ext uri="{FF2B5EF4-FFF2-40B4-BE49-F238E27FC236}">
                <a16:creationId xmlns:a16="http://schemas.microsoft.com/office/drawing/2014/main" id="{FB9D3B39-6E26-E34E-3D24-6D91CDC2B518}"/>
              </a:ext>
            </a:extLst>
          </p:cNvPr>
          <p:cNvSpPr txBox="1"/>
          <p:nvPr/>
        </p:nvSpPr>
        <p:spPr>
          <a:xfrm>
            <a:off x="9410174" y="4741015"/>
            <a:ext cx="2718742"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QR kode ali </a:t>
            </a:r>
            <a:r>
              <a:rPr lang="sl-SI" err="1">
                <a:cs typeface="Calibri"/>
              </a:rPr>
              <a:t>piktogrami</a:t>
            </a:r>
            <a:r>
              <a:rPr lang="sl-SI">
                <a:cs typeface="Calibri"/>
              </a:rPr>
              <a:t>, ki zagotavljajo sledljivost in transparentnost</a:t>
            </a:r>
          </a:p>
          <a:p>
            <a:pPr algn="ctr"/>
            <a:endParaRPr lang="sl-SI" sz="1600">
              <a:cs typeface="Calibri"/>
            </a:endParaRPr>
          </a:p>
          <a:p>
            <a:endParaRPr lang="sl-SI" sz="1600">
              <a:cs typeface="Calibri"/>
            </a:endParaRPr>
          </a:p>
          <a:p>
            <a:endParaRPr lang="sl-SI" sz="1600">
              <a:cs typeface="Calibri"/>
            </a:endParaRPr>
          </a:p>
        </p:txBody>
      </p:sp>
      <p:cxnSp>
        <p:nvCxnSpPr>
          <p:cNvPr id="3" name="Raven puščični povezovalnik 2">
            <a:extLst>
              <a:ext uri="{FF2B5EF4-FFF2-40B4-BE49-F238E27FC236}">
                <a16:creationId xmlns:a16="http://schemas.microsoft.com/office/drawing/2014/main" id="{DE4BE6E4-CC7B-1EBA-2530-9DC5CB788490}"/>
              </a:ext>
            </a:extLst>
          </p:cNvPr>
          <p:cNvCxnSpPr>
            <a:cxnSpLocks/>
          </p:cNvCxnSpPr>
          <p:nvPr/>
        </p:nvCxnSpPr>
        <p:spPr>
          <a:xfrm flipH="1">
            <a:off x="2395909" y="2858556"/>
            <a:ext cx="1071987" cy="262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PoljeZBesedilom 1">
            <a:extLst>
              <a:ext uri="{FF2B5EF4-FFF2-40B4-BE49-F238E27FC236}">
                <a16:creationId xmlns:a16="http://schemas.microsoft.com/office/drawing/2014/main" id="{A7C0D88B-479A-4C06-859A-4E60EB4DC080}"/>
              </a:ext>
            </a:extLst>
          </p:cNvPr>
          <p:cNvSpPr txBox="1"/>
          <p:nvPr/>
        </p:nvSpPr>
        <p:spPr>
          <a:xfrm>
            <a:off x="274631" y="2555007"/>
            <a:ext cx="2398890" cy="17235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b="1">
                <a:cs typeface="Calibri"/>
              </a:rPr>
              <a:t>izobraževanja in delavnice za zaposlene, interno komuniciranje in ozaveščanje</a:t>
            </a:r>
            <a:endParaRPr lang="sl-SI" b="1"/>
          </a:p>
          <a:p>
            <a:pPr algn="ctr"/>
            <a:endParaRPr lang="sl-SI" sz="1600">
              <a:cs typeface="Calibri"/>
            </a:endParaRPr>
          </a:p>
        </p:txBody>
      </p:sp>
      <p:cxnSp>
        <p:nvCxnSpPr>
          <p:cNvPr id="6" name="Raven puščični povezovalnik 5">
            <a:extLst>
              <a:ext uri="{FF2B5EF4-FFF2-40B4-BE49-F238E27FC236}">
                <a16:creationId xmlns:a16="http://schemas.microsoft.com/office/drawing/2014/main" id="{C99CFC45-CB1D-1AA6-8D77-A5E2994A8377}"/>
              </a:ext>
            </a:extLst>
          </p:cNvPr>
          <p:cNvCxnSpPr>
            <a:cxnSpLocks/>
          </p:cNvCxnSpPr>
          <p:nvPr/>
        </p:nvCxnSpPr>
        <p:spPr>
          <a:xfrm>
            <a:off x="7337828" y="3046915"/>
            <a:ext cx="2001064" cy="377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PoljeZBesedilom 1">
            <a:extLst>
              <a:ext uri="{FF2B5EF4-FFF2-40B4-BE49-F238E27FC236}">
                <a16:creationId xmlns:a16="http://schemas.microsoft.com/office/drawing/2014/main" id="{26F6546B-D7E7-CA03-C8C2-835546E432B2}"/>
              </a:ext>
            </a:extLst>
          </p:cNvPr>
          <p:cNvSpPr txBox="1"/>
          <p:nvPr/>
        </p:nvSpPr>
        <p:spPr>
          <a:xfrm>
            <a:off x="9256483" y="2985740"/>
            <a:ext cx="2718742" cy="16619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b="1">
                <a:cs typeface="Calibri"/>
              </a:rPr>
              <a:t>kazalci, poročila, odziv na družabnih omrežjih</a:t>
            </a:r>
          </a:p>
          <a:p>
            <a:pPr algn="ctr"/>
            <a:endParaRPr lang="sl-SI" sz="1600">
              <a:cs typeface="Calibri"/>
            </a:endParaRPr>
          </a:p>
          <a:p>
            <a:endParaRPr lang="sl-SI" sz="1600">
              <a:cs typeface="Calibri"/>
            </a:endParaRPr>
          </a:p>
          <a:p>
            <a:endParaRPr lang="sl-SI" sz="1600">
              <a:cs typeface="Calibri"/>
            </a:endParaRPr>
          </a:p>
        </p:txBody>
      </p:sp>
    </p:spTree>
    <p:extLst>
      <p:ext uri="{BB962C8B-B14F-4D97-AF65-F5344CB8AC3E}">
        <p14:creationId xmlns:p14="http://schemas.microsoft.com/office/powerpoint/2010/main" val="2241833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lak 3">
            <a:extLst>
              <a:ext uri="{FF2B5EF4-FFF2-40B4-BE49-F238E27FC236}">
                <a16:creationId xmlns:a16="http://schemas.microsoft.com/office/drawing/2014/main" id="{8A55C38B-FAC6-27FB-0003-9F43CDC7414A}"/>
              </a:ext>
            </a:extLst>
          </p:cNvPr>
          <p:cNvSpPr/>
          <p:nvPr/>
        </p:nvSpPr>
        <p:spPr>
          <a:xfrm>
            <a:off x="7056" y="1171864"/>
            <a:ext cx="12079965" cy="5205288"/>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komunikacija </a:t>
            </a:r>
            <a:endParaRPr lang="sl-SI"/>
          </a:p>
        </p:txBody>
      </p:sp>
      <p:pic>
        <p:nvPicPr>
          <p:cNvPr id="3" name="Slika 3" descr="Slika, ki vsebuje besede besedilo&#10;&#10;Opis je samodejno ustvarjen">
            <a:extLst>
              <a:ext uri="{FF2B5EF4-FFF2-40B4-BE49-F238E27FC236}">
                <a16:creationId xmlns:a16="http://schemas.microsoft.com/office/drawing/2014/main" id="{367E0E94-33FE-1C02-3BEC-8D8B92C2A25F}"/>
              </a:ext>
            </a:extLst>
          </p:cNvPr>
          <p:cNvPicPr>
            <a:picLocks noChangeAspect="1"/>
          </p:cNvPicPr>
          <p:nvPr/>
        </p:nvPicPr>
        <p:blipFill>
          <a:blip r:embed="rId2"/>
          <a:stretch>
            <a:fillRect/>
          </a:stretch>
        </p:blipFill>
        <p:spPr>
          <a:xfrm>
            <a:off x="1666138" y="2016908"/>
            <a:ext cx="8395770" cy="3252650"/>
          </a:xfrm>
          <a:prstGeom prst="rect">
            <a:avLst/>
          </a:prstGeom>
        </p:spPr>
      </p:pic>
      <p:pic>
        <p:nvPicPr>
          <p:cNvPr id="5" name="Slika 5" descr="Slika, ki vsebuje besede besedilo&#10;&#10;Opis je samodejno ustvarjen">
            <a:extLst>
              <a:ext uri="{FF2B5EF4-FFF2-40B4-BE49-F238E27FC236}">
                <a16:creationId xmlns:a16="http://schemas.microsoft.com/office/drawing/2014/main" id="{0E5F44F9-E975-F7A4-0C0A-C1902CB4CFD4}"/>
              </a:ext>
            </a:extLst>
          </p:cNvPr>
          <p:cNvPicPr>
            <a:picLocks noChangeAspect="1"/>
          </p:cNvPicPr>
          <p:nvPr/>
        </p:nvPicPr>
        <p:blipFill>
          <a:blip r:embed="rId3"/>
          <a:stretch>
            <a:fillRect/>
          </a:stretch>
        </p:blipFill>
        <p:spPr>
          <a:xfrm>
            <a:off x="1375363" y="974710"/>
            <a:ext cx="9431866" cy="4438207"/>
          </a:xfrm>
          <a:prstGeom prst="rect">
            <a:avLst/>
          </a:prstGeom>
        </p:spPr>
      </p:pic>
      <p:pic>
        <p:nvPicPr>
          <p:cNvPr id="7" name="Slika 7" descr="Slika, ki vsebuje besede stavba, lok&#10;&#10;Opis je samodejno ustvarjen">
            <a:extLst>
              <a:ext uri="{FF2B5EF4-FFF2-40B4-BE49-F238E27FC236}">
                <a16:creationId xmlns:a16="http://schemas.microsoft.com/office/drawing/2014/main" id="{7946A340-5113-F3FE-C238-3E5268590AC1}"/>
              </a:ext>
            </a:extLst>
          </p:cNvPr>
          <p:cNvPicPr>
            <a:picLocks noChangeAspect="1"/>
          </p:cNvPicPr>
          <p:nvPr/>
        </p:nvPicPr>
        <p:blipFill>
          <a:blip r:embed="rId4"/>
          <a:stretch>
            <a:fillRect/>
          </a:stretch>
        </p:blipFill>
        <p:spPr>
          <a:xfrm>
            <a:off x="3763" y="5079059"/>
            <a:ext cx="2438400" cy="2438400"/>
          </a:xfrm>
          <a:prstGeom prst="rect">
            <a:avLst/>
          </a:prstGeom>
        </p:spPr>
      </p:pic>
      <p:pic>
        <p:nvPicPr>
          <p:cNvPr id="8" name="Slika 7" descr="Slika, ki vsebuje besede stavba, lok&#10;&#10;Opis je samodejno ustvarjen">
            <a:extLst>
              <a:ext uri="{FF2B5EF4-FFF2-40B4-BE49-F238E27FC236}">
                <a16:creationId xmlns:a16="http://schemas.microsoft.com/office/drawing/2014/main" id="{EEF52160-0FAE-F657-882D-82FAD55A49CF}"/>
              </a:ext>
            </a:extLst>
          </p:cNvPr>
          <p:cNvPicPr>
            <a:picLocks noChangeAspect="1"/>
          </p:cNvPicPr>
          <p:nvPr/>
        </p:nvPicPr>
        <p:blipFill>
          <a:blip r:embed="rId4"/>
          <a:stretch>
            <a:fillRect/>
          </a:stretch>
        </p:blipFill>
        <p:spPr>
          <a:xfrm>
            <a:off x="9458207" y="4937948"/>
            <a:ext cx="2438400" cy="2438400"/>
          </a:xfrm>
          <a:prstGeom prst="rect">
            <a:avLst/>
          </a:prstGeom>
        </p:spPr>
      </p:pic>
    </p:spTree>
    <p:extLst>
      <p:ext uri="{BB962C8B-B14F-4D97-AF65-F5344CB8AC3E}">
        <p14:creationId xmlns:p14="http://schemas.microsoft.com/office/powerpoint/2010/main" val="4101572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lak 3">
            <a:extLst>
              <a:ext uri="{FF2B5EF4-FFF2-40B4-BE49-F238E27FC236}">
                <a16:creationId xmlns:a16="http://schemas.microsoft.com/office/drawing/2014/main" id="{8A55C38B-FAC6-27FB-0003-9F43CDC7414A}"/>
              </a:ext>
            </a:extLst>
          </p:cNvPr>
          <p:cNvSpPr/>
          <p:nvPr/>
        </p:nvSpPr>
        <p:spPr>
          <a:xfrm>
            <a:off x="2330685" y="1294159"/>
            <a:ext cx="7047002" cy="3464918"/>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PRAKSA – komunikacija </a:t>
            </a:r>
            <a:endParaRPr lang="sl-SI"/>
          </a:p>
        </p:txBody>
      </p:sp>
      <p:pic>
        <p:nvPicPr>
          <p:cNvPr id="5" name="Slika 5" descr="Slika, ki vsebuje besede besedilo&#10;&#10;Opis je samodejno ustvarjen">
            <a:extLst>
              <a:ext uri="{FF2B5EF4-FFF2-40B4-BE49-F238E27FC236}">
                <a16:creationId xmlns:a16="http://schemas.microsoft.com/office/drawing/2014/main" id="{0E5F44F9-E975-F7A4-0C0A-C1902CB4CFD4}"/>
              </a:ext>
            </a:extLst>
          </p:cNvPr>
          <p:cNvPicPr>
            <a:picLocks noChangeAspect="1"/>
          </p:cNvPicPr>
          <p:nvPr/>
        </p:nvPicPr>
        <p:blipFill>
          <a:blip r:embed="rId2"/>
          <a:stretch>
            <a:fillRect/>
          </a:stretch>
        </p:blipFill>
        <p:spPr>
          <a:xfrm>
            <a:off x="3228622" y="1369820"/>
            <a:ext cx="5443125" cy="2566133"/>
          </a:xfrm>
          <a:prstGeom prst="rect">
            <a:avLst/>
          </a:prstGeom>
        </p:spPr>
      </p:pic>
      <p:sp>
        <p:nvSpPr>
          <p:cNvPr id="9" name="PoljeZBesedilom 8">
            <a:extLst>
              <a:ext uri="{FF2B5EF4-FFF2-40B4-BE49-F238E27FC236}">
                <a16:creationId xmlns:a16="http://schemas.microsoft.com/office/drawing/2014/main" id="{37072250-2AEF-C81C-248F-43CE0C961404}"/>
              </a:ext>
            </a:extLst>
          </p:cNvPr>
          <p:cNvSpPr txBox="1"/>
          <p:nvPr/>
        </p:nvSpPr>
        <p:spPr>
          <a:xfrm>
            <a:off x="9465773" y="1063036"/>
            <a:ext cx="2605853" cy="2215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spremljanje odziva na družabnih omrežjih; vprašalniki na dogodkih; knjiga vtisov</a:t>
            </a:r>
          </a:p>
          <a:p>
            <a:pPr algn="ctr"/>
            <a:endParaRPr lang="sl-SI" sz="1600">
              <a:cs typeface="Calibri"/>
            </a:endParaRPr>
          </a:p>
          <a:p>
            <a:endParaRPr lang="sl-SI" sz="1600">
              <a:cs typeface="Calibri"/>
            </a:endParaRPr>
          </a:p>
          <a:p>
            <a:endParaRPr lang="sl-SI" sz="1600">
              <a:cs typeface="Calibri"/>
            </a:endParaRPr>
          </a:p>
        </p:txBody>
      </p:sp>
      <p:cxnSp>
        <p:nvCxnSpPr>
          <p:cNvPr id="10" name="Raven puščični povezovalnik 9">
            <a:extLst>
              <a:ext uri="{FF2B5EF4-FFF2-40B4-BE49-F238E27FC236}">
                <a16:creationId xmlns:a16="http://schemas.microsoft.com/office/drawing/2014/main" id="{B39834B3-5A39-2A48-4EF2-01351B672758}"/>
              </a:ext>
            </a:extLst>
          </p:cNvPr>
          <p:cNvCxnSpPr/>
          <p:nvPr/>
        </p:nvCxnSpPr>
        <p:spPr>
          <a:xfrm flipV="1">
            <a:off x="8376356" y="1938868"/>
            <a:ext cx="1168399" cy="9670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PoljeZBesedilom 11">
            <a:extLst>
              <a:ext uri="{FF2B5EF4-FFF2-40B4-BE49-F238E27FC236}">
                <a16:creationId xmlns:a16="http://schemas.microsoft.com/office/drawing/2014/main" id="{7345814A-122F-0914-1B92-1883AFF919B1}"/>
              </a:ext>
            </a:extLst>
          </p:cNvPr>
          <p:cNvSpPr txBox="1"/>
          <p:nvPr/>
        </p:nvSpPr>
        <p:spPr>
          <a:xfrm>
            <a:off x="9390514" y="3123259"/>
            <a:ext cx="2605853" cy="24622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sz="1600" b="1">
              <a:cs typeface="Calibri"/>
            </a:endParaRPr>
          </a:p>
          <a:p>
            <a:pPr algn="ctr"/>
            <a:r>
              <a:rPr lang="sl-SI">
                <a:cs typeface="Calibri"/>
              </a:rPr>
              <a:t>večinoma za potrebe lokalne skupnosti in za potrebe starosti učencev (osnovna šola, srednja šola, fakultete)</a:t>
            </a:r>
            <a:endParaRPr lang="sl-SI" b="1">
              <a:cs typeface="Calibri"/>
            </a:endParaRPr>
          </a:p>
          <a:p>
            <a:pPr algn="ctr"/>
            <a:endParaRPr lang="sl-SI" sz="1600">
              <a:cs typeface="Calibri"/>
            </a:endParaRPr>
          </a:p>
          <a:p>
            <a:endParaRPr lang="sl-SI" sz="1600">
              <a:cs typeface="Calibri"/>
            </a:endParaRPr>
          </a:p>
          <a:p>
            <a:endParaRPr lang="sl-SI" sz="1600">
              <a:cs typeface="Calibri"/>
            </a:endParaRPr>
          </a:p>
        </p:txBody>
      </p:sp>
      <p:cxnSp>
        <p:nvCxnSpPr>
          <p:cNvPr id="13" name="Raven puščični povezovalnik 12">
            <a:extLst>
              <a:ext uri="{FF2B5EF4-FFF2-40B4-BE49-F238E27FC236}">
                <a16:creationId xmlns:a16="http://schemas.microsoft.com/office/drawing/2014/main" id="{B8A9DF66-16D7-9BA2-23D8-8B228CFA34E2}"/>
              </a:ext>
            </a:extLst>
          </p:cNvPr>
          <p:cNvCxnSpPr>
            <a:cxnSpLocks/>
          </p:cNvCxnSpPr>
          <p:nvPr/>
        </p:nvCxnSpPr>
        <p:spPr>
          <a:xfrm>
            <a:off x="7661393" y="3517429"/>
            <a:ext cx="1704621" cy="500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Raven puščični povezovalnik 13">
            <a:extLst>
              <a:ext uri="{FF2B5EF4-FFF2-40B4-BE49-F238E27FC236}">
                <a16:creationId xmlns:a16="http://schemas.microsoft.com/office/drawing/2014/main" id="{CEDD0759-CC8E-A74B-4BE5-DBCE9ADEE06D}"/>
              </a:ext>
            </a:extLst>
          </p:cNvPr>
          <p:cNvCxnSpPr>
            <a:cxnSpLocks/>
          </p:cNvCxnSpPr>
          <p:nvPr/>
        </p:nvCxnSpPr>
        <p:spPr>
          <a:xfrm flipH="1">
            <a:off x="1952978" y="3254021"/>
            <a:ext cx="1286933" cy="133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PoljeZBesedilom 14">
            <a:extLst>
              <a:ext uri="{FF2B5EF4-FFF2-40B4-BE49-F238E27FC236}">
                <a16:creationId xmlns:a16="http://schemas.microsoft.com/office/drawing/2014/main" id="{E3CA243C-DC2D-F5AE-AF18-77E1F281ED00}"/>
              </a:ext>
            </a:extLst>
          </p:cNvPr>
          <p:cNvSpPr txBox="1"/>
          <p:nvPr/>
        </p:nvSpPr>
        <p:spPr>
          <a:xfrm>
            <a:off x="-16894" y="3217332"/>
            <a:ext cx="2605853"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znotraj ekipe ali sodelovanje z zunanjimi strokovnjaki</a:t>
            </a:r>
          </a:p>
          <a:p>
            <a:pPr algn="ctr"/>
            <a:endParaRPr lang="sl-SI" sz="1600">
              <a:cs typeface="Calibri"/>
            </a:endParaRPr>
          </a:p>
          <a:p>
            <a:endParaRPr lang="sl-SI" sz="1600">
              <a:cs typeface="Calibri"/>
            </a:endParaRPr>
          </a:p>
          <a:p>
            <a:endParaRPr lang="sl-SI" sz="1600">
              <a:cs typeface="Calibri"/>
            </a:endParaRPr>
          </a:p>
        </p:txBody>
      </p:sp>
      <p:cxnSp>
        <p:nvCxnSpPr>
          <p:cNvPr id="16" name="Raven puščični povezovalnik 15">
            <a:extLst>
              <a:ext uri="{FF2B5EF4-FFF2-40B4-BE49-F238E27FC236}">
                <a16:creationId xmlns:a16="http://schemas.microsoft.com/office/drawing/2014/main" id="{CBBD59A8-4FD4-B477-0B66-EED55EC2B874}"/>
              </a:ext>
            </a:extLst>
          </p:cNvPr>
          <p:cNvCxnSpPr>
            <a:cxnSpLocks/>
          </p:cNvCxnSpPr>
          <p:nvPr/>
        </p:nvCxnSpPr>
        <p:spPr>
          <a:xfrm flipH="1" flipV="1">
            <a:off x="1764831" y="2315163"/>
            <a:ext cx="1550340" cy="562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PoljeZBesedilom 16">
            <a:extLst>
              <a:ext uri="{FF2B5EF4-FFF2-40B4-BE49-F238E27FC236}">
                <a16:creationId xmlns:a16="http://schemas.microsoft.com/office/drawing/2014/main" id="{E31DF87C-97C1-1349-CE16-605023E7424A}"/>
              </a:ext>
            </a:extLst>
          </p:cNvPr>
          <p:cNvSpPr txBox="1"/>
          <p:nvPr/>
        </p:nvSpPr>
        <p:spPr>
          <a:xfrm>
            <a:off x="190069" y="1467555"/>
            <a:ext cx="2605853" cy="16619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ctr"/>
            <a:r>
              <a:rPr lang="sl-SI">
                <a:cs typeface="Calibri"/>
              </a:rPr>
              <a:t>širjenje dobre besede, od ust do ust</a:t>
            </a:r>
          </a:p>
          <a:p>
            <a:pPr algn="ctr"/>
            <a:endParaRPr lang="sl-SI" sz="1600">
              <a:cs typeface="Calibri"/>
            </a:endParaRPr>
          </a:p>
          <a:p>
            <a:endParaRPr lang="sl-SI" sz="1600">
              <a:cs typeface="Calibri"/>
            </a:endParaRPr>
          </a:p>
          <a:p>
            <a:endParaRPr lang="sl-SI" sz="1600">
              <a:cs typeface="Calibri"/>
            </a:endParaRPr>
          </a:p>
        </p:txBody>
      </p:sp>
      <p:cxnSp>
        <p:nvCxnSpPr>
          <p:cNvPr id="18" name="Raven puščični povezovalnik 17">
            <a:extLst>
              <a:ext uri="{FF2B5EF4-FFF2-40B4-BE49-F238E27FC236}">
                <a16:creationId xmlns:a16="http://schemas.microsoft.com/office/drawing/2014/main" id="{7797ECFA-4839-D749-1EED-DC3C09E55192}"/>
              </a:ext>
            </a:extLst>
          </p:cNvPr>
          <p:cNvCxnSpPr>
            <a:cxnSpLocks/>
          </p:cNvCxnSpPr>
          <p:nvPr/>
        </p:nvCxnSpPr>
        <p:spPr>
          <a:xfrm flipH="1">
            <a:off x="2573867" y="3846688"/>
            <a:ext cx="2001897" cy="11307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PoljeZBesedilom 18">
            <a:extLst>
              <a:ext uri="{FF2B5EF4-FFF2-40B4-BE49-F238E27FC236}">
                <a16:creationId xmlns:a16="http://schemas.microsoft.com/office/drawing/2014/main" id="{C9FE9B01-5331-B1B6-3978-D72AB2ACC3D6}"/>
              </a:ext>
            </a:extLst>
          </p:cNvPr>
          <p:cNvSpPr txBox="1"/>
          <p:nvPr/>
        </p:nvSpPr>
        <p:spPr>
          <a:xfrm>
            <a:off x="77180" y="4647259"/>
            <a:ext cx="11975629" cy="22775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sl-SI" b="1">
              <a:cs typeface="Calibri"/>
            </a:endParaRPr>
          </a:p>
          <a:p>
            <a:pPr algn="just"/>
            <a:r>
              <a:rPr lang="sl-SI">
                <a:ea typeface="+mn-lt"/>
                <a:cs typeface="+mn-lt"/>
              </a:rPr>
              <a:t>»</a:t>
            </a:r>
            <a:r>
              <a:rPr lang="sl-SI" i="1">
                <a:ea typeface="+mn-lt"/>
                <a:cs typeface="+mn-lt"/>
              </a:rPr>
              <a:t>Ne vem mamo nekih 10 nekih internih kanalov in naša interna komunikacija je zelo, zelo močna. Kar se vsega tiče zelo dosti interno komuniciramo o vsem tem. To kaj sem zdaj govoril so bili naši zaposleni že … so imeli šanso biti obveščeni. Se pravi tudi neke ne vem nagradne igre imamo, potem imamo raznorazne te - mi rečemo Genialec - je v bistvu neke vrste neki natečaj za neko najboljšo idejo. Pri ne vem recimo varovanju plastike ne, to je zdaj en tak primer kako recimo bi pri poslovanju lahko zmanjšali plastiko. Tako da z raznoraznimi igricami ali novicami v bistvu naše zaposlene obveščamo o tem, kaj delamo, se trudimo obveščati.« </a:t>
            </a:r>
            <a:r>
              <a:rPr lang="sl-SI">
                <a:ea typeface="+mn-lt"/>
                <a:cs typeface="+mn-lt"/>
              </a:rPr>
              <a:t>(Podjetje Lidl)</a:t>
            </a:r>
            <a:endParaRPr lang="sl-SI"/>
          </a:p>
          <a:p>
            <a:endParaRPr lang="sl-SI" sz="1600">
              <a:cs typeface="Calibri"/>
            </a:endParaRPr>
          </a:p>
        </p:txBody>
      </p:sp>
      <p:pic>
        <p:nvPicPr>
          <p:cNvPr id="21" name="Slika 7" descr="Slika, ki vsebuje besede stavba, lok&#10;&#10;Opis je samodejno ustvarjen">
            <a:extLst>
              <a:ext uri="{FF2B5EF4-FFF2-40B4-BE49-F238E27FC236}">
                <a16:creationId xmlns:a16="http://schemas.microsoft.com/office/drawing/2014/main" id="{AD4E1828-9264-482B-3D22-A51F3702AA7C}"/>
              </a:ext>
            </a:extLst>
          </p:cNvPr>
          <p:cNvPicPr>
            <a:picLocks noChangeAspect="1"/>
          </p:cNvPicPr>
          <p:nvPr/>
        </p:nvPicPr>
        <p:blipFill>
          <a:blip r:embed="rId3"/>
          <a:stretch>
            <a:fillRect/>
          </a:stretch>
        </p:blipFill>
        <p:spPr>
          <a:xfrm>
            <a:off x="9157171" y="-678274"/>
            <a:ext cx="2438400" cy="2438400"/>
          </a:xfrm>
          <a:prstGeom prst="rect">
            <a:avLst/>
          </a:prstGeom>
        </p:spPr>
      </p:pic>
    </p:spTree>
    <p:extLst>
      <p:ext uri="{BB962C8B-B14F-4D97-AF65-F5344CB8AC3E}">
        <p14:creationId xmlns:p14="http://schemas.microsoft.com/office/powerpoint/2010/main" val="179482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1710266"/>
          </a:xfrm>
        </p:spPr>
        <p:txBody>
          <a:bodyPr>
            <a:normAutofit/>
          </a:bodyPr>
          <a:lstStyle/>
          <a:p>
            <a:r>
              <a:rPr lang="sl-SI" sz="5400" b="1"/>
              <a:t>Dobra in slaba praksa</a:t>
            </a:r>
            <a:endParaRPr lang="sl-SI" sz="5400" b="1">
              <a:cs typeface="Calibri Light"/>
            </a:endParaRPr>
          </a:p>
        </p:txBody>
      </p:sp>
    </p:spTree>
    <p:extLst>
      <p:ext uri="{BB962C8B-B14F-4D97-AF65-F5344CB8AC3E}">
        <p14:creationId xmlns:p14="http://schemas.microsoft.com/office/powerpoint/2010/main" val="53507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1BDC0EA-8D7C-BA52-7429-67B96A7F8C57}"/>
              </a:ext>
            </a:extLst>
          </p:cNvPr>
          <p:cNvSpPr>
            <a:spLocks noGrp="1"/>
          </p:cNvSpPr>
          <p:nvPr>
            <p:ph type="title"/>
          </p:nvPr>
        </p:nvSpPr>
        <p:spPr>
          <a:xfrm>
            <a:off x="838200" y="543865"/>
            <a:ext cx="10515600" cy="1165637"/>
          </a:xfrm>
        </p:spPr>
        <p:txBody>
          <a:bodyPr/>
          <a:lstStyle/>
          <a:p>
            <a:r>
              <a:rPr lang="sl-SI">
                <a:cs typeface="Calibri Light"/>
              </a:rPr>
              <a:t>Načrtovane aktivnosti</a:t>
            </a:r>
            <a:endParaRPr lang="sl-SI"/>
          </a:p>
        </p:txBody>
      </p:sp>
      <p:graphicFrame>
        <p:nvGraphicFramePr>
          <p:cNvPr id="3" name="Tabela 3">
            <a:extLst>
              <a:ext uri="{FF2B5EF4-FFF2-40B4-BE49-F238E27FC236}">
                <a16:creationId xmlns:a16="http://schemas.microsoft.com/office/drawing/2014/main" id="{AC7A49DE-80C3-88B4-987B-A717D0E5B88D}"/>
              </a:ext>
            </a:extLst>
          </p:cNvPr>
          <p:cNvGraphicFramePr>
            <a:graphicFrameLocks noGrp="1"/>
          </p:cNvGraphicFramePr>
          <p:nvPr>
            <p:extLst>
              <p:ext uri="{D42A27DB-BD31-4B8C-83A1-F6EECF244321}">
                <p14:modId xmlns:p14="http://schemas.microsoft.com/office/powerpoint/2010/main" val="164369834"/>
              </p:ext>
            </p:extLst>
          </p:nvPr>
        </p:nvGraphicFramePr>
        <p:xfrm>
          <a:off x="846666" y="1928518"/>
          <a:ext cx="10489264" cy="3230074"/>
        </p:xfrm>
        <a:graphic>
          <a:graphicData uri="http://schemas.openxmlformats.org/drawingml/2006/table">
            <a:tbl>
              <a:tblPr firstRow="1" bandRow="1">
                <a:tableStyleId>{5C22544A-7EE6-4342-B048-85BDC9FD1C3A}</a:tableStyleId>
              </a:tblPr>
              <a:tblGrid>
                <a:gridCol w="4492037">
                  <a:extLst>
                    <a:ext uri="{9D8B030D-6E8A-4147-A177-3AD203B41FA5}">
                      <a16:colId xmlns:a16="http://schemas.microsoft.com/office/drawing/2014/main" val="2239146469"/>
                    </a:ext>
                  </a:extLst>
                </a:gridCol>
                <a:gridCol w="2916296">
                  <a:extLst>
                    <a:ext uri="{9D8B030D-6E8A-4147-A177-3AD203B41FA5}">
                      <a16:colId xmlns:a16="http://schemas.microsoft.com/office/drawing/2014/main" val="3193642646"/>
                    </a:ext>
                  </a:extLst>
                </a:gridCol>
                <a:gridCol w="3080931">
                  <a:extLst>
                    <a:ext uri="{9D8B030D-6E8A-4147-A177-3AD203B41FA5}">
                      <a16:colId xmlns:a16="http://schemas.microsoft.com/office/drawing/2014/main" val="3779533435"/>
                    </a:ext>
                  </a:extLst>
                </a:gridCol>
              </a:tblGrid>
              <a:tr h="508466">
                <a:tc>
                  <a:txBody>
                    <a:bodyPr/>
                    <a:lstStyle/>
                    <a:p>
                      <a:r>
                        <a:rPr lang="sl-SI"/>
                        <a:t>Dejavnost</a:t>
                      </a:r>
                    </a:p>
                  </a:txBody>
                  <a:tcPr/>
                </a:tc>
                <a:tc>
                  <a:txBody>
                    <a:bodyPr/>
                    <a:lstStyle/>
                    <a:p>
                      <a:r>
                        <a:rPr lang="sl-SI"/>
                        <a:t>Načrt</a:t>
                      </a:r>
                    </a:p>
                  </a:txBody>
                  <a:tcPr/>
                </a:tc>
                <a:tc>
                  <a:txBody>
                    <a:bodyPr/>
                    <a:lstStyle/>
                    <a:p>
                      <a:r>
                        <a:rPr lang="sl-SI"/>
                        <a:t>Vključeni oddelki</a:t>
                      </a:r>
                    </a:p>
                  </a:txBody>
                  <a:tcPr/>
                </a:tc>
                <a:extLst>
                  <a:ext uri="{0D108BD9-81ED-4DB2-BD59-A6C34878D82A}">
                    <a16:rowId xmlns:a16="http://schemas.microsoft.com/office/drawing/2014/main" val="1453163539"/>
                  </a:ext>
                </a:extLst>
              </a:tr>
              <a:tr h="1223492">
                <a:tc>
                  <a:txBody>
                    <a:bodyPr/>
                    <a:lstStyle/>
                    <a:p>
                      <a:r>
                        <a:rPr lang="sl-SI"/>
                        <a:t>Priprava vprašanj za intervjuje za podjetja z dobro prakso</a:t>
                      </a:r>
                    </a:p>
                  </a:txBody>
                  <a:tcPr/>
                </a:tc>
                <a:tc>
                  <a:txBody>
                    <a:bodyPr/>
                    <a:lstStyle/>
                    <a:p>
                      <a:r>
                        <a:rPr lang="sl-SI"/>
                        <a:t>Kaj nas zanima?</a:t>
                      </a:r>
                    </a:p>
                    <a:p>
                      <a:pPr lvl="0">
                        <a:buNone/>
                      </a:pPr>
                      <a:r>
                        <a:rPr lang="sl-SI"/>
                        <a:t>Kaj dobijo podjetja od nas?</a:t>
                      </a:r>
                    </a:p>
                  </a:txBody>
                  <a:tcPr/>
                </a:tc>
                <a:tc>
                  <a:txBody>
                    <a:bodyPr/>
                    <a:lstStyle/>
                    <a:p>
                      <a:r>
                        <a:rPr lang="sl-SI" u="sng"/>
                        <a:t>soc.</a:t>
                      </a:r>
                      <a:r>
                        <a:rPr lang="sl-SI"/>
                        <a:t>, psih., ped., </a:t>
                      </a:r>
                      <a:r>
                        <a:rPr lang="sl-SI" err="1"/>
                        <a:t>geo</a:t>
                      </a:r>
                      <a:r>
                        <a:rPr lang="sl-SI"/>
                        <a:t>., </a:t>
                      </a:r>
                      <a:r>
                        <a:rPr lang="sl-SI" err="1"/>
                        <a:t>ger</a:t>
                      </a:r>
                      <a:r>
                        <a:rPr lang="sl-SI"/>
                        <a:t>., </a:t>
                      </a:r>
                      <a:r>
                        <a:rPr lang="sl-SI" err="1"/>
                        <a:t>zgo</a:t>
                      </a:r>
                      <a:r>
                        <a:rPr lang="sl-SI"/>
                        <a:t>.</a:t>
                      </a:r>
                    </a:p>
                  </a:txBody>
                  <a:tcPr/>
                </a:tc>
                <a:extLst>
                  <a:ext uri="{0D108BD9-81ED-4DB2-BD59-A6C34878D82A}">
                    <a16:rowId xmlns:a16="http://schemas.microsoft.com/office/drawing/2014/main" val="1297487335"/>
                  </a:ext>
                </a:extLst>
              </a:tr>
              <a:tr h="858036">
                <a:tc>
                  <a:txBody>
                    <a:bodyPr/>
                    <a:lstStyle/>
                    <a:p>
                      <a:pPr lvl="0">
                        <a:buNone/>
                      </a:pPr>
                      <a:r>
                        <a:rPr lang="sl-SI"/>
                        <a:t>Izvedba intervjujev</a:t>
                      </a:r>
                    </a:p>
                  </a:txBody>
                  <a:tcPr/>
                </a:tc>
                <a:tc>
                  <a:txBody>
                    <a:bodyPr/>
                    <a:lstStyle/>
                    <a:p>
                      <a:pPr lvl="0">
                        <a:buNone/>
                      </a:pPr>
                      <a:r>
                        <a:rPr lang="sl-SI">
                          <a:solidFill>
                            <a:srgbClr val="0070C0"/>
                          </a:solidFill>
                        </a:rPr>
                        <a:t>9 (4 ustanove, 5 podjetij)</a:t>
                      </a:r>
                    </a:p>
                    <a:p>
                      <a:pPr lvl="0">
                        <a:buNone/>
                      </a:pPr>
                      <a:r>
                        <a:rPr lang="sl-SI">
                          <a:solidFill>
                            <a:schemeClr val="tx1"/>
                          </a:solidFill>
                        </a:rPr>
                        <a:t>11</a:t>
                      </a:r>
                    </a:p>
                  </a:txBody>
                  <a:tcPr/>
                </a:tc>
                <a:tc>
                  <a:txBody>
                    <a:bodyPr/>
                    <a:lstStyle/>
                    <a:p>
                      <a:pPr lvl="0">
                        <a:buNone/>
                      </a:pPr>
                      <a:r>
                        <a:rPr lang="sl-SI"/>
                        <a:t>vsi oddelki razen prev.</a:t>
                      </a:r>
                    </a:p>
                  </a:txBody>
                  <a:tcPr/>
                </a:tc>
                <a:extLst>
                  <a:ext uri="{0D108BD9-81ED-4DB2-BD59-A6C34878D82A}">
                    <a16:rowId xmlns:a16="http://schemas.microsoft.com/office/drawing/2014/main" val="1097837983"/>
                  </a:ext>
                </a:extLst>
              </a:tr>
              <a:tr h="508466">
                <a:tc>
                  <a:txBody>
                    <a:bodyPr/>
                    <a:lstStyle/>
                    <a:p>
                      <a:pPr lvl="0">
                        <a:buNone/>
                      </a:pPr>
                      <a:r>
                        <a:rPr lang="sl-SI"/>
                        <a:t>Analiza intervjujev</a:t>
                      </a:r>
                    </a:p>
                  </a:txBody>
                  <a:tcPr/>
                </a:tc>
                <a:tc>
                  <a:txBody>
                    <a:bodyPr/>
                    <a:lstStyle/>
                    <a:p>
                      <a:pPr lvl="0">
                        <a:buNone/>
                      </a:pPr>
                      <a:r>
                        <a:rPr lang="sl-SI"/>
                        <a:t>analiza</a:t>
                      </a:r>
                    </a:p>
                  </a:txBody>
                  <a:tcPr/>
                </a:tc>
                <a:tc>
                  <a:txBody>
                    <a:bodyPr/>
                    <a:lstStyle/>
                    <a:p>
                      <a:pPr lvl="0">
                        <a:buNone/>
                      </a:pPr>
                      <a:r>
                        <a:rPr lang="sl-SI" u="sng">
                          <a:solidFill>
                            <a:srgbClr val="0070C0"/>
                          </a:solidFill>
                        </a:rPr>
                        <a:t>ped.</a:t>
                      </a:r>
                      <a:r>
                        <a:rPr lang="sl-SI">
                          <a:solidFill>
                            <a:srgbClr val="0070C0"/>
                          </a:solidFill>
                        </a:rPr>
                        <a:t>, psih, soc.</a:t>
                      </a:r>
                    </a:p>
                    <a:p>
                      <a:pPr lvl="0">
                        <a:buNone/>
                      </a:pPr>
                      <a:r>
                        <a:rPr lang="sl-SI" u="sng"/>
                        <a:t>ped.</a:t>
                      </a:r>
                      <a:r>
                        <a:rPr lang="sl-SI"/>
                        <a:t>, soc., </a:t>
                      </a:r>
                      <a:r>
                        <a:rPr lang="sl-SI" err="1"/>
                        <a:t>zgo</a:t>
                      </a:r>
                      <a:r>
                        <a:rPr lang="sl-SI"/>
                        <a:t>., prev.</a:t>
                      </a:r>
                    </a:p>
                  </a:txBody>
                  <a:tcPr/>
                </a:tc>
                <a:extLst>
                  <a:ext uri="{0D108BD9-81ED-4DB2-BD59-A6C34878D82A}">
                    <a16:rowId xmlns:a16="http://schemas.microsoft.com/office/drawing/2014/main" val="2834932447"/>
                  </a:ext>
                </a:extLst>
              </a:tr>
            </a:tbl>
          </a:graphicData>
        </a:graphic>
      </p:graphicFrame>
    </p:spTree>
    <p:extLst>
      <p:ext uri="{BB962C8B-B14F-4D97-AF65-F5344CB8AC3E}">
        <p14:creationId xmlns:p14="http://schemas.microsoft.com/office/powerpoint/2010/main" val="1133818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DOBRA PRAKSA</a:t>
            </a:r>
            <a:endParaRPr lang="sl-SI"/>
          </a:p>
        </p:txBody>
      </p:sp>
      <p:sp>
        <p:nvSpPr>
          <p:cNvPr id="5" name="Označba mesta vsebine 4">
            <a:extLst>
              <a:ext uri="{FF2B5EF4-FFF2-40B4-BE49-F238E27FC236}">
                <a16:creationId xmlns:a16="http://schemas.microsoft.com/office/drawing/2014/main" id="{1FCE1BD4-3EA4-F9BA-6316-96225B3F9191}"/>
              </a:ext>
            </a:extLst>
          </p:cNvPr>
          <p:cNvSpPr>
            <a:spLocks noGrp="1"/>
          </p:cNvSpPr>
          <p:nvPr>
            <p:ph idx="1"/>
          </p:nvPr>
        </p:nvSpPr>
        <p:spPr>
          <a:xfrm>
            <a:off x="97665" y="1879287"/>
            <a:ext cx="4290813" cy="5027478"/>
          </a:xfrm>
        </p:spPr>
        <p:txBody>
          <a:bodyPr vert="horz" lIns="91440" tIns="45720" rIns="91440" bIns="45720" rtlCol="0" anchor="t">
            <a:normAutofit lnSpcReduction="10000"/>
          </a:bodyPr>
          <a:lstStyle/>
          <a:p>
            <a:r>
              <a:rPr lang="sl-SI">
                <a:latin typeface="Calibri Light"/>
                <a:cs typeface="Calibri"/>
              </a:rPr>
              <a:t>Izobraževanje in ozaveščanje ljudi o problematikah in temah, povezanih z varovanjem okolja in narave.</a:t>
            </a:r>
          </a:p>
          <a:p>
            <a:pPr marL="0" indent="0">
              <a:buNone/>
            </a:pPr>
            <a:endParaRPr lang="sl-SI" sz="1800">
              <a:latin typeface="Calibri Light"/>
              <a:cs typeface="Calibri"/>
            </a:endParaRPr>
          </a:p>
          <a:p>
            <a:pPr marL="0" indent="0">
              <a:buNone/>
            </a:pPr>
            <a:r>
              <a:rPr lang="sl-SI" sz="1800">
                <a:latin typeface="Calibri Light"/>
                <a:cs typeface="Calibri"/>
              </a:rPr>
              <a:t> „/.../</a:t>
            </a:r>
            <a:r>
              <a:rPr lang="sl-SI" sz="1800" i="1">
                <a:latin typeface="Calibri Light"/>
                <a:cs typeface="Calibri"/>
              </a:rPr>
              <a:t> vsak </a:t>
            </a:r>
            <a:r>
              <a:rPr lang="sl-SI" sz="1800" i="1" err="1">
                <a:latin typeface="Calibri Light"/>
                <a:cs typeface="Calibri"/>
              </a:rPr>
              <a:t>novozaposleni</a:t>
            </a:r>
            <a:r>
              <a:rPr lang="sl-SI" sz="1800" i="1">
                <a:latin typeface="Calibri Light"/>
                <a:cs typeface="Calibri"/>
              </a:rPr>
              <a:t>, ko pride, mora iti skozi program usposabljanja, kjer se predstavljajo tudi zahteve standardov, </a:t>
            </a:r>
            <a:r>
              <a:rPr lang="sl-SI" sz="1800" i="1" err="1">
                <a:latin typeface="Calibri Light"/>
                <a:cs typeface="Calibri"/>
              </a:rPr>
              <a:t>okoljska</a:t>
            </a:r>
            <a:r>
              <a:rPr lang="sl-SI" sz="1800" i="1">
                <a:latin typeface="Calibri Light"/>
                <a:cs typeface="Calibri"/>
              </a:rPr>
              <a:t> zakonodaja, tako da je v bistvu že vsak zaposlen sposoben, kompetenten tudi za varstvo okolja.</a:t>
            </a:r>
            <a:r>
              <a:rPr lang="sl-SI" sz="1800">
                <a:latin typeface="Calibri Light"/>
                <a:cs typeface="Calibri"/>
              </a:rPr>
              <a:t>” (Podjetje Surovina)</a:t>
            </a:r>
          </a:p>
          <a:p>
            <a:pPr marL="0" indent="0">
              <a:buNone/>
            </a:pPr>
            <a:endParaRPr lang="sl-SI" sz="1800">
              <a:latin typeface="Calibri Light"/>
              <a:cs typeface="Calibri"/>
            </a:endParaRPr>
          </a:p>
          <a:p>
            <a:pPr marL="0" indent="0">
              <a:buNone/>
            </a:pPr>
            <a:r>
              <a:rPr lang="sl-SI" sz="1800">
                <a:latin typeface="Calibri Light"/>
                <a:cs typeface="Calibri"/>
              </a:rPr>
              <a:t>„</a:t>
            </a:r>
            <a:r>
              <a:rPr lang="sl-SI" sz="1800" i="1">
                <a:latin typeface="Calibri Light"/>
                <a:cs typeface="Calibri"/>
              </a:rPr>
              <a:t>Kljub temu mi ne smemo obupati, ampak moramo ozaveščati, sistematično ozaveščati, izobraževati generacije učiteljev.</a:t>
            </a:r>
            <a:r>
              <a:rPr lang="sl-SI" sz="1800">
                <a:latin typeface="Calibri Light"/>
                <a:cs typeface="Calibri"/>
              </a:rPr>
              <a:t>“ (GEN energija)</a:t>
            </a:r>
          </a:p>
          <a:p>
            <a:endParaRPr lang="sl-SI">
              <a:cs typeface="Calibri"/>
            </a:endParaRPr>
          </a:p>
        </p:txBody>
      </p:sp>
      <p:pic>
        <p:nvPicPr>
          <p:cNvPr id="7" name="Slika 7" descr="Slika, ki vsebuje besede diagram&#10;&#10;Opis je samodejno ustvarjen">
            <a:extLst>
              <a:ext uri="{FF2B5EF4-FFF2-40B4-BE49-F238E27FC236}">
                <a16:creationId xmlns:a16="http://schemas.microsoft.com/office/drawing/2014/main" id="{3C409FB0-A02D-AAAC-6183-1A4DF08A2173}"/>
              </a:ext>
            </a:extLst>
          </p:cNvPr>
          <p:cNvPicPr>
            <a:picLocks noChangeAspect="1"/>
          </p:cNvPicPr>
          <p:nvPr/>
        </p:nvPicPr>
        <p:blipFill>
          <a:blip r:embed="rId2"/>
          <a:stretch>
            <a:fillRect/>
          </a:stretch>
        </p:blipFill>
        <p:spPr>
          <a:xfrm>
            <a:off x="4456090" y="2145699"/>
            <a:ext cx="7733763" cy="3060294"/>
          </a:xfrm>
          <a:prstGeom prst="rect">
            <a:avLst/>
          </a:prstGeom>
        </p:spPr>
      </p:pic>
    </p:spTree>
    <p:extLst>
      <p:ext uri="{BB962C8B-B14F-4D97-AF65-F5344CB8AC3E}">
        <p14:creationId xmlns:p14="http://schemas.microsoft.com/office/powerpoint/2010/main" val="812123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DOBRA PRAKSA</a:t>
            </a:r>
            <a:endParaRPr lang="sl-SI"/>
          </a:p>
        </p:txBody>
      </p:sp>
      <p:sp>
        <p:nvSpPr>
          <p:cNvPr id="5" name="Označba mesta vsebine 4">
            <a:extLst>
              <a:ext uri="{FF2B5EF4-FFF2-40B4-BE49-F238E27FC236}">
                <a16:creationId xmlns:a16="http://schemas.microsoft.com/office/drawing/2014/main" id="{C41B6CFB-D29D-C577-1245-B14B7756F866}"/>
              </a:ext>
            </a:extLst>
          </p:cNvPr>
          <p:cNvSpPr>
            <a:spLocks noGrp="1"/>
          </p:cNvSpPr>
          <p:nvPr>
            <p:ph idx="1"/>
          </p:nvPr>
        </p:nvSpPr>
        <p:spPr>
          <a:xfrm>
            <a:off x="162059" y="1718301"/>
            <a:ext cx="4247884" cy="5091872"/>
          </a:xfrm>
        </p:spPr>
        <p:txBody>
          <a:bodyPr vert="horz" lIns="91440" tIns="45720" rIns="91440" bIns="45720" rtlCol="0" anchor="t">
            <a:normAutofit fontScale="70000" lnSpcReduction="20000"/>
          </a:bodyPr>
          <a:lstStyle/>
          <a:p>
            <a:r>
              <a:rPr lang="sl-SI" sz="4000">
                <a:latin typeface="Calibri Light"/>
                <a:cs typeface="Calibri"/>
              </a:rPr>
              <a:t>Komuniciranje po spletu.</a:t>
            </a:r>
          </a:p>
          <a:p>
            <a:r>
              <a:rPr lang="sl-SI" sz="4000">
                <a:latin typeface="Calibri Light"/>
                <a:cs typeface="Calibri"/>
              </a:rPr>
              <a:t>Učinkovitejša energetska izraba.</a:t>
            </a:r>
            <a:endParaRPr lang="sl-SI" sz="4000">
              <a:latin typeface="Calibri Light"/>
              <a:cs typeface="Calibri Light"/>
            </a:endParaRPr>
          </a:p>
          <a:p>
            <a:pPr marL="0" indent="0">
              <a:buNone/>
            </a:pPr>
            <a:endParaRPr lang="sl-SI">
              <a:latin typeface="Calibri Light"/>
              <a:cs typeface="Calibri"/>
            </a:endParaRPr>
          </a:p>
          <a:p>
            <a:pPr marL="0" indent="0">
              <a:buNone/>
            </a:pPr>
            <a:r>
              <a:rPr lang="sl-SI" sz="2600">
                <a:latin typeface="Calibri Light"/>
                <a:cs typeface="Calibri"/>
              </a:rPr>
              <a:t>„</a:t>
            </a:r>
            <a:r>
              <a:rPr lang="sl-SI" sz="2600" i="1">
                <a:latin typeface="Calibri Light"/>
                <a:cs typeface="Calibri"/>
              </a:rPr>
              <a:t>Drug primer še lahko dam, da imamo zdaj - od mislim, da lanskega leta - imamo 100 odstotno zeleno energijo v stavbah, se pravi vso energijo, ki jo mi torej indirektno uporabljamo. One, ki jo kupujemo na borzah, prihaja iz zelenih virov, tako da vse naše stavbe ne so... Zdaj poganja zelena energija.</a:t>
            </a:r>
            <a:r>
              <a:rPr lang="sl-SI" sz="2600">
                <a:latin typeface="Calibri Light"/>
                <a:cs typeface="Calibri"/>
              </a:rPr>
              <a:t>“ (Lidl Slovenija)</a:t>
            </a:r>
          </a:p>
          <a:p>
            <a:pPr marL="0" indent="0">
              <a:buNone/>
            </a:pPr>
            <a:endParaRPr lang="sl-SI" sz="2600">
              <a:latin typeface="Calibri Light"/>
              <a:cs typeface="Calibri"/>
            </a:endParaRPr>
          </a:p>
          <a:p>
            <a:pPr marL="0" indent="0">
              <a:buNone/>
            </a:pPr>
            <a:r>
              <a:rPr lang="sl-SI" sz="2600">
                <a:latin typeface="Calibri Light"/>
                <a:cs typeface="Calibri"/>
              </a:rPr>
              <a:t>„</a:t>
            </a:r>
            <a:r>
              <a:rPr lang="sl-SI" sz="2600" i="1">
                <a:latin typeface="Calibri Light"/>
                <a:cs typeface="Calibri"/>
              </a:rPr>
              <a:t>To stavbo smo naredili leta 2011. Ideja direktorja je takrat bila, da naredimo stavbo, ki bo primer drugim glede varčevanja energije, se pravi trajnostno naravnana stavba.</a:t>
            </a:r>
            <a:r>
              <a:rPr lang="sl-SI" sz="2600">
                <a:latin typeface="Calibri Light"/>
                <a:cs typeface="Calibri"/>
              </a:rPr>
              <a:t>“ (GEN energija)</a:t>
            </a:r>
          </a:p>
          <a:p>
            <a:endParaRPr lang="sl-SI" sz="2600">
              <a:cs typeface="Calibri"/>
            </a:endParaRPr>
          </a:p>
        </p:txBody>
      </p:sp>
      <p:pic>
        <p:nvPicPr>
          <p:cNvPr id="7" name="Slika 7" descr="Slika, ki vsebuje besede diagram&#10;&#10;Opis je samodejno ustvarjen">
            <a:extLst>
              <a:ext uri="{FF2B5EF4-FFF2-40B4-BE49-F238E27FC236}">
                <a16:creationId xmlns:a16="http://schemas.microsoft.com/office/drawing/2014/main" id="{A692523F-5F7F-EA0A-E3B9-6545CB300D36}"/>
              </a:ext>
            </a:extLst>
          </p:cNvPr>
          <p:cNvPicPr>
            <a:picLocks noChangeAspect="1"/>
          </p:cNvPicPr>
          <p:nvPr/>
        </p:nvPicPr>
        <p:blipFill>
          <a:blip r:embed="rId2"/>
          <a:stretch>
            <a:fillRect/>
          </a:stretch>
        </p:blipFill>
        <p:spPr>
          <a:xfrm>
            <a:off x="4456090" y="2124234"/>
            <a:ext cx="7733763" cy="3060294"/>
          </a:xfrm>
          <a:prstGeom prst="rect">
            <a:avLst/>
          </a:prstGeom>
        </p:spPr>
      </p:pic>
    </p:spTree>
    <p:extLst>
      <p:ext uri="{BB962C8B-B14F-4D97-AF65-F5344CB8AC3E}">
        <p14:creationId xmlns:p14="http://schemas.microsoft.com/office/powerpoint/2010/main" val="2788412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7" descr="Slika, ki vsebuje besede diagram&#10;&#10;Opis je samodejno ustvarjen">
            <a:extLst>
              <a:ext uri="{FF2B5EF4-FFF2-40B4-BE49-F238E27FC236}">
                <a16:creationId xmlns:a16="http://schemas.microsoft.com/office/drawing/2014/main" id="{CC2141A1-A3AE-14D5-82BD-D2133DCB95C1}"/>
              </a:ext>
            </a:extLst>
          </p:cNvPr>
          <p:cNvPicPr>
            <a:picLocks noChangeAspect="1"/>
          </p:cNvPicPr>
          <p:nvPr/>
        </p:nvPicPr>
        <p:blipFill>
          <a:blip r:embed="rId2"/>
          <a:stretch>
            <a:fillRect/>
          </a:stretch>
        </p:blipFill>
        <p:spPr>
          <a:xfrm>
            <a:off x="5035638" y="2811107"/>
            <a:ext cx="7154215" cy="2845648"/>
          </a:xfrm>
          <a:prstGeom prst="rect">
            <a:avLst/>
          </a:prstGeom>
        </p:spPr>
      </p:pic>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a:xfrm>
            <a:off x="5779654" y="1057853"/>
            <a:ext cx="5146964" cy="1325563"/>
          </a:xfrm>
        </p:spPr>
        <p:txBody>
          <a:bodyPr>
            <a:normAutofit/>
          </a:bodyPr>
          <a:lstStyle/>
          <a:p>
            <a:r>
              <a:rPr lang="sl-SI" sz="4800">
                <a:cs typeface="Calibri Light" panose="020F0302020204030204"/>
              </a:rPr>
              <a:t>DOBRA PRAKSA</a:t>
            </a:r>
            <a:endParaRPr lang="sl-SI"/>
          </a:p>
        </p:txBody>
      </p:sp>
      <p:sp>
        <p:nvSpPr>
          <p:cNvPr id="5" name="Označba mesta vsebine 4">
            <a:extLst>
              <a:ext uri="{FF2B5EF4-FFF2-40B4-BE49-F238E27FC236}">
                <a16:creationId xmlns:a16="http://schemas.microsoft.com/office/drawing/2014/main" id="{C41B6CFB-D29D-C577-1245-B14B7756F866}"/>
              </a:ext>
            </a:extLst>
          </p:cNvPr>
          <p:cNvSpPr>
            <a:spLocks noGrp="1"/>
          </p:cNvSpPr>
          <p:nvPr>
            <p:ph idx="1"/>
          </p:nvPr>
        </p:nvSpPr>
        <p:spPr>
          <a:xfrm>
            <a:off x="117504" y="702301"/>
            <a:ext cx="5192165" cy="6055020"/>
          </a:xfrm>
        </p:spPr>
        <p:txBody>
          <a:bodyPr vert="horz" lIns="91440" tIns="45720" rIns="91440" bIns="45720" rtlCol="0" anchor="t">
            <a:noAutofit/>
          </a:bodyPr>
          <a:lstStyle/>
          <a:p>
            <a:r>
              <a:rPr lang="sl-SI">
                <a:latin typeface="Calibri Light"/>
                <a:cs typeface="Calibri"/>
              </a:rPr>
              <a:t>Stremljenje k zmanjšanju </a:t>
            </a:r>
            <a:r>
              <a:rPr lang="sl-SI" err="1">
                <a:latin typeface="Calibri Light"/>
                <a:cs typeface="Calibri"/>
              </a:rPr>
              <a:t>ogljičnega</a:t>
            </a:r>
            <a:r>
              <a:rPr lang="sl-SI">
                <a:latin typeface="Calibri Light"/>
                <a:cs typeface="Calibri"/>
              </a:rPr>
              <a:t> odtisa / zmanjšanje emisij.</a:t>
            </a:r>
          </a:p>
          <a:p>
            <a:r>
              <a:rPr lang="sl-SI">
                <a:latin typeface="Calibri Light"/>
                <a:cs typeface="Calibri"/>
              </a:rPr>
              <a:t>»</a:t>
            </a:r>
            <a:r>
              <a:rPr lang="sl-SI" err="1">
                <a:latin typeface="Calibri Light"/>
                <a:cs typeface="Calibri"/>
              </a:rPr>
              <a:t>Zero</a:t>
            </a:r>
            <a:r>
              <a:rPr lang="sl-SI">
                <a:latin typeface="Calibri Light"/>
                <a:cs typeface="Calibri"/>
              </a:rPr>
              <a:t> </a:t>
            </a:r>
            <a:r>
              <a:rPr lang="sl-SI" err="1">
                <a:latin typeface="Calibri Light"/>
                <a:cs typeface="Calibri"/>
              </a:rPr>
              <a:t>waste</a:t>
            </a:r>
            <a:r>
              <a:rPr lang="sl-SI">
                <a:latin typeface="Calibri Light"/>
                <a:cs typeface="Calibri"/>
              </a:rPr>
              <a:t>« strategija / recikliranje.</a:t>
            </a:r>
          </a:p>
          <a:p>
            <a:pPr marL="0" indent="0">
              <a:buNone/>
            </a:pPr>
            <a:r>
              <a:rPr lang="sl-SI" sz="1800">
                <a:latin typeface="Calibri Light"/>
                <a:cs typeface="Calibri"/>
              </a:rPr>
              <a:t>„ /…/ </a:t>
            </a:r>
            <a:r>
              <a:rPr lang="sl-SI" sz="1800" i="1">
                <a:latin typeface="Calibri Light"/>
                <a:cs typeface="Calibri"/>
              </a:rPr>
              <a:t>medtem ko stebla pa od leta 2020 oziroma v sezoni 2020 smo pa v bistvu s sodelovanjem s centrom za celulozo in papir v Ljubljani, Inštitutom za celulozo in papir v Ljubljani, naredili papir iz odpadnih stebel paradižnika, iz papirja pa vrečko.</a:t>
            </a:r>
            <a:r>
              <a:rPr lang="sl-SI" sz="1800">
                <a:latin typeface="Calibri Light"/>
                <a:cs typeface="Calibri"/>
              </a:rPr>
              <a:t>“ (Paradajz </a:t>
            </a:r>
            <a:r>
              <a:rPr lang="sl-SI" sz="1800" err="1">
                <a:latin typeface="Calibri Light"/>
                <a:cs typeface="Calibri"/>
              </a:rPr>
              <a:t>d.o.o</a:t>
            </a:r>
            <a:r>
              <a:rPr lang="sl-SI" sz="1800">
                <a:latin typeface="Calibri Light"/>
                <a:cs typeface="Calibri"/>
              </a:rPr>
              <a:t>.)</a:t>
            </a:r>
          </a:p>
          <a:p>
            <a:pPr marL="0" indent="0">
              <a:buNone/>
            </a:pPr>
            <a:r>
              <a:rPr lang="sl-SI" sz="1800">
                <a:latin typeface="Calibri Light"/>
                <a:cs typeface="Calibri"/>
              </a:rPr>
              <a:t>„</a:t>
            </a:r>
            <a:r>
              <a:rPr lang="sl-SI" sz="1800" i="1">
                <a:latin typeface="Calibri Light"/>
                <a:cs typeface="Calibri"/>
              </a:rPr>
              <a:t>Moje podjetje deluje tako, recimo jaz dejansko nimam ostankov, jaz nimam kaj v enem mesecu mogoče da eno vrečo smeti naberemo od kar se tiče ne vem embalaže, hrane in tako vse ostalo in papir kaj imamo od kartonov ne vem, če jih dobimo, se vse pokuri. Tudi ves les, mislim ostanke. Z ostanki lesa se sami ogrevamo na njega v delavnici, tako da smo skoraj </a:t>
            </a:r>
            <a:r>
              <a:rPr lang="sl-SI" sz="1800" i="1" err="1">
                <a:latin typeface="Calibri Light"/>
                <a:cs typeface="Calibri"/>
              </a:rPr>
              <a:t>zerro</a:t>
            </a:r>
            <a:r>
              <a:rPr lang="sl-SI" sz="1800" i="1">
                <a:latin typeface="Calibri Light"/>
                <a:cs typeface="Calibri"/>
              </a:rPr>
              <a:t> </a:t>
            </a:r>
            <a:r>
              <a:rPr lang="sl-SI" sz="1800" i="1" err="1">
                <a:latin typeface="Calibri Light"/>
                <a:cs typeface="Calibri"/>
              </a:rPr>
              <a:t>waste</a:t>
            </a:r>
            <a:r>
              <a:rPr lang="sl-SI" sz="1800" i="1">
                <a:latin typeface="Calibri Light"/>
                <a:cs typeface="Calibri"/>
              </a:rPr>
              <a:t> proizvodnja in delovanje podjetja.</a:t>
            </a:r>
            <a:r>
              <a:rPr lang="sl-SI" sz="1800">
                <a:latin typeface="Calibri Light"/>
                <a:cs typeface="Calibri"/>
              </a:rPr>
              <a:t>“ (Esen </a:t>
            </a:r>
            <a:r>
              <a:rPr lang="sl-SI" sz="1800" err="1">
                <a:latin typeface="Calibri Light"/>
                <a:cs typeface="Calibri"/>
              </a:rPr>
              <a:t>Woodcraft</a:t>
            </a:r>
            <a:r>
              <a:rPr lang="sl-SI" sz="1800">
                <a:latin typeface="Calibri Light"/>
                <a:cs typeface="Calibri"/>
              </a:rPr>
              <a:t>)</a:t>
            </a:r>
          </a:p>
          <a:p>
            <a:endParaRPr lang="sl-SI">
              <a:cs typeface="Calibri"/>
            </a:endParaRPr>
          </a:p>
        </p:txBody>
      </p:sp>
    </p:spTree>
    <p:extLst>
      <p:ext uri="{BB962C8B-B14F-4D97-AF65-F5344CB8AC3E}">
        <p14:creationId xmlns:p14="http://schemas.microsoft.com/office/powerpoint/2010/main" val="2901200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DOBRA PRAKSA</a:t>
            </a:r>
            <a:endParaRPr lang="sl-SI"/>
          </a:p>
        </p:txBody>
      </p:sp>
      <p:sp>
        <p:nvSpPr>
          <p:cNvPr id="5" name="Označba mesta vsebine 4">
            <a:extLst>
              <a:ext uri="{FF2B5EF4-FFF2-40B4-BE49-F238E27FC236}">
                <a16:creationId xmlns:a16="http://schemas.microsoft.com/office/drawing/2014/main" id="{C41B6CFB-D29D-C577-1245-B14B7756F866}"/>
              </a:ext>
            </a:extLst>
          </p:cNvPr>
          <p:cNvSpPr>
            <a:spLocks noGrp="1"/>
          </p:cNvSpPr>
          <p:nvPr>
            <p:ph idx="1"/>
          </p:nvPr>
        </p:nvSpPr>
        <p:spPr/>
        <p:txBody>
          <a:bodyPr vert="horz" lIns="91440" tIns="45720" rIns="91440" bIns="45720" rtlCol="0" anchor="t">
            <a:normAutofit/>
          </a:bodyPr>
          <a:lstStyle/>
          <a:p>
            <a:r>
              <a:rPr lang="sl-SI">
                <a:latin typeface="Calibri Light"/>
                <a:cs typeface="Calibri"/>
              </a:rPr>
              <a:t>Pridelava hrane brez škropiv oz. pesticidov. </a:t>
            </a:r>
          </a:p>
          <a:p>
            <a:r>
              <a:rPr lang="sl-SI">
                <a:latin typeface="Calibri Light"/>
                <a:cs typeface="Calibri"/>
              </a:rPr>
              <a:t>Sodelovanje z zadrugami.</a:t>
            </a:r>
            <a:endParaRPr lang="sl-SI">
              <a:latin typeface="Calibri Light"/>
              <a:cs typeface="Calibri Light"/>
            </a:endParaRPr>
          </a:p>
          <a:p>
            <a:r>
              <a:rPr lang="sl-SI">
                <a:latin typeface="Calibri Light"/>
                <a:cs typeface="Calibri"/>
              </a:rPr>
              <a:t>Dobra integracija v okolje. </a:t>
            </a:r>
            <a:endParaRPr lang="sl-SI">
              <a:latin typeface="Calibri Light"/>
              <a:cs typeface="Calibri Light"/>
            </a:endParaRPr>
          </a:p>
          <a:p>
            <a:r>
              <a:rPr lang="sl-SI">
                <a:latin typeface="Calibri Light"/>
                <a:cs typeface="Calibri"/>
              </a:rPr>
              <a:t>Podobne vrednote zaposlenih na delovnem mestu in izven njega.</a:t>
            </a:r>
            <a:endParaRPr lang="sl-SI">
              <a:latin typeface="Calibri Light"/>
            </a:endParaRPr>
          </a:p>
          <a:p>
            <a:endParaRPr lang="sl-SI">
              <a:cs typeface="Calibri"/>
            </a:endParaRPr>
          </a:p>
        </p:txBody>
      </p:sp>
    </p:spTree>
    <p:extLst>
      <p:ext uri="{BB962C8B-B14F-4D97-AF65-F5344CB8AC3E}">
        <p14:creationId xmlns:p14="http://schemas.microsoft.com/office/powerpoint/2010/main" val="2967061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SLABA PRAKSA</a:t>
            </a:r>
            <a:endParaRPr lang="sl-SI"/>
          </a:p>
        </p:txBody>
      </p:sp>
      <p:sp>
        <p:nvSpPr>
          <p:cNvPr id="5" name="Označba mesta vsebine 4">
            <a:extLst>
              <a:ext uri="{FF2B5EF4-FFF2-40B4-BE49-F238E27FC236}">
                <a16:creationId xmlns:a16="http://schemas.microsoft.com/office/drawing/2014/main" id="{C8A92967-832E-1900-17F1-FCB4ECE64221}"/>
              </a:ext>
            </a:extLst>
          </p:cNvPr>
          <p:cNvSpPr>
            <a:spLocks noGrp="1"/>
          </p:cNvSpPr>
          <p:nvPr>
            <p:ph idx="1"/>
          </p:nvPr>
        </p:nvSpPr>
        <p:spPr/>
        <p:txBody>
          <a:bodyPr vert="horz" lIns="91440" tIns="45720" rIns="91440" bIns="45720" rtlCol="0" anchor="t">
            <a:normAutofit/>
          </a:bodyPr>
          <a:lstStyle/>
          <a:p>
            <a:r>
              <a:rPr lang="sl-SI">
                <a:latin typeface="Calibri Light"/>
                <a:cs typeface="Calibri"/>
              </a:rPr>
              <a:t>Premalo poudarka na iskanju praktičnih rešitev.</a:t>
            </a:r>
          </a:p>
          <a:p>
            <a:pPr marL="0" indent="0">
              <a:buNone/>
            </a:pPr>
            <a:endParaRPr lang="sl-SI">
              <a:latin typeface="Calibri Light"/>
              <a:cs typeface="Calibri"/>
            </a:endParaRPr>
          </a:p>
          <a:p>
            <a:pPr marL="0" indent="0">
              <a:buNone/>
            </a:pPr>
            <a:r>
              <a:rPr lang="sl-SI" sz="2000">
                <a:latin typeface="Calibri Light"/>
                <a:cs typeface="Calibri"/>
              </a:rPr>
              <a:t>„</a:t>
            </a:r>
            <a:r>
              <a:rPr lang="sl-SI" sz="2000" i="1">
                <a:latin typeface="Calibri Light"/>
                <a:cs typeface="Calibri"/>
              </a:rPr>
              <a:t>Zagotoviti povratno embalažo je precej zahtevno. Z vidika različnih postopkov, katerim moraš slediti. Ni pa nemogoče.</a:t>
            </a:r>
            <a:r>
              <a:rPr lang="sl-SI" sz="2000">
                <a:latin typeface="Calibri Light"/>
                <a:cs typeface="Calibri"/>
              </a:rPr>
              <a:t>” (Zadruga Via </a:t>
            </a:r>
            <a:r>
              <a:rPr lang="sl-SI" sz="2000" err="1">
                <a:latin typeface="Calibri Light"/>
                <a:cs typeface="Calibri"/>
              </a:rPr>
              <a:t>Vitae</a:t>
            </a:r>
            <a:r>
              <a:rPr lang="sl-SI" sz="2000">
                <a:latin typeface="Calibri Light"/>
                <a:cs typeface="Calibri"/>
              </a:rPr>
              <a:t>)</a:t>
            </a:r>
          </a:p>
          <a:p>
            <a:pPr marL="0" indent="0">
              <a:buNone/>
            </a:pPr>
            <a:endParaRPr lang="sl-SI">
              <a:latin typeface="Calibri Light"/>
              <a:cs typeface="Calibri"/>
            </a:endParaRPr>
          </a:p>
          <a:p>
            <a:r>
              <a:rPr lang="sl-SI">
                <a:latin typeface="Calibri Light"/>
                <a:cs typeface="Calibri"/>
              </a:rPr>
              <a:t>Slabe prakse Republike Slovenije.</a:t>
            </a:r>
            <a:endParaRPr lang="sl-SI">
              <a:latin typeface="Calibri Light"/>
              <a:cs typeface="Calibri Light"/>
            </a:endParaRPr>
          </a:p>
          <a:p>
            <a:pPr marL="0" indent="0">
              <a:buNone/>
            </a:pPr>
            <a:endParaRPr lang="sl-SI">
              <a:latin typeface="Calibri Light"/>
              <a:cs typeface="Calibri"/>
            </a:endParaRPr>
          </a:p>
          <a:p>
            <a:pPr marL="0" indent="0">
              <a:buNone/>
            </a:pPr>
            <a:r>
              <a:rPr lang="sl-SI" sz="2000">
                <a:latin typeface="Calibri Light"/>
                <a:cs typeface="Calibri"/>
              </a:rPr>
              <a:t>„</a:t>
            </a:r>
            <a:r>
              <a:rPr lang="sl-SI" sz="2000" i="1">
                <a:latin typeface="Calibri Light"/>
                <a:cs typeface="Calibri"/>
              </a:rPr>
              <a:t>Vse staviti  na alternativne vire je nespametno, saj so nezanesljivi (ni sončnih dni …), ob zmanjševanju elektrike iz termoelektrarn, ki je najbolj onesnažena, nastane veliko pomanjkanje.</a:t>
            </a:r>
            <a:r>
              <a:rPr lang="sl-SI" sz="2000">
                <a:latin typeface="Calibri Light"/>
                <a:cs typeface="Calibri"/>
              </a:rPr>
              <a:t>” (GEN energija)</a:t>
            </a:r>
          </a:p>
          <a:p>
            <a:endParaRPr lang="sl-SI">
              <a:cs typeface="Calibri"/>
            </a:endParaRPr>
          </a:p>
        </p:txBody>
      </p:sp>
    </p:spTree>
    <p:extLst>
      <p:ext uri="{BB962C8B-B14F-4D97-AF65-F5344CB8AC3E}">
        <p14:creationId xmlns:p14="http://schemas.microsoft.com/office/powerpoint/2010/main" val="187175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A2F831-8A05-EE06-B40C-B61657E36815}"/>
              </a:ext>
            </a:extLst>
          </p:cNvPr>
          <p:cNvSpPr>
            <a:spLocks noGrp="1"/>
          </p:cNvSpPr>
          <p:nvPr>
            <p:ph type="title"/>
          </p:nvPr>
        </p:nvSpPr>
        <p:spPr/>
        <p:txBody>
          <a:bodyPr>
            <a:normAutofit/>
          </a:bodyPr>
          <a:lstStyle/>
          <a:p>
            <a:r>
              <a:rPr lang="sl-SI" sz="4800">
                <a:cs typeface="Calibri Light" panose="020F0302020204030204"/>
              </a:rPr>
              <a:t>SLABA PRAKSA</a:t>
            </a:r>
            <a:endParaRPr lang="sl-SI"/>
          </a:p>
        </p:txBody>
      </p:sp>
      <p:sp>
        <p:nvSpPr>
          <p:cNvPr id="5" name="Označba mesta vsebine 4">
            <a:extLst>
              <a:ext uri="{FF2B5EF4-FFF2-40B4-BE49-F238E27FC236}">
                <a16:creationId xmlns:a16="http://schemas.microsoft.com/office/drawing/2014/main" id="{C8A92967-832E-1900-17F1-FCB4ECE64221}"/>
              </a:ext>
            </a:extLst>
          </p:cNvPr>
          <p:cNvSpPr>
            <a:spLocks noGrp="1"/>
          </p:cNvSpPr>
          <p:nvPr>
            <p:ph idx="1"/>
          </p:nvPr>
        </p:nvSpPr>
        <p:spPr>
          <a:xfrm>
            <a:off x="838200" y="1825625"/>
            <a:ext cx="10515600" cy="4608915"/>
          </a:xfrm>
        </p:spPr>
        <p:txBody>
          <a:bodyPr vert="horz" lIns="91440" tIns="45720" rIns="91440" bIns="45720" rtlCol="0" anchor="t">
            <a:normAutofit fontScale="92500" lnSpcReduction="10000"/>
          </a:bodyPr>
          <a:lstStyle/>
          <a:p>
            <a:r>
              <a:rPr lang="sl-SI" sz="3000">
                <a:latin typeface="Calibri Light"/>
                <a:cs typeface="Calibri"/>
              </a:rPr>
              <a:t>Neustrezna komunikacija medijev.</a:t>
            </a:r>
          </a:p>
          <a:p>
            <a:endParaRPr lang="sl-SI">
              <a:latin typeface="Calibri Light"/>
              <a:cs typeface="Calibri"/>
            </a:endParaRPr>
          </a:p>
          <a:p>
            <a:pPr marL="0" indent="0">
              <a:buNone/>
            </a:pPr>
            <a:r>
              <a:rPr lang="sl-SI" sz="2200">
                <a:latin typeface="Calibri Light"/>
                <a:cs typeface="Calibri"/>
              </a:rPr>
              <a:t>„/…/ </a:t>
            </a:r>
            <a:r>
              <a:rPr lang="sl-SI" sz="2200" i="1">
                <a:latin typeface="Calibri Light"/>
                <a:cs typeface="Calibri"/>
              </a:rPr>
              <a:t>komunikacija je, bom rekel, če gledam splošno medije, ne, bom rekel, velikokrat je bombastična, ne, bom rekel, apokaliptična, ne, konec sveta, konec vode, ne bo zemlje, ne bo hrane, ne bo ne vem morje, gladina morja se bo dvignila, temperature bodo rasle in vse, ne. V bistvu tako da, velikokrat ljudi, bom rekel, postane strah ali pa imajo neko, bom rekel, neko primerno razdaljo, ne, kaj zdaj vse to prinaša</a:t>
            </a:r>
            <a:r>
              <a:rPr lang="sl-SI" sz="2200">
                <a:latin typeface="Calibri Light"/>
                <a:cs typeface="Calibri"/>
              </a:rPr>
              <a:t> /…/“ (</a:t>
            </a:r>
            <a:r>
              <a:rPr lang="sl-SI" sz="2200" err="1">
                <a:latin typeface="Calibri Light"/>
                <a:cs typeface="Calibri"/>
              </a:rPr>
              <a:t>Eldom</a:t>
            </a:r>
            <a:r>
              <a:rPr lang="sl-SI" sz="2200">
                <a:latin typeface="Calibri Light"/>
                <a:cs typeface="Calibri"/>
              </a:rPr>
              <a:t>)</a:t>
            </a:r>
          </a:p>
          <a:p>
            <a:pPr marL="0" indent="0">
              <a:buNone/>
            </a:pPr>
            <a:endParaRPr lang="sl-SI" sz="2000">
              <a:latin typeface="Calibri Light"/>
              <a:cs typeface="Calibri"/>
            </a:endParaRPr>
          </a:p>
          <a:p>
            <a:r>
              <a:rPr lang="sl-SI" sz="3000">
                <a:latin typeface="Calibri Light"/>
                <a:cs typeface="Calibri"/>
              </a:rPr>
              <a:t>Obnašanje ljudi.</a:t>
            </a:r>
            <a:endParaRPr lang="sl-SI" sz="3000">
              <a:latin typeface="Calibri Light"/>
              <a:cs typeface="Calibri Light"/>
            </a:endParaRPr>
          </a:p>
          <a:p>
            <a:endParaRPr lang="sl-SI">
              <a:latin typeface="Calibri Light"/>
              <a:cs typeface="Calibri"/>
            </a:endParaRPr>
          </a:p>
          <a:p>
            <a:pPr marL="0" indent="0">
              <a:buNone/>
            </a:pPr>
            <a:r>
              <a:rPr lang="sl-SI" sz="2200">
                <a:latin typeface="Calibri Light"/>
                <a:cs typeface="Calibri"/>
              </a:rPr>
              <a:t>„</a:t>
            </a:r>
            <a:r>
              <a:rPr lang="sl-SI" sz="2200" i="1">
                <a:latin typeface="Calibri Light"/>
                <a:cs typeface="Calibri"/>
              </a:rPr>
              <a:t>Kurjenje v starih pečeh povzroča enormne izpuste prašnih delcev in trenutno je Slovenija ena od vodilnih v Evropi po onesnaževanje s prašnimi delci. To pa zato, ker (po oceni) kurimo v 120.000 starih pečeh na lesno biomaso, ki je najcenejša. Ne razmišljamo pa o nekaj 100 dodatnih smrtnih žrtev na leto.</a:t>
            </a:r>
            <a:r>
              <a:rPr lang="sl-SI" sz="2200">
                <a:latin typeface="Calibri Light"/>
                <a:cs typeface="Calibri"/>
              </a:rPr>
              <a:t>“ (GEN Energija)</a:t>
            </a:r>
          </a:p>
          <a:p>
            <a:endParaRPr lang="sl-SI">
              <a:cs typeface="Calibri"/>
            </a:endParaRPr>
          </a:p>
        </p:txBody>
      </p:sp>
    </p:spTree>
    <p:extLst>
      <p:ext uri="{BB962C8B-B14F-4D97-AF65-F5344CB8AC3E}">
        <p14:creationId xmlns:p14="http://schemas.microsoft.com/office/powerpoint/2010/main" val="537358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1710266"/>
          </a:xfrm>
        </p:spPr>
        <p:txBody>
          <a:bodyPr>
            <a:normAutofit/>
          </a:bodyPr>
          <a:lstStyle/>
          <a:p>
            <a:r>
              <a:rPr lang="sl-SI" sz="5400" b="1"/>
              <a:t>Motivi</a:t>
            </a:r>
            <a:endParaRPr lang="sl-SI" sz="5400" b="1">
              <a:cs typeface="Calibri Light"/>
            </a:endParaRPr>
          </a:p>
        </p:txBody>
      </p:sp>
    </p:spTree>
    <p:extLst>
      <p:ext uri="{BB962C8B-B14F-4D97-AF65-F5344CB8AC3E}">
        <p14:creationId xmlns:p14="http://schemas.microsoft.com/office/powerpoint/2010/main" val="315660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1C0D8C-0FC3-020D-1C61-9A1357BE20D0}"/>
              </a:ext>
            </a:extLst>
          </p:cNvPr>
          <p:cNvSpPr>
            <a:spLocks noGrp="1"/>
          </p:cNvSpPr>
          <p:nvPr>
            <p:ph type="title"/>
          </p:nvPr>
        </p:nvSpPr>
        <p:spPr/>
        <p:txBody>
          <a:bodyPr/>
          <a:lstStyle/>
          <a:p>
            <a:r>
              <a:rPr lang="sl-SI">
                <a:cs typeface="Calibri Light"/>
              </a:rPr>
              <a:t>MOTIVI – zakaj delajo</a:t>
            </a:r>
            <a:endParaRPr lang="sl-SI"/>
          </a:p>
        </p:txBody>
      </p:sp>
      <p:sp>
        <p:nvSpPr>
          <p:cNvPr id="3" name="Označba mesta vsebine 2">
            <a:extLst>
              <a:ext uri="{FF2B5EF4-FFF2-40B4-BE49-F238E27FC236}">
                <a16:creationId xmlns:a16="http://schemas.microsoft.com/office/drawing/2014/main" id="{A2F126D4-1F05-50FD-2536-2ADCE62332CA}"/>
              </a:ext>
            </a:extLst>
          </p:cNvPr>
          <p:cNvSpPr>
            <a:spLocks noGrp="1"/>
          </p:cNvSpPr>
          <p:nvPr>
            <p:ph idx="1"/>
          </p:nvPr>
        </p:nvSpPr>
        <p:spPr>
          <a:xfrm>
            <a:off x="151327" y="1782695"/>
            <a:ext cx="4441065" cy="4877226"/>
          </a:xfrm>
        </p:spPr>
        <p:txBody>
          <a:bodyPr vert="horz" lIns="91440" tIns="45720" rIns="91440" bIns="45720" rtlCol="0" anchor="t">
            <a:normAutofit/>
          </a:bodyPr>
          <a:lstStyle/>
          <a:p>
            <a:r>
              <a:rPr lang="sl-SI">
                <a:cs typeface="Calibri"/>
              </a:rPr>
              <a:t>Skrb za ohranjanje okolja in narave.</a:t>
            </a:r>
          </a:p>
          <a:p>
            <a:endParaRPr lang="sl-SI">
              <a:cs typeface="Calibri"/>
            </a:endParaRPr>
          </a:p>
          <a:p>
            <a:pPr marL="0" indent="0">
              <a:buNone/>
            </a:pPr>
            <a:r>
              <a:rPr lang="sl-SI" sz="2000">
                <a:cs typeface="Calibri"/>
              </a:rPr>
              <a:t>„</a:t>
            </a:r>
            <a:r>
              <a:rPr lang="sl-SI" sz="2000" i="1">
                <a:cs typeface="Calibri"/>
              </a:rPr>
              <a:t>Naš osnovni motiv, tako zakonodajni kot neposredno dejavnostni, je varovanje narave.</a:t>
            </a:r>
            <a:r>
              <a:rPr lang="sl-SI" sz="2000">
                <a:cs typeface="Calibri"/>
              </a:rPr>
              <a:t>” (Zavod za varstvo narave RS)</a:t>
            </a:r>
          </a:p>
          <a:p>
            <a:pPr marL="0" indent="0">
              <a:buNone/>
            </a:pPr>
            <a:endParaRPr lang="sl-SI">
              <a:cs typeface="Calibri"/>
            </a:endParaRPr>
          </a:p>
          <a:p>
            <a:pPr marL="0" indent="0">
              <a:buNone/>
            </a:pPr>
            <a:r>
              <a:rPr lang="sl-SI" sz="2000">
                <a:cs typeface="Calibri"/>
              </a:rPr>
              <a:t>„</a:t>
            </a:r>
            <a:r>
              <a:rPr lang="sl-SI" sz="2000" i="1">
                <a:cs typeface="Calibri"/>
              </a:rPr>
              <a:t>Celotna embalaža, če rečemo tako vsem tem trem komponentam, je zamišljena s tem, da ima čim manjši odtis, da je čimbolj </a:t>
            </a:r>
            <a:r>
              <a:rPr lang="sl-SI" sz="2000" i="1" err="1">
                <a:cs typeface="Calibri"/>
              </a:rPr>
              <a:t>reciklabilna</a:t>
            </a:r>
            <a:r>
              <a:rPr lang="sl-SI" sz="2000" i="1">
                <a:cs typeface="Calibri"/>
              </a:rPr>
              <a:t> in da daljnosežno ne pušča posledic okolju.</a:t>
            </a:r>
            <a:r>
              <a:rPr lang="sl-SI" sz="2000">
                <a:cs typeface="Calibri"/>
              </a:rPr>
              <a:t>” (Zadruga Via </a:t>
            </a:r>
            <a:r>
              <a:rPr lang="sl-SI" sz="2000" err="1">
                <a:cs typeface="Calibri"/>
              </a:rPr>
              <a:t>Vitae</a:t>
            </a:r>
            <a:r>
              <a:rPr lang="sl-SI" sz="2000">
                <a:cs typeface="Calibri"/>
              </a:rPr>
              <a:t>)</a:t>
            </a:r>
          </a:p>
          <a:p>
            <a:endParaRPr lang="sl-SI">
              <a:cs typeface="Calibri"/>
            </a:endParaRPr>
          </a:p>
        </p:txBody>
      </p:sp>
      <p:pic>
        <p:nvPicPr>
          <p:cNvPr id="4" name="Slika 4" descr="Slika, ki vsebuje besede diagram&#10;&#10;Opis je samodejno ustvarjen">
            <a:extLst>
              <a:ext uri="{FF2B5EF4-FFF2-40B4-BE49-F238E27FC236}">
                <a16:creationId xmlns:a16="http://schemas.microsoft.com/office/drawing/2014/main" id="{9814A42E-9B37-41BA-86B0-8277796ACBC0}"/>
              </a:ext>
            </a:extLst>
          </p:cNvPr>
          <p:cNvPicPr>
            <a:picLocks noChangeAspect="1"/>
          </p:cNvPicPr>
          <p:nvPr/>
        </p:nvPicPr>
        <p:blipFill>
          <a:blip r:embed="rId2"/>
          <a:stretch>
            <a:fillRect/>
          </a:stretch>
        </p:blipFill>
        <p:spPr>
          <a:xfrm>
            <a:off x="4670739" y="1715233"/>
            <a:ext cx="7519114" cy="3073364"/>
          </a:xfrm>
          <a:prstGeom prst="rect">
            <a:avLst/>
          </a:prstGeom>
        </p:spPr>
      </p:pic>
    </p:spTree>
    <p:extLst>
      <p:ext uri="{BB962C8B-B14F-4D97-AF65-F5344CB8AC3E}">
        <p14:creationId xmlns:p14="http://schemas.microsoft.com/office/powerpoint/2010/main" val="2937174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1C0D8C-0FC3-020D-1C61-9A1357BE20D0}"/>
              </a:ext>
            </a:extLst>
          </p:cNvPr>
          <p:cNvSpPr>
            <a:spLocks noGrp="1"/>
          </p:cNvSpPr>
          <p:nvPr>
            <p:ph type="title"/>
          </p:nvPr>
        </p:nvSpPr>
        <p:spPr/>
        <p:txBody>
          <a:bodyPr/>
          <a:lstStyle/>
          <a:p>
            <a:r>
              <a:rPr lang="sl-SI">
                <a:cs typeface="Calibri Light"/>
              </a:rPr>
              <a:t>MOTIVI – zakaj delajo</a:t>
            </a:r>
            <a:endParaRPr lang="sl-SI"/>
          </a:p>
        </p:txBody>
      </p:sp>
      <p:sp>
        <p:nvSpPr>
          <p:cNvPr id="3" name="Označba mesta vsebine 2">
            <a:extLst>
              <a:ext uri="{FF2B5EF4-FFF2-40B4-BE49-F238E27FC236}">
                <a16:creationId xmlns:a16="http://schemas.microsoft.com/office/drawing/2014/main" id="{A2F126D4-1F05-50FD-2536-2ADCE62332CA}"/>
              </a:ext>
            </a:extLst>
          </p:cNvPr>
          <p:cNvSpPr>
            <a:spLocks noGrp="1"/>
          </p:cNvSpPr>
          <p:nvPr>
            <p:ph idx="1"/>
          </p:nvPr>
        </p:nvSpPr>
        <p:spPr>
          <a:xfrm>
            <a:off x="183524" y="1718301"/>
            <a:ext cx="4494726" cy="5081141"/>
          </a:xfrm>
        </p:spPr>
        <p:txBody>
          <a:bodyPr vert="horz" lIns="91440" tIns="45720" rIns="91440" bIns="45720" rtlCol="0" anchor="t">
            <a:normAutofit lnSpcReduction="10000"/>
          </a:bodyPr>
          <a:lstStyle/>
          <a:p>
            <a:r>
              <a:rPr lang="sl-SI">
                <a:cs typeface="Calibri"/>
              </a:rPr>
              <a:t>Pomembno uživanje kakovostne, zdrave in lokalno pridelane hrane.</a:t>
            </a:r>
          </a:p>
          <a:p>
            <a:endParaRPr lang="sl-SI" sz="2000">
              <a:cs typeface="Calibri"/>
            </a:endParaRPr>
          </a:p>
          <a:p>
            <a:pPr marL="0" indent="0">
              <a:buNone/>
            </a:pPr>
            <a:r>
              <a:rPr lang="sl-SI" sz="2000">
                <a:cs typeface="Calibri"/>
              </a:rPr>
              <a:t>„</a:t>
            </a:r>
            <a:r>
              <a:rPr lang="sl-SI" sz="2000" i="1">
                <a:cs typeface="Calibri"/>
              </a:rPr>
              <a:t>Prvenstveno, zaradi česar smo se odločili, je sigurno to, da dejansko otrokom, ki so prihajali, ponudiš najbolj kakovostno hrano.</a:t>
            </a:r>
            <a:r>
              <a:rPr lang="sl-SI" sz="2000">
                <a:cs typeface="Calibri"/>
              </a:rPr>
              <a:t>“ (Ekološka kmetija </a:t>
            </a:r>
            <a:r>
              <a:rPr lang="sl-SI" sz="2000" err="1">
                <a:cs typeface="Calibri"/>
              </a:rPr>
              <a:t>Harič-Šahtler</a:t>
            </a:r>
            <a:r>
              <a:rPr lang="sl-SI" sz="2000">
                <a:cs typeface="Calibri"/>
              </a:rPr>
              <a:t>)</a:t>
            </a:r>
          </a:p>
          <a:p>
            <a:pPr marL="0" indent="0">
              <a:buNone/>
            </a:pPr>
            <a:endParaRPr lang="sl-SI" sz="2000">
              <a:cs typeface="Calibri"/>
            </a:endParaRPr>
          </a:p>
          <a:p>
            <a:pPr marL="0" indent="0">
              <a:buNone/>
            </a:pPr>
            <a:r>
              <a:rPr lang="sl-SI" sz="2000">
                <a:cs typeface="Calibri"/>
              </a:rPr>
              <a:t>„</a:t>
            </a:r>
            <a:r>
              <a:rPr lang="sl-SI" sz="2000" i="1">
                <a:cs typeface="Calibri"/>
              </a:rPr>
              <a:t>z neko osnovno idejo, da ljudem, ki nimajo časa, ki imajo pa na nek način hkrati zavedanje, da je fajn jest kvalitetno in dobro hrano - lokalnost - ponuditi produkt, ki jim bo ta problem rešil.</a:t>
            </a:r>
            <a:r>
              <a:rPr lang="sl-SI" sz="2000">
                <a:cs typeface="Calibri"/>
              </a:rPr>
              <a:t>“ (Zadruga Via </a:t>
            </a:r>
            <a:r>
              <a:rPr lang="sl-SI" sz="2000" err="1">
                <a:cs typeface="Calibri"/>
              </a:rPr>
              <a:t>Vitae</a:t>
            </a:r>
            <a:r>
              <a:rPr lang="sl-SI" sz="2000">
                <a:cs typeface="Calibri"/>
              </a:rPr>
              <a:t>)</a:t>
            </a:r>
            <a:endParaRPr lang="sl-SI">
              <a:cs typeface="Calibri" panose="020F0502020204030204"/>
            </a:endParaRPr>
          </a:p>
          <a:p>
            <a:endParaRPr lang="sl-SI">
              <a:cs typeface="Calibri" panose="020F0502020204030204"/>
            </a:endParaRPr>
          </a:p>
          <a:p>
            <a:endParaRPr lang="sl-SI">
              <a:cs typeface="Calibri" panose="020F0502020204030204"/>
            </a:endParaRPr>
          </a:p>
        </p:txBody>
      </p:sp>
      <p:pic>
        <p:nvPicPr>
          <p:cNvPr id="4" name="Slika 4" descr="Slika, ki vsebuje besede diagram&#10;&#10;Opis je samodejno ustvarjen">
            <a:extLst>
              <a:ext uri="{FF2B5EF4-FFF2-40B4-BE49-F238E27FC236}">
                <a16:creationId xmlns:a16="http://schemas.microsoft.com/office/drawing/2014/main" id="{9814A42E-9B37-41BA-86B0-8277796ACBC0}"/>
              </a:ext>
            </a:extLst>
          </p:cNvPr>
          <p:cNvPicPr>
            <a:picLocks noChangeAspect="1"/>
          </p:cNvPicPr>
          <p:nvPr/>
        </p:nvPicPr>
        <p:blipFill>
          <a:blip r:embed="rId2"/>
          <a:stretch>
            <a:fillRect/>
          </a:stretch>
        </p:blipFill>
        <p:spPr>
          <a:xfrm>
            <a:off x="4670739" y="1715233"/>
            <a:ext cx="7519114" cy="3073364"/>
          </a:xfrm>
          <a:prstGeom prst="rect">
            <a:avLst/>
          </a:prstGeom>
        </p:spPr>
      </p:pic>
    </p:spTree>
    <p:extLst>
      <p:ext uri="{BB962C8B-B14F-4D97-AF65-F5344CB8AC3E}">
        <p14:creationId xmlns:p14="http://schemas.microsoft.com/office/powerpoint/2010/main" val="3912360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1C0D8C-0FC3-020D-1C61-9A1357BE20D0}"/>
              </a:ext>
            </a:extLst>
          </p:cNvPr>
          <p:cNvSpPr>
            <a:spLocks noGrp="1"/>
          </p:cNvSpPr>
          <p:nvPr>
            <p:ph type="title"/>
          </p:nvPr>
        </p:nvSpPr>
        <p:spPr/>
        <p:txBody>
          <a:bodyPr/>
          <a:lstStyle/>
          <a:p>
            <a:r>
              <a:rPr lang="sl-SI">
                <a:cs typeface="Calibri Light"/>
              </a:rPr>
              <a:t>MOTIVI – zakaj delajo</a:t>
            </a:r>
            <a:endParaRPr lang="sl-SI"/>
          </a:p>
        </p:txBody>
      </p:sp>
      <p:sp>
        <p:nvSpPr>
          <p:cNvPr id="3" name="Označba mesta vsebine 2">
            <a:extLst>
              <a:ext uri="{FF2B5EF4-FFF2-40B4-BE49-F238E27FC236}">
                <a16:creationId xmlns:a16="http://schemas.microsoft.com/office/drawing/2014/main" id="{A2F126D4-1F05-50FD-2536-2ADCE62332CA}"/>
              </a:ext>
            </a:extLst>
          </p:cNvPr>
          <p:cNvSpPr>
            <a:spLocks noGrp="1"/>
          </p:cNvSpPr>
          <p:nvPr>
            <p:ph idx="1"/>
          </p:nvPr>
        </p:nvSpPr>
        <p:spPr>
          <a:xfrm>
            <a:off x="183524" y="1718301"/>
            <a:ext cx="4494726" cy="5081141"/>
          </a:xfrm>
        </p:spPr>
        <p:txBody>
          <a:bodyPr vert="horz" lIns="91440" tIns="45720" rIns="91440" bIns="45720" rtlCol="0" anchor="t">
            <a:normAutofit/>
          </a:bodyPr>
          <a:lstStyle/>
          <a:p>
            <a:r>
              <a:rPr lang="sl-SI">
                <a:cs typeface="Calibri"/>
              </a:rPr>
              <a:t>Vplivati na ozaveščenost ljudi.</a:t>
            </a:r>
          </a:p>
          <a:p>
            <a:pPr marL="0" indent="0">
              <a:buNone/>
            </a:pPr>
            <a:endParaRPr lang="sl-SI" sz="2000">
              <a:cs typeface="Calibri"/>
            </a:endParaRPr>
          </a:p>
          <a:p>
            <a:pPr marL="0" indent="0">
              <a:buNone/>
            </a:pPr>
            <a:r>
              <a:rPr lang="sl-SI" sz="2000">
                <a:cs typeface="Calibri"/>
              </a:rPr>
              <a:t>„</a:t>
            </a:r>
            <a:r>
              <a:rPr lang="sl-SI" sz="2000" i="1">
                <a:cs typeface="Calibri"/>
              </a:rPr>
              <a:t>Niso projekti zato, ker bi se morali prijavljati, ampak zato, ker si želimo uresničiti neke zamisli prebivalcev, npr. društva, da bi oni imeli tam bližini tega svojega zbirnega centra neko gobarsko pot, kamor bi lahko peljali ali obiskovalce ali šolske skupine.</a:t>
            </a:r>
            <a:r>
              <a:rPr lang="sl-SI" sz="2000">
                <a:cs typeface="Calibri"/>
              </a:rPr>
              <a:t>“ (Kozjanski park)</a:t>
            </a:r>
            <a:endParaRPr lang="sl-SI">
              <a:cs typeface="Calibri" panose="020F0502020204030204"/>
            </a:endParaRPr>
          </a:p>
          <a:p>
            <a:pPr marL="0" indent="0">
              <a:buNone/>
            </a:pPr>
            <a:endParaRPr lang="sl-SI" sz="2000">
              <a:cs typeface="Calibri"/>
            </a:endParaRPr>
          </a:p>
          <a:p>
            <a:pPr marL="0" indent="0">
              <a:buNone/>
            </a:pPr>
            <a:r>
              <a:rPr lang="sl-SI" sz="2000">
                <a:cs typeface="Calibri"/>
              </a:rPr>
              <a:t>„</a:t>
            </a:r>
            <a:r>
              <a:rPr lang="sl-SI" sz="2000" i="1">
                <a:cs typeface="Calibri"/>
              </a:rPr>
              <a:t>Naše poslanstvo je </a:t>
            </a:r>
            <a:r>
              <a:rPr lang="sl-SI" sz="2000">
                <a:cs typeface="Calibri"/>
              </a:rPr>
              <a:t>/…/</a:t>
            </a:r>
            <a:r>
              <a:rPr lang="sl-SI" sz="2000" i="1">
                <a:cs typeface="Calibri"/>
              </a:rPr>
              <a:t>, da objektivno ozaveščamo o energetiki, ki je zelo širok skupek znanja </a:t>
            </a:r>
            <a:r>
              <a:rPr lang="sl-SI" sz="2000">
                <a:cs typeface="Calibri"/>
              </a:rPr>
              <a:t>/…/“ (GEN energija)</a:t>
            </a:r>
            <a:endParaRPr lang="sl-SI">
              <a:cs typeface="Calibri" panose="020F0502020204030204"/>
            </a:endParaRPr>
          </a:p>
          <a:p>
            <a:endParaRPr lang="sl-SI">
              <a:cs typeface="Calibri" panose="020F0502020204030204"/>
            </a:endParaRPr>
          </a:p>
          <a:p>
            <a:endParaRPr lang="sl-SI">
              <a:cs typeface="Calibri" panose="020F0502020204030204"/>
            </a:endParaRPr>
          </a:p>
          <a:p>
            <a:endParaRPr lang="sl-SI">
              <a:cs typeface="Calibri" panose="020F0502020204030204"/>
            </a:endParaRPr>
          </a:p>
        </p:txBody>
      </p:sp>
      <p:pic>
        <p:nvPicPr>
          <p:cNvPr id="4" name="Slika 4" descr="Slika, ki vsebuje besede diagram&#10;&#10;Opis je samodejno ustvarjen">
            <a:extLst>
              <a:ext uri="{FF2B5EF4-FFF2-40B4-BE49-F238E27FC236}">
                <a16:creationId xmlns:a16="http://schemas.microsoft.com/office/drawing/2014/main" id="{9814A42E-9B37-41BA-86B0-8277796ACBC0}"/>
              </a:ext>
            </a:extLst>
          </p:cNvPr>
          <p:cNvPicPr>
            <a:picLocks noChangeAspect="1"/>
          </p:cNvPicPr>
          <p:nvPr/>
        </p:nvPicPr>
        <p:blipFill>
          <a:blip r:embed="rId2"/>
          <a:stretch>
            <a:fillRect/>
          </a:stretch>
        </p:blipFill>
        <p:spPr>
          <a:xfrm>
            <a:off x="4670739" y="1715233"/>
            <a:ext cx="7519114" cy="3073364"/>
          </a:xfrm>
          <a:prstGeom prst="rect">
            <a:avLst/>
          </a:prstGeom>
        </p:spPr>
      </p:pic>
    </p:spTree>
    <p:extLst>
      <p:ext uri="{BB962C8B-B14F-4D97-AF65-F5344CB8AC3E}">
        <p14:creationId xmlns:p14="http://schemas.microsoft.com/office/powerpoint/2010/main" val="154864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fontScale="90000"/>
          </a:bodyPr>
          <a:lstStyle/>
          <a:p>
            <a:r>
              <a:rPr lang="sl-SI" b="1"/>
              <a:t>Predstavitev osnovnih informacij glede izvedbe intervjujev</a:t>
            </a:r>
            <a:br>
              <a:rPr lang="sl-SI" b="1"/>
            </a:br>
            <a:endParaRPr lang="sl-SI" b="1"/>
          </a:p>
        </p:txBody>
      </p:sp>
    </p:spTree>
    <p:extLst>
      <p:ext uri="{BB962C8B-B14F-4D97-AF65-F5344CB8AC3E}">
        <p14:creationId xmlns:p14="http://schemas.microsoft.com/office/powerpoint/2010/main" val="1932512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1C0D8C-0FC3-020D-1C61-9A1357BE20D0}"/>
              </a:ext>
            </a:extLst>
          </p:cNvPr>
          <p:cNvSpPr>
            <a:spLocks noGrp="1"/>
          </p:cNvSpPr>
          <p:nvPr>
            <p:ph type="title"/>
          </p:nvPr>
        </p:nvSpPr>
        <p:spPr/>
        <p:txBody>
          <a:bodyPr/>
          <a:lstStyle/>
          <a:p>
            <a:r>
              <a:rPr lang="sl-SI">
                <a:cs typeface="Calibri Light"/>
              </a:rPr>
              <a:t>MOTIVI – zakaj delajo</a:t>
            </a:r>
            <a:endParaRPr lang="sl-SI"/>
          </a:p>
        </p:txBody>
      </p:sp>
      <p:sp>
        <p:nvSpPr>
          <p:cNvPr id="3" name="Označba mesta vsebine 2">
            <a:extLst>
              <a:ext uri="{FF2B5EF4-FFF2-40B4-BE49-F238E27FC236}">
                <a16:creationId xmlns:a16="http://schemas.microsoft.com/office/drawing/2014/main" id="{A2F126D4-1F05-50FD-2536-2ADCE62332CA}"/>
              </a:ext>
            </a:extLst>
          </p:cNvPr>
          <p:cNvSpPr>
            <a:spLocks noGrp="1"/>
          </p:cNvSpPr>
          <p:nvPr>
            <p:ph idx="1"/>
          </p:nvPr>
        </p:nvSpPr>
        <p:spPr/>
        <p:txBody>
          <a:bodyPr vert="horz" lIns="91440" tIns="45720" rIns="91440" bIns="45720" rtlCol="0" anchor="t">
            <a:normAutofit/>
          </a:bodyPr>
          <a:lstStyle/>
          <a:p>
            <a:r>
              <a:rPr lang="sl-SI">
                <a:cs typeface="Calibri"/>
              </a:rPr>
              <a:t>Posledica dobre integracije v okolje.</a:t>
            </a:r>
          </a:p>
          <a:p>
            <a:r>
              <a:rPr lang="sl-SI">
                <a:cs typeface="Calibri"/>
              </a:rPr>
              <a:t>Zakonodaja.</a:t>
            </a:r>
            <a:endParaRPr lang="sl-SI"/>
          </a:p>
          <a:p>
            <a:r>
              <a:rPr lang="sl-SI">
                <a:cs typeface="Calibri"/>
              </a:rPr>
              <a:t>Želja po zaslužku.</a:t>
            </a:r>
            <a:endParaRPr lang="sl-SI"/>
          </a:p>
          <a:p>
            <a:endParaRPr lang="sl-SI">
              <a:cs typeface="Calibri"/>
            </a:endParaRPr>
          </a:p>
        </p:txBody>
      </p:sp>
      <p:pic>
        <p:nvPicPr>
          <p:cNvPr id="4" name="Slika 4" descr="Slika, ki vsebuje besede diagram&#10;&#10;Opis je samodejno ustvarjen">
            <a:extLst>
              <a:ext uri="{FF2B5EF4-FFF2-40B4-BE49-F238E27FC236}">
                <a16:creationId xmlns:a16="http://schemas.microsoft.com/office/drawing/2014/main" id="{242F0072-44B0-7724-0861-D1E8183627EE}"/>
              </a:ext>
            </a:extLst>
          </p:cNvPr>
          <p:cNvPicPr>
            <a:picLocks noChangeAspect="1"/>
          </p:cNvPicPr>
          <p:nvPr/>
        </p:nvPicPr>
        <p:blipFill>
          <a:blip r:embed="rId2"/>
          <a:stretch>
            <a:fillRect/>
          </a:stretch>
        </p:blipFill>
        <p:spPr>
          <a:xfrm>
            <a:off x="3618964" y="3282787"/>
            <a:ext cx="8570889" cy="3522876"/>
          </a:xfrm>
          <a:prstGeom prst="rect">
            <a:avLst/>
          </a:prstGeom>
        </p:spPr>
      </p:pic>
    </p:spTree>
    <p:extLst>
      <p:ext uri="{BB962C8B-B14F-4D97-AF65-F5344CB8AC3E}">
        <p14:creationId xmlns:p14="http://schemas.microsoft.com/office/powerpoint/2010/main" val="60619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E1C0D8C-0FC3-020D-1C61-9A1357BE20D0}"/>
              </a:ext>
            </a:extLst>
          </p:cNvPr>
          <p:cNvSpPr>
            <a:spLocks noGrp="1"/>
          </p:cNvSpPr>
          <p:nvPr>
            <p:ph type="title"/>
          </p:nvPr>
        </p:nvSpPr>
        <p:spPr/>
        <p:txBody>
          <a:bodyPr/>
          <a:lstStyle/>
          <a:p>
            <a:r>
              <a:rPr lang="sl-SI">
                <a:cs typeface="Calibri Light"/>
              </a:rPr>
              <a:t>MOTIVI – avtor motiva</a:t>
            </a:r>
            <a:endParaRPr lang="sl-SI"/>
          </a:p>
        </p:txBody>
      </p:sp>
      <p:sp>
        <p:nvSpPr>
          <p:cNvPr id="3" name="Označba mesta vsebine 2">
            <a:extLst>
              <a:ext uri="{FF2B5EF4-FFF2-40B4-BE49-F238E27FC236}">
                <a16:creationId xmlns:a16="http://schemas.microsoft.com/office/drawing/2014/main" id="{A2F126D4-1F05-50FD-2536-2ADCE62332CA}"/>
              </a:ext>
            </a:extLst>
          </p:cNvPr>
          <p:cNvSpPr>
            <a:spLocks noGrp="1"/>
          </p:cNvSpPr>
          <p:nvPr>
            <p:ph idx="1"/>
          </p:nvPr>
        </p:nvSpPr>
        <p:spPr>
          <a:xfrm>
            <a:off x="838200" y="1825625"/>
            <a:ext cx="3861516" cy="4308409"/>
          </a:xfrm>
        </p:spPr>
        <p:txBody>
          <a:bodyPr vert="horz" lIns="91440" tIns="45720" rIns="91440" bIns="45720" rtlCol="0" anchor="t">
            <a:normAutofit/>
          </a:bodyPr>
          <a:lstStyle/>
          <a:p>
            <a:endParaRPr lang="sl-SI">
              <a:ea typeface="Calibri"/>
              <a:cs typeface="Calibri"/>
            </a:endParaRPr>
          </a:p>
          <a:p>
            <a:endParaRPr lang="sl-SI">
              <a:cs typeface="Calibri"/>
            </a:endParaRPr>
          </a:p>
        </p:txBody>
      </p:sp>
      <p:pic>
        <p:nvPicPr>
          <p:cNvPr id="4" name="Slika 4" descr="Slika, ki vsebuje besede diagram&#10;&#10;Opis je samodejno ustvarjen">
            <a:extLst>
              <a:ext uri="{FF2B5EF4-FFF2-40B4-BE49-F238E27FC236}">
                <a16:creationId xmlns:a16="http://schemas.microsoft.com/office/drawing/2014/main" id="{D2386CCC-CAD2-ABD9-D570-9D1F1D475E57}"/>
              </a:ext>
            </a:extLst>
          </p:cNvPr>
          <p:cNvPicPr>
            <a:picLocks noChangeAspect="1"/>
          </p:cNvPicPr>
          <p:nvPr/>
        </p:nvPicPr>
        <p:blipFill>
          <a:blip r:embed="rId2"/>
          <a:stretch>
            <a:fillRect/>
          </a:stretch>
        </p:blipFill>
        <p:spPr>
          <a:xfrm>
            <a:off x="839275" y="1362450"/>
            <a:ext cx="9826578" cy="4959492"/>
          </a:xfrm>
          <a:prstGeom prst="rect">
            <a:avLst/>
          </a:prstGeom>
        </p:spPr>
      </p:pic>
    </p:spTree>
    <p:extLst>
      <p:ext uri="{BB962C8B-B14F-4D97-AF65-F5344CB8AC3E}">
        <p14:creationId xmlns:p14="http://schemas.microsoft.com/office/powerpoint/2010/main" val="1437061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fontScale="90000"/>
          </a:bodyPr>
          <a:lstStyle/>
          <a:p>
            <a:r>
              <a:rPr lang="sl-SI" b="1"/>
              <a:t>Percepcije (pozitivne, negativne in nevtralne)</a:t>
            </a:r>
            <a:br>
              <a:rPr lang="sl-SI" b="1"/>
            </a:br>
            <a:endParaRPr lang="sl-SI" b="1">
              <a:cs typeface="Calibri Light"/>
            </a:endParaRPr>
          </a:p>
        </p:txBody>
      </p:sp>
    </p:spTree>
    <p:extLst>
      <p:ext uri="{BB962C8B-B14F-4D97-AF65-F5344CB8AC3E}">
        <p14:creationId xmlns:p14="http://schemas.microsoft.com/office/powerpoint/2010/main" val="138848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zaokroženi vogali 5">
            <a:extLst>
              <a:ext uri="{FF2B5EF4-FFF2-40B4-BE49-F238E27FC236}">
                <a16:creationId xmlns:a16="http://schemas.microsoft.com/office/drawing/2014/main" id="{4FA7E1E8-F92C-0E3B-D97B-FAFA99E075C2}"/>
              </a:ext>
            </a:extLst>
          </p:cNvPr>
          <p:cNvSpPr/>
          <p:nvPr/>
        </p:nvSpPr>
        <p:spPr>
          <a:xfrm>
            <a:off x="124113" y="785091"/>
            <a:ext cx="4294909" cy="16232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ravokotnik: zaokroženi vogali 3">
            <a:extLst>
              <a:ext uri="{FF2B5EF4-FFF2-40B4-BE49-F238E27FC236}">
                <a16:creationId xmlns:a16="http://schemas.microsoft.com/office/drawing/2014/main" id="{383C1759-57F3-7E42-8D6B-1FAA65FF8F79}"/>
              </a:ext>
            </a:extLst>
          </p:cNvPr>
          <p:cNvSpPr/>
          <p:nvPr/>
        </p:nvSpPr>
        <p:spPr>
          <a:xfrm>
            <a:off x="124114" y="2494889"/>
            <a:ext cx="4296191" cy="17993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ravokotnik: zaokroženi vogali 2">
            <a:extLst>
              <a:ext uri="{FF2B5EF4-FFF2-40B4-BE49-F238E27FC236}">
                <a16:creationId xmlns:a16="http://schemas.microsoft.com/office/drawing/2014/main" id="{CD9674A2-E9B9-FDAC-E325-B82267582984}"/>
              </a:ext>
            </a:extLst>
          </p:cNvPr>
          <p:cNvSpPr/>
          <p:nvPr/>
        </p:nvSpPr>
        <p:spPr>
          <a:xfrm>
            <a:off x="127000" y="4424688"/>
            <a:ext cx="4293625" cy="2127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solidFill>
                  <a:srgbClr val="FFFFFF"/>
                </a:solidFill>
                <a:latin typeface="Calibri Light"/>
              </a:rPr>
              <a:t>"Tako se tudi pri projektih po navadi izhaja iz neke problematike. Ko sami projekti nastajajo in se razmišlja o reševanju neke problematike, kako jo naslovit, se razmišlja tudi o deležnikih, ki lahko najbolj doprinesejo k rešitvi," </a:t>
            </a:r>
            <a:r>
              <a:rPr lang="sl-SI" sz="2000" dirty="0">
                <a:solidFill>
                  <a:srgbClr val="FFFFFF"/>
                </a:solidFill>
                <a:latin typeface="Calibri Light"/>
              </a:rPr>
              <a:t>ZRSVN.</a:t>
            </a:r>
            <a:r>
              <a:rPr lang="sl-SI" sz="2000" dirty="0">
                <a:solidFill>
                  <a:srgbClr val="FFFFFF"/>
                </a:solidFill>
                <a:latin typeface="Calibri Light"/>
                <a:ea typeface="Calibri Light"/>
                <a:cs typeface="Calibri Light"/>
              </a:rPr>
              <a:t>​</a:t>
            </a:r>
            <a:endParaRPr lang="sl-SI" dirty="0">
              <a:cs typeface="Calibri" panose="020F0502020204030204"/>
            </a:endParaRPr>
          </a:p>
        </p:txBody>
      </p:sp>
      <p:sp>
        <p:nvSpPr>
          <p:cNvPr id="7" name="PoljeZBesedilom 6">
            <a:extLst>
              <a:ext uri="{FF2B5EF4-FFF2-40B4-BE49-F238E27FC236}">
                <a16:creationId xmlns:a16="http://schemas.microsoft.com/office/drawing/2014/main" id="{8C66658E-BDA5-D4B5-0A9F-F36E166724EF}"/>
              </a:ext>
            </a:extLst>
          </p:cNvPr>
          <p:cNvSpPr txBox="1"/>
          <p:nvPr/>
        </p:nvSpPr>
        <p:spPr>
          <a:xfrm>
            <a:off x="266401" y="782417"/>
            <a:ext cx="4140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i="1" dirty="0">
                <a:solidFill>
                  <a:schemeClr val="bg1"/>
                </a:solidFill>
                <a:latin typeface="Calibri Light"/>
                <a:cs typeface="Calibri Light"/>
              </a:rPr>
              <a:t>"Niso projekti zato, ker bi se morali prijavljati, ampak zato, ker si želimo uresničiti neke zamisli prebivalcev, društev ..."</a:t>
            </a:r>
            <a:r>
              <a:rPr lang="sl-SI" sz="2000" dirty="0">
                <a:solidFill>
                  <a:schemeClr val="bg1"/>
                </a:solidFill>
                <a:latin typeface="Calibri Light"/>
                <a:cs typeface="Calibri Light"/>
              </a:rPr>
              <a:t> Kozjanski park.</a:t>
            </a:r>
            <a:endParaRPr lang="sl-SI" dirty="0">
              <a:solidFill>
                <a:schemeClr val="bg1"/>
              </a:solidFill>
            </a:endParaRPr>
          </a:p>
        </p:txBody>
      </p:sp>
      <p:sp>
        <p:nvSpPr>
          <p:cNvPr id="8" name="PoljeZBesedilom 7">
            <a:extLst>
              <a:ext uri="{FF2B5EF4-FFF2-40B4-BE49-F238E27FC236}">
                <a16:creationId xmlns:a16="http://schemas.microsoft.com/office/drawing/2014/main" id="{3E53B8EA-FE8C-397F-372A-F786BCF4B5B3}"/>
              </a:ext>
            </a:extLst>
          </p:cNvPr>
          <p:cNvSpPr txBox="1"/>
          <p:nvPr/>
        </p:nvSpPr>
        <p:spPr>
          <a:xfrm>
            <a:off x="317499" y="2597726"/>
            <a:ext cx="404783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i="1" dirty="0">
                <a:solidFill>
                  <a:schemeClr val="bg1"/>
                </a:solidFill>
                <a:latin typeface="Calibri Light"/>
                <a:cs typeface="Calibri Light"/>
              </a:rPr>
              <a:t>"Povezava več ljudi v en projekt /.../ samo povečuje možnosti - seveda, če je dovolj angažiranosti in tega nam ne manjka - da neko to svojo idejo in vrednote širiš naprej,"</a:t>
            </a:r>
            <a:r>
              <a:rPr lang="sl-SI" sz="2000" dirty="0">
                <a:solidFill>
                  <a:schemeClr val="bg1"/>
                </a:solidFill>
                <a:latin typeface="Calibri Light"/>
                <a:cs typeface="Calibri Light"/>
              </a:rPr>
              <a:t> ekipa </a:t>
            </a:r>
            <a:r>
              <a:rPr lang="sl-SI" sz="2000" dirty="0" err="1">
                <a:solidFill>
                  <a:schemeClr val="bg1"/>
                </a:solidFill>
                <a:latin typeface="Calibri Light"/>
                <a:cs typeface="Calibri Light"/>
              </a:rPr>
              <a:t>Jeej</a:t>
            </a:r>
            <a:r>
              <a:rPr lang="sl-SI" sz="2000" dirty="0">
                <a:solidFill>
                  <a:schemeClr val="bg1"/>
                </a:solidFill>
                <a:latin typeface="Calibri Light"/>
                <a:cs typeface="Calibri Light"/>
              </a:rPr>
              <a:t>!</a:t>
            </a:r>
            <a:endParaRPr lang="sl-SI" dirty="0">
              <a:solidFill>
                <a:schemeClr val="bg1"/>
              </a:solidFill>
            </a:endParaRPr>
          </a:p>
        </p:txBody>
      </p:sp>
      <p:sp>
        <p:nvSpPr>
          <p:cNvPr id="9" name="PoljeZBesedilom 8">
            <a:extLst>
              <a:ext uri="{FF2B5EF4-FFF2-40B4-BE49-F238E27FC236}">
                <a16:creationId xmlns:a16="http://schemas.microsoft.com/office/drawing/2014/main" id="{6FA1FE93-F0ED-EB65-4C62-ACF5635DAED0}"/>
              </a:ext>
            </a:extLst>
          </p:cNvPr>
          <p:cNvSpPr txBox="1"/>
          <p:nvPr/>
        </p:nvSpPr>
        <p:spPr>
          <a:xfrm>
            <a:off x="360795" y="22513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CILJI PROJEKTOV</a:t>
            </a:r>
            <a:endParaRPr lang="sl-SI" sz="2400"/>
          </a:p>
        </p:txBody>
      </p:sp>
      <p:pic>
        <p:nvPicPr>
          <p:cNvPr id="10" name="Slika 10" descr="Slika, ki vsebuje besede miza&#10;&#10;Opis je samodejno ustvarjen">
            <a:extLst>
              <a:ext uri="{FF2B5EF4-FFF2-40B4-BE49-F238E27FC236}">
                <a16:creationId xmlns:a16="http://schemas.microsoft.com/office/drawing/2014/main" id="{BEBF8DB4-7CBF-F66D-489A-55BC9BC0DF22}"/>
              </a:ext>
            </a:extLst>
          </p:cNvPr>
          <p:cNvPicPr>
            <a:picLocks noChangeAspect="1"/>
          </p:cNvPicPr>
          <p:nvPr/>
        </p:nvPicPr>
        <p:blipFill>
          <a:blip r:embed="rId2"/>
          <a:stretch>
            <a:fillRect/>
          </a:stretch>
        </p:blipFill>
        <p:spPr>
          <a:xfrm>
            <a:off x="4573882" y="1004225"/>
            <a:ext cx="7540976" cy="5018882"/>
          </a:xfrm>
          <a:prstGeom prst="rect">
            <a:avLst/>
          </a:prstGeom>
        </p:spPr>
      </p:pic>
    </p:spTree>
    <p:extLst>
      <p:ext uri="{BB962C8B-B14F-4D97-AF65-F5344CB8AC3E}">
        <p14:creationId xmlns:p14="http://schemas.microsoft.com/office/powerpoint/2010/main" val="3296546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zaokroženi vogali 3">
            <a:extLst>
              <a:ext uri="{FF2B5EF4-FFF2-40B4-BE49-F238E27FC236}">
                <a16:creationId xmlns:a16="http://schemas.microsoft.com/office/drawing/2014/main" id="{5C853B87-B8DF-C4CD-B77A-AF1A232EE8EF}"/>
              </a:ext>
            </a:extLst>
          </p:cNvPr>
          <p:cNvSpPr/>
          <p:nvPr/>
        </p:nvSpPr>
        <p:spPr>
          <a:xfrm>
            <a:off x="-4491" y="1657094"/>
            <a:ext cx="4156363" cy="3836939"/>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Označba mesta vsebine 2">
            <a:extLst>
              <a:ext uri="{FF2B5EF4-FFF2-40B4-BE49-F238E27FC236}">
                <a16:creationId xmlns:a16="http://schemas.microsoft.com/office/drawing/2014/main" id="{B2E03C8E-FBD0-483F-D197-FBA31C2647EB}"/>
              </a:ext>
            </a:extLst>
          </p:cNvPr>
          <p:cNvSpPr txBox="1">
            <a:spLocks/>
          </p:cNvSpPr>
          <p:nvPr/>
        </p:nvSpPr>
        <p:spPr>
          <a:xfrm>
            <a:off x="71069" y="1913284"/>
            <a:ext cx="4077083" cy="33387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i="1" dirty="0">
                <a:solidFill>
                  <a:schemeClr val="bg1"/>
                </a:solidFill>
                <a:latin typeface="Calibri Light"/>
                <a:cs typeface="Calibri"/>
              </a:rPr>
              <a:t>»Naš cilj ni, da mi samo ekološko pridelujemo, pa da zdravo živimo, pa da imamo ekološke pridelke. Cilj je, da tudi izobražujemo naše turiste, da jih osveščamo o ekologiji, da mlade generacije učimo o tem. Zato imamo te </a:t>
            </a:r>
            <a:r>
              <a:rPr lang="sl-SI" sz="2000" i="1" dirty="0" err="1">
                <a:solidFill>
                  <a:schemeClr val="bg1"/>
                </a:solidFill>
                <a:latin typeface="Calibri Light"/>
                <a:cs typeface="Calibri"/>
              </a:rPr>
              <a:t>eko</a:t>
            </a:r>
            <a:r>
              <a:rPr lang="sl-SI" sz="2000" i="1" dirty="0">
                <a:solidFill>
                  <a:schemeClr val="bg1"/>
                </a:solidFill>
                <a:latin typeface="Calibri Light"/>
                <a:cs typeface="Calibri"/>
              </a:rPr>
              <a:t> vrtove, zato nudimo različne izobraževalne programe: npr. kako postati kmet za en dan, da otroci pridejo v stik z naravo, da vidijo živo žival, da jo pobožajo,</a:t>
            </a:r>
            <a:r>
              <a:rPr lang="sl-SI" sz="2000" dirty="0">
                <a:solidFill>
                  <a:schemeClr val="bg1"/>
                </a:solidFill>
                <a:latin typeface="Calibri Light"/>
                <a:cs typeface="Calibri"/>
              </a:rPr>
              <a:t>« Turistična in </a:t>
            </a:r>
            <a:r>
              <a:rPr lang="sl-SI" sz="2000" dirty="0" err="1">
                <a:solidFill>
                  <a:schemeClr val="bg1"/>
                </a:solidFill>
                <a:latin typeface="Calibri Light"/>
                <a:cs typeface="Calibri"/>
              </a:rPr>
              <a:t>eko</a:t>
            </a:r>
            <a:r>
              <a:rPr lang="sl-SI" sz="2000" dirty="0">
                <a:solidFill>
                  <a:schemeClr val="bg1"/>
                </a:solidFill>
                <a:latin typeface="Calibri Light"/>
                <a:cs typeface="Calibri"/>
              </a:rPr>
              <a:t> kmetija Pri Baronu.</a:t>
            </a:r>
            <a:endParaRPr lang="sl-SI" sz="2000" i="1" dirty="0">
              <a:solidFill>
                <a:schemeClr val="bg1"/>
              </a:solidFill>
              <a:latin typeface="Calibri Light"/>
              <a:cs typeface="Calibri"/>
            </a:endParaRPr>
          </a:p>
        </p:txBody>
      </p:sp>
      <p:sp>
        <p:nvSpPr>
          <p:cNvPr id="6" name="PoljeZBesedilom 5">
            <a:extLst>
              <a:ext uri="{FF2B5EF4-FFF2-40B4-BE49-F238E27FC236}">
                <a16:creationId xmlns:a16="http://schemas.microsoft.com/office/drawing/2014/main" id="{229DC9C6-9A3E-B942-F936-6433CA7D51DF}"/>
              </a:ext>
            </a:extLst>
          </p:cNvPr>
          <p:cNvSpPr txBox="1"/>
          <p:nvPr/>
        </p:nvSpPr>
        <p:spPr>
          <a:xfrm>
            <a:off x="378647" y="67733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l-SI" sz="2400">
                <a:cs typeface="Calibri"/>
              </a:rPr>
              <a:t>IZOBRAŽEVANJE</a:t>
            </a:r>
            <a:endParaRPr lang="sl-SI" sz="2400"/>
          </a:p>
        </p:txBody>
      </p:sp>
      <p:pic>
        <p:nvPicPr>
          <p:cNvPr id="8" name="Slika 10" descr="Slika, ki vsebuje besede miza&#10;&#10;Opis je samodejno ustvarjen">
            <a:extLst>
              <a:ext uri="{FF2B5EF4-FFF2-40B4-BE49-F238E27FC236}">
                <a16:creationId xmlns:a16="http://schemas.microsoft.com/office/drawing/2014/main" id="{F852D239-20C2-E9F5-B61D-36347B5C61AD}"/>
              </a:ext>
            </a:extLst>
          </p:cNvPr>
          <p:cNvPicPr>
            <a:picLocks noChangeAspect="1"/>
          </p:cNvPicPr>
          <p:nvPr/>
        </p:nvPicPr>
        <p:blipFill>
          <a:blip r:embed="rId2"/>
          <a:stretch>
            <a:fillRect/>
          </a:stretch>
        </p:blipFill>
        <p:spPr>
          <a:xfrm>
            <a:off x="4254031" y="1004225"/>
            <a:ext cx="7860827" cy="5235252"/>
          </a:xfrm>
          <a:prstGeom prst="rect">
            <a:avLst/>
          </a:prstGeom>
        </p:spPr>
      </p:pic>
    </p:spTree>
    <p:extLst>
      <p:ext uri="{BB962C8B-B14F-4D97-AF65-F5344CB8AC3E}">
        <p14:creationId xmlns:p14="http://schemas.microsoft.com/office/powerpoint/2010/main" val="309257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zaokroženi vogali 3">
            <a:extLst>
              <a:ext uri="{FF2B5EF4-FFF2-40B4-BE49-F238E27FC236}">
                <a16:creationId xmlns:a16="http://schemas.microsoft.com/office/drawing/2014/main" id="{5C853B87-B8DF-C4CD-B77A-AF1A232EE8EF}"/>
              </a:ext>
            </a:extLst>
          </p:cNvPr>
          <p:cNvSpPr/>
          <p:nvPr/>
        </p:nvSpPr>
        <p:spPr>
          <a:xfrm>
            <a:off x="90865" y="1182449"/>
            <a:ext cx="4344509" cy="1635176"/>
          </a:xfrm>
          <a:prstGeom prst="roundRect">
            <a:avLst/>
          </a:prstGeom>
          <a:solidFill>
            <a:schemeClr val="accent4"/>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Označba mesta vsebine 2">
            <a:extLst>
              <a:ext uri="{FF2B5EF4-FFF2-40B4-BE49-F238E27FC236}">
                <a16:creationId xmlns:a16="http://schemas.microsoft.com/office/drawing/2014/main" id="{B2E03C8E-FBD0-483F-D197-FBA31C2647EB}"/>
              </a:ext>
            </a:extLst>
          </p:cNvPr>
          <p:cNvSpPr txBox="1">
            <a:spLocks/>
          </p:cNvSpPr>
          <p:nvPr/>
        </p:nvSpPr>
        <p:spPr>
          <a:xfrm>
            <a:off x="193366" y="1181217"/>
            <a:ext cx="4133528" cy="18900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i="1" dirty="0">
                <a:solidFill>
                  <a:schemeClr val="bg1"/>
                </a:solidFill>
                <a:latin typeface="Calibri Light"/>
                <a:cs typeface="Calibri"/>
              </a:rPr>
              <a:t>"Kljub temu, da se </a:t>
            </a:r>
            <a:r>
              <a:rPr lang="sl-SI" sz="2000" i="1" dirty="0" err="1">
                <a:solidFill>
                  <a:schemeClr val="bg1"/>
                </a:solidFill>
                <a:latin typeface="Calibri Light"/>
                <a:cs typeface="Calibri"/>
              </a:rPr>
              <a:t>ful</a:t>
            </a:r>
            <a:r>
              <a:rPr lang="sl-SI" sz="2000" i="1" dirty="0">
                <a:solidFill>
                  <a:schemeClr val="bg1"/>
                </a:solidFill>
                <a:latin typeface="Calibri Light"/>
                <a:cs typeface="Calibri"/>
              </a:rPr>
              <a:t> o tem pogovarjamo, ne, ampak ljudje se še ne zavedajo mogoče.  Saj če ga ne občutijo, ker še vedno, če greš v trgovino kupiš izdelek,"</a:t>
            </a:r>
            <a:r>
              <a:rPr lang="sl-SI" sz="2000" dirty="0">
                <a:solidFill>
                  <a:schemeClr val="bg1"/>
                </a:solidFill>
                <a:latin typeface="Calibri Light"/>
                <a:cs typeface="Calibri"/>
              </a:rPr>
              <a:t> Lidl Slovenije.</a:t>
            </a:r>
          </a:p>
          <a:p>
            <a:pPr marL="0" indent="0">
              <a:buNone/>
            </a:pPr>
            <a:endParaRPr lang="sl-SI" sz="2200">
              <a:latin typeface="Calibri Light"/>
              <a:cs typeface="Calibri"/>
            </a:endParaRPr>
          </a:p>
        </p:txBody>
      </p:sp>
      <p:sp>
        <p:nvSpPr>
          <p:cNvPr id="3" name="Pravokotnik: zaokroženi vogali 2">
            <a:extLst>
              <a:ext uri="{FF2B5EF4-FFF2-40B4-BE49-F238E27FC236}">
                <a16:creationId xmlns:a16="http://schemas.microsoft.com/office/drawing/2014/main" id="{8BD6F6DF-7300-D6AB-5ED0-CCE447D33147}"/>
              </a:ext>
            </a:extLst>
          </p:cNvPr>
          <p:cNvSpPr/>
          <p:nvPr/>
        </p:nvSpPr>
        <p:spPr>
          <a:xfrm>
            <a:off x="87018" y="3021273"/>
            <a:ext cx="4347504" cy="1946479"/>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oljeZBesedilom 5">
            <a:extLst>
              <a:ext uri="{FF2B5EF4-FFF2-40B4-BE49-F238E27FC236}">
                <a16:creationId xmlns:a16="http://schemas.microsoft.com/office/drawing/2014/main" id="{6CEFB9A4-720F-F386-F068-08D0492260C0}"/>
              </a:ext>
            </a:extLst>
          </p:cNvPr>
          <p:cNvSpPr txBox="1"/>
          <p:nvPr/>
        </p:nvSpPr>
        <p:spPr>
          <a:xfrm>
            <a:off x="235186" y="3069166"/>
            <a:ext cx="40508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i="1" dirty="0">
                <a:solidFill>
                  <a:schemeClr val="bg1"/>
                </a:solidFill>
                <a:latin typeface="Calibri Light"/>
                <a:cs typeface="Calibri"/>
              </a:rPr>
              <a:t>" /…/ da ozavestimo, da v primerjavi s tem, v kakšnih razmerah ljudje po svetu živijo, da smo mi lahko res srečni in nadvse zadovoljni, da živimo v takem okolju, kot živimo," </a:t>
            </a:r>
            <a:r>
              <a:rPr lang="sl-SI" sz="2000" dirty="0" err="1">
                <a:solidFill>
                  <a:schemeClr val="bg1"/>
                </a:solidFill>
                <a:latin typeface="Calibri Light"/>
                <a:cs typeface="Calibri"/>
              </a:rPr>
              <a:t>Harič-Šahtler</a:t>
            </a:r>
            <a:r>
              <a:rPr lang="sl-SI" sz="2000" dirty="0">
                <a:solidFill>
                  <a:schemeClr val="bg1"/>
                </a:solidFill>
                <a:latin typeface="Calibri Light"/>
                <a:cs typeface="Calibri"/>
              </a:rPr>
              <a:t>.</a:t>
            </a:r>
          </a:p>
        </p:txBody>
      </p:sp>
      <p:sp>
        <p:nvSpPr>
          <p:cNvPr id="7" name="Pravokotnik: zaokroženi vogali 6">
            <a:extLst>
              <a:ext uri="{FF2B5EF4-FFF2-40B4-BE49-F238E27FC236}">
                <a16:creationId xmlns:a16="http://schemas.microsoft.com/office/drawing/2014/main" id="{70BE9CFF-AF30-F72C-BB25-F91B67E2B859}"/>
              </a:ext>
            </a:extLst>
          </p:cNvPr>
          <p:cNvSpPr/>
          <p:nvPr/>
        </p:nvSpPr>
        <p:spPr>
          <a:xfrm>
            <a:off x="37629" y="5183483"/>
            <a:ext cx="12079111" cy="1121617"/>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a:extLst>
              <a:ext uri="{FF2B5EF4-FFF2-40B4-BE49-F238E27FC236}">
                <a16:creationId xmlns:a16="http://schemas.microsoft.com/office/drawing/2014/main" id="{CFE96542-E8BA-117B-91CA-4F6ED930096E}"/>
              </a:ext>
            </a:extLst>
          </p:cNvPr>
          <p:cNvSpPr txBox="1"/>
          <p:nvPr/>
        </p:nvSpPr>
        <p:spPr>
          <a:xfrm>
            <a:off x="316645" y="5233940"/>
            <a:ext cx="117931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i="1" dirty="0">
                <a:solidFill>
                  <a:schemeClr val="bg1"/>
                </a:solidFill>
                <a:latin typeface="Calibri Light"/>
                <a:cs typeface="Calibri"/>
              </a:rPr>
              <a:t>"On (op. Kristjan Magdič) se je potem spomnil, kako to komunicirati.  /.../ Ampak to preko zgodbe. Zgodbe načina pridelave tudi na vseh zabojčkih, ki so naši. Imamo tam gor po štiri </a:t>
            </a:r>
            <a:r>
              <a:rPr lang="sl-SI" sz="2000" i="1" dirty="0" err="1">
                <a:solidFill>
                  <a:schemeClr val="bg1"/>
                </a:solidFill>
                <a:latin typeface="Calibri Light"/>
                <a:cs typeface="Calibri"/>
              </a:rPr>
              <a:t>piktograme</a:t>
            </a:r>
            <a:r>
              <a:rPr lang="sl-SI" sz="2000" i="1" dirty="0">
                <a:solidFill>
                  <a:schemeClr val="bg1"/>
                </a:solidFill>
                <a:latin typeface="Calibri Light"/>
                <a:cs typeface="Calibri"/>
              </a:rPr>
              <a:t>: ročno obrano, ogrevano z </a:t>
            </a:r>
            <a:r>
              <a:rPr lang="sl-SI" sz="2000" i="1" dirty="0" err="1">
                <a:solidFill>
                  <a:schemeClr val="bg1"/>
                </a:solidFill>
                <a:latin typeface="Calibri Light"/>
                <a:cs typeface="Calibri"/>
              </a:rPr>
              <a:t>geotermijo</a:t>
            </a:r>
            <a:r>
              <a:rPr lang="sl-SI" sz="2000" i="1" dirty="0">
                <a:solidFill>
                  <a:schemeClr val="bg1"/>
                </a:solidFill>
                <a:latin typeface="Calibri Light"/>
                <a:cs typeface="Calibri"/>
              </a:rPr>
              <a:t>, ta organski substrat pa naravno oprašeno, ker oprašujemo s čmrlji, ne,"</a:t>
            </a:r>
            <a:r>
              <a:rPr lang="sl-SI" sz="2000" dirty="0">
                <a:solidFill>
                  <a:schemeClr val="bg1"/>
                </a:solidFill>
                <a:latin typeface="Calibri Light"/>
                <a:cs typeface="Calibri"/>
              </a:rPr>
              <a:t> </a:t>
            </a:r>
            <a:r>
              <a:rPr lang="sl-SI" sz="2000" dirty="0" err="1">
                <a:solidFill>
                  <a:schemeClr val="bg1"/>
                </a:solidFill>
                <a:latin typeface="Calibri Light"/>
                <a:cs typeface="Calibri"/>
              </a:rPr>
              <a:t>Lušt</a:t>
            </a:r>
            <a:r>
              <a:rPr lang="sl-SI" sz="2000" dirty="0">
                <a:solidFill>
                  <a:schemeClr val="bg1"/>
                </a:solidFill>
                <a:latin typeface="Calibri Light"/>
                <a:cs typeface="Calibri"/>
              </a:rPr>
              <a:t>.</a:t>
            </a:r>
          </a:p>
        </p:txBody>
      </p:sp>
      <p:sp>
        <p:nvSpPr>
          <p:cNvPr id="9" name="PoljeZBesedilom 8">
            <a:extLst>
              <a:ext uri="{FF2B5EF4-FFF2-40B4-BE49-F238E27FC236}">
                <a16:creationId xmlns:a16="http://schemas.microsoft.com/office/drawing/2014/main" id="{D08C5E6C-763A-19A3-A774-DAB40E807B32}"/>
              </a:ext>
            </a:extLst>
          </p:cNvPr>
          <p:cNvSpPr txBox="1"/>
          <p:nvPr/>
        </p:nvSpPr>
        <p:spPr>
          <a:xfrm>
            <a:off x="38272" y="586894"/>
            <a:ext cx="48974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OZAVEŠČANJE IN KOMUNIKACIJA</a:t>
            </a:r>
          </a:p>
        </p:txBody>
      </p:sp>
      <p:pic>
        <p:nvPicPr>
          <p:cNvPr id="11" name="Slika 10" descr="Slika, ki vsebuje besede miza&#10;&#10;Opis je samodejno ustvarjen">
            <a:extLst>
              <a:ext uri="{FF2B5EF4-FFF2-40B4-BE49-F238E27FC236}">
                <a16:creationId xmlns:a16="http://schemas.microsoft.com/office/drawing/2014/main" id="{F1266906-40B8-1250-1E52-7FC603C95BF7}"/>
              </a:ext>
            </a:extLst>
          </p:cNvPr>
          <p:cNvPicPr>
            <a:picLocks noChangeAspect="1"/>
          </p:cNvPicPr>
          <p:nvPr/>
        </p:nvPicPr>
        <p:blipFill>
          <a:blip r:embed="rId2"/>
          <a:stretch>
            <a:fillRect/>
          </a:stretch>
        </p:blipFill>
        <p:spPr>
          <a:xfrm>
            <a:off x="4508031" y="957188"/>
            <a:ext cx="7606827" cy="4134586"/>
          </a:xfrm>
          <a:prstGeom prst="rect">
            <a:avLst/>
          </a:prstGeom>
        </p:spPr>
      </p:pic>
    </p:spTree>
    <p:extLst>
      <p:ext uri="{BB962C8B-B14F-4D97-AF65-F5344CB8AC3E}">
        <p14:creationId xmlns:p14="http://schemas.microsoft.com/office/powerpoint/2010/main" val="411211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ki vsebuje besede miza&#10;&#10;Opis je samodejno ustvarjen">
            <a:extLst>
              <a:ext uri="{FF2B5EF4-FFF2-40B4-BE49-F238E27FC236}">
                <a16:creationId xmlns:a16="http://schemas.microsoft.com/office/drawing/2014/main" id="{0EDF55B1-91D3-ED89-C6A3-BB08A2C2E1E9}"/>
              </a:ext>
            </a:extLst>
          </p:cNvPr>
          <p:cNvPicPr>
            <a:picLocks noChangeAspect="1"/>
          </p:cNvPicPr>
          <p:nvPr/>
        </p:nvPicPr>
        <p:blipFill>
          <a:blip r:embed="rId2"/>
          <a:stretch>
            <a:fillRect/>
          </a:stretch>
        </p:blipFill>
        <p:spPr>
          <a:xfrm>
            <a:off x="3873031" y="968733"/>
            <a:ext cx="8241827" cy="4642586"/>
          </a:xfrm>
          <a:prstGeom prst="rect">
            <a:avLst/>
          </a:prstGeom>
        </p:spPr>
      </p:pic>
      <p:cxnSp>
        <p:nvCxnSpPr>
          <p:cNvPr id="7" name="Raven puščični povezovalnik 6">
            <a:extLst>
              <a:ext uri="{FF2B5EF4-FFF2-40B4-BE49-F238E27FC236}">
                <a16:creationId xmlns:a16="http://schemas.microsoft.com/office/drawing/2014/main" id="{A1398C65-561E-8944-3850-046D959AE263}"/>
              </a:ext>
            </a:extLst>
          </p:cNvPr>
          <p:cNvCxnSpPr/>
          <p:nvPr/>
        </p:nvCxnSpPr>
        <p:spPr>
          <a:xfrm>
            <a:off x="3525982" y="1690256"/>
            <a:ext cx="2438400" cy="8220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Raven puščični povezovalnik 7">
            <a:extLst>
              <a:ext uri="{FF2B5EF4-FFF2-40B4-BE49-F238E27FC236}">
                <a16:creationId xmlns:a16="http://schemas.microsoft.com/office/drawing/2014/main" id="{77A635F7-EDFF-E497-D71A-46B6D5AE7ADB}"/>
              </a:ext>
            </a:extLst>
          </p:cNvPr>
          <p:cNvCxnSpPr>
            <a:cxnSpLocks/>
          </p:cNvCxnSpPr>
          <p:nvPr/>
        </p:nvCxnSpPr>
        <p:spPr>
          <a:xfrm>
            <a:off x="2879434" y="2325256"/>
            <a:ext cx="2553857" cy="4872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Pravokotnik: zaokroženi vogali 8">
            <a:extLst>
              <a:ext uri="{FF2B5EF4-FFF2-40B4-BE49-F238E27FC236}">
                <a16:creationId xmlns:a16="http://schemas.microsoft.com/office/drawing/2014/main" id="{E57C5059-C4AB-5548-CC10-A2FFDCFAA425}"/>
              </a:ext>
            </a:extLst>
          </p:cNvPr>
          <p:cNvSpPr/>
          <p:nvPr/>
        </p:nvSpPr>
        <p:spPr>
          <a:xfrm>
            <a:off x="1632079" y="1126855"/>
            <a:ext cx="1990095" cy="644835"/>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a:solidFill>
                  <a:schemeClr val="tx1"/>
                </a:solidFill>
                <a:latin typeface="Calibri Light"/>
                <a:cs typeface="Calibri"/>
              </a:rPr>
              <a:t>Dobre praksa</a:t>
            </a:r>
          </a:p>
        </p:txBody>
      </p:sp>
      <p:sp>
        <p:nvSpPr>
          <p:cNvPr id="10" name="Pravokotnik: zaokroženi vogali 9">
            <a:extLst>
              <a:ext uri="{FF2B5EF4-FFF2-40B4-BE49-F238E27FC236}">
                <a16:creationId xmlns:a16="http://schemas.microsoft.com/office/drawing/2014/main" id="{542D0A11-B291-40E5-121E-994227CE71D2}"/>
              </a:ext>
            </a:extLst>
          </p:cNvPr>
          <p:cNvSpPr/>
          <p:nvPr/>
        </p:nvSpPr>
        <p:spPr>
          <a:xfrm>
            <a:off x="823469" y="1832840"/>
            <a:ext cx="2169690" cy="681182"/>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l-SI" sz="2000">
                <a:solidFill>
                  <a:schemeClr val="tx1"/>
                </a:solidFill>
                <a:latin typeface="Calibri Light"/>
                <a:cs typeface="Calibri"/>
              </a:rPr>
              <a:t>Zgled iz tujine</a:t>
            </a:r>
            <a:endParaRPr lang="sl-SI">
              <a:solidFill>
                <a:schemeClr val="tx1"/>
              </a:solidFill>
              <a:latin typeface="Calibri Light"/>
              <a:cs typeface="Calibri Light"/>
            </a:endParaRPr>
          </a:p>
        </p:txBody>
      </p:sp>
      <p:sp>
        <p:nvSpPr>
          <p:cNvPr id="11" name="Pravokotnik: zaokroženi vogali 10">
            <a:extLst>
              <a:ext uri="{FF2B5EF4-FFF2-40B4-BE49-F238E27FC236}">
                <a16:creationId xmlns:a16="http://schemas.microsoft.com/office/drawing/2014/main" id="{B6873F79-AA6B-568B-E376-60956B6F9377}"/>
              </a:ext>
            </a:extLst>
          </p:cNvPr>
          <p:cNvSpPr/>
          <p:nvPr/>
        </p:nvSpPr>
        <p:spPr>
          <a:xfrm>
            <a:off x="-5772" y="2568864"/>
            <a:ext cx="3833088" cy="4293196"/>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solidFill>
                  <a:schemeClr val="tx1"/>
                </a:solidFill>
                <a:latin typeface="Calibri Light"/>
                <a:cs typeface="Calibri Light"/>
              </a:rPr>
              <a:t>"A jaz mislim, če bi recimo bila možnost imeti certifikat v tem smislu kot proizvodnja z biološkimi sestavinami ali pa </a:t>
            </a:r>
            <a:r>
              <a:rPr lang="sl-SI" sz="2000" i="1" dirty="0" err="1">
                <a:solidFill>
                  <a:schemeClr val="tx1"/>
                </a:solidFill>
                <a:latin typeface="Calibri Light"/>
                <a:cs typeface="Calibri Light"/>
              </a:rPr>
              <a:t>zero</a:t>
            </a:r>
            <a:r>
              <a:rPr lang="sl-SI" sz="2000" i="1" dirty="0">
                <a:solidFill>
                  <a:schemeClr val="tx1"/>
                </a:solidFill>
                <a:latin typeface="Calibri Light"/>
                <a:cs typeface="Calibri Light"/>
              </a:rPr>
              <a:t> </a:t>
            </a:r>
            <a:r>
              <a:rPr lang="sl-SI" sz="2000" i="1" dirty="0" err="1">
                <a:solidFill>
                  <a:schemeClr val="tx1"/>
                </a:solidFill>
                <a:latin typeface="Calibri Light"/>
                <a:cs typeface="Calibri Light"/>
              </a:rPr>
              <a:t>waste</a:t>
            </a:r>
            <a:r>
              <a:rPr lang="sl-SI" sz="2000" i="1" dirty="0">
                <a:solidFill>
                  <a:schemeClr val="tx1"/>
                </a:solidFill>
                <a:latin typeface="Calibri Light"/>
                <a:cs typeface="Calibri Light"/>
              </a:rPr>
              <a:t>. Ali pa </a:t>
            </a:r>
            <a:r>
              <a:rPr lang="sl-SI" sz="2000" i="1" dirty="0" err="1">
                <a:solidFill>
                  <a:schemeClr val="tx1"/>
                </a:solidFill>
                <a:latin typeface="Calibri Light"/>
                <a:cs typeface="Calibri Light"/>
              </a:rPr>
              <a:t>complete</a:t>
            </a:r>
            <a:r>
              <a:rPr lang="sl-SI" sz="2000" i="1" dirty="0">
                <a:solidFill>
                  <a:schemeClr val="tx1"/>
                </a:solidFill>
                <a:latin typeface="Calibri Light"/>
                <a:cs typeface="Calibri Light"/>
              </a:rPr>
              <a:t> </a:t>
            </a:r>
            <a:r>
              <a:rPr lang="sl-SI" sz="2000" i="1" dirty="0" err="1">
                <a:solidFill>
                  <a:schemeClr val="tx1"/>
                </a:solidFill>
                <a:latin typeface="Calibri Light"/>
                <a:cs typeface="Calibri Light"/>
              </a:rPr>
              <a:t>natural</a:t>
            </a:r>
            <a:r>
              <a:rPr lang="sl-SI" sz="2000" i="1" dirty="0">
                <a:solidFill>
                  <a:schemeClr val="tx1"/>
                </a:solidFill>
                <a:latin typeface="Calibri Light"/>
                <a:cs typeface="Calibri Light"/>
              </a:rPr>
              <a:t> v tem smislu, da nimamo lepil, da nimamo umetnih snovi, to bi bilo super. Ker bi se v tem smislu lahko ločil od ostalih, ker zdaj še vedno me pogosto vržejo v isti kup z mizarstvi, ki delajo z </a:t>
            </a:r>
            <a:r>
              <a:rPr lang="sl-SI" sz="2000" i="1" dirty="0" err="1">
                <a:solidFill>
                  <a:schemeClr val="tx1"/>
                </a:solidFill>
                <a:latin typeface="Calibri Light"/>
                <a:cs typeface="Calibri Light"/>
              </a:rPr>
              <a:t>ivericami</a:t>
            </a:r>
            <a:r>
              <a:rPr lang="sl-SI" sz="2000" i="1" dirty="0">
                <a:solidFill>
                  <a:schemeClr val="tx1"/>
                </a:solidFill>
                <a:latin typeface="Calibri Light"/>
                <a:cs typeface="Calibri Light"/>
              </a:rPr>
              <a:t>,"</a:t>
            </a:r>
            <a:r>
              <a:rPr lang="sl-SI" sz="2000" dirty="0">
                <a:solidFill>
                  <a:schemeClr val="tx1"/>
                </a:solidFill>
                <a:latin typeface="Calibri Light"/>
                <a:cs typeface="Calibri Light"/>
              </a:rPr>
              <a:t> Esen </a:t>
            </a:r>
            <a:r>
              <a:rPr lang="sl-SI" sz="2000" dirty="0" err="1">
                <a:solidFill>
                  <a:schemeClr val="tx1"/>
                </a:solidFill>
                <a:latin typeface="Calibri Light"/>
                <a:cs typeface="Calibri Light"/>
              </a:rPr>
              <a:t>Woodcraft</a:t>
            </a:r>
            <a:r>
              <a:rPr lang="sl-SI" sz="2000" dirty="0">
                <a:solidFill>
                  <a:schemeClr val="tx1"/>
                </a:solidFill>
                <a:latin typeface="Calibri Light"/>
                <a:cs typeface="Calibri Light"/>
              </a:rPr>
              <a:t>.</a:t>
            </a:r>
          </a:p>
        </p:txBody>
      </p:sp>
      <p:cxnSp>
        <p:nvCxnSpPr>
          <p:cNvPr id="13" name="Raven puščični povezovalnik 12">
            <a:extLst>
              <a:ext uri="{FF2B5EF4-FFF2-40B4-BE49-F238E27FC236}">
                <a16:creationId xmlns:a16="http://schemas.microsoft.com/office/drawing/2014/main" id="{3E7241F4-D23C-C2F3-8AE3-2C2EC6E4AD3D}"/>
              </a:ext>
            </a:extLst>
          </p:cNvPr>
          <p:cNvCxnSpPr>
            <a:cxnSpLocks/>
          </p:cNvCxnSpPr>
          <p:nvPr/>
        </p:nvCxnSpPr>
        <p:spPr>
          <a:xfrm flipV="1">
            <a:off x="3827875" y="3112654"/>
            <a:ext cx="2898507" cy="1717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71493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zaokroženi vogali 3">
            <a:extLst>
              <a:ext uri="{FF2B5EF4-FFF2-40B4-BE49-F238E27FC236}">
                <a16:creationId xmlns:a16="http://schemas.microsoft.com/office/drawing/2014/main" id="{5C853B87-B8DF-C4CD-B77A-AF1A232EE8EF}"/>
              </a:ext>
            </a:extLst>
          </p:cNvPr>
          <p:cNvSpPr/>
          <p:nvPr/>
        </p:nvSpPr>
        <p:spPr>
          <a:xfrm>
            <a:off x="5772" y="1163206"/>
            <a:ext cx="4526243" cy="5026119"/>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kern="0" dirty="0">
                <a:latin typeface="Calibri Light"/>
                <a:ea typeface="Calibri"/>
                <a:cs typeface="Calibri"/>
              </a:rPr>
              <a:t>"Kar hitro oziroma med prvimi smo se odločili, da naš način kmetovanja, se pravi, podredimo ekološkim smernicam /.../ in to zato, ker smatramo, da je ekološki način predvsem za hribovske kmetije tista sigurno prava pot /.../ dolgoročno, predvsem pa, da se pridelujejo /.../ ekološki tržni viški, ki jih potem z veseljem uporabljamo za prehrano naših družinskih članov. In potem so ti tržni viški, torej ekološki tržni viški tisti, ki so viški z najvišjo kakovostjo in ki so dejansko tudi kot taki lahko ponujeni /.../ kupcu, potrošnikom," </a:t>
            </a:r>
            <a:r>
              <a:rPr lang="sl-SI" sz="2000" kern="0" dirty="0" err="1">
                <a:latin typeface="Calibri Light"/>
                <a:ea typeface="Calibri"/>
                <a:cs typeface="Calibri"/>
              </a:rPr>
              <a:t>Harič-Šahtler</a:t>
            </a:r>
            <a:r>
              <a:rPr lang="sl-SI" sz="2000" kern="0" dirty="0">
                <a:latin typeface="Calibri Light"/>
                <a:ea typeface="Calibri"/>
                <a:cs typeface="Calibri"/>
              </a:rPr>
              <a:t>.</a:t>
            </a:r>
            <a:endParaRPr lang="sl-SI" sz="2000" dirty="0">
              <a:latin typeface="Calibri Light"/>
              <a:cs typeface="Calibri Light"/>
            </a:endParaRPr>
          </a:p>
        </p:txBody>
      </p:sp>
      <p:sp>
        <p:nvSpPr>
          <p:cNvPr id="5" name="Označba mesta vsebine 2">
            <a:extLst>
              <a:ext uri="{FF2B5EF4-FFF2-40B4-BE49-F238E27FC236}">
                <a16:creationId xmlns:a16="http://schemas.microsoft.com/office/drawing/2014/main" id="{B2E03C8E-FBD0-483F-D197-FBA31C2647EB}"/>
              </a:ext>
            </a:extLst>
          </p:cNvPr>
          <p:cNvSpPr txBox="1">
            <a:spLocks/>
          </p:cNvSpPr>
          <p:nvPr/>
        </p:nvSpPr>
        <p:spPr>
          <a:xfrm>
            <a:off x="221587" y="1254766"/>
            <a:ext cx="4246416" cy="48533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l-SI" sz="2200">
              <a:solidFill>
                <a:schemeClr val="bg1"/>
              </a:solidFill>
              <a:latin typeface="Calibri Light"/>
              <a:cs typeface="Calibri"/>
            </a:endParaRPr>
          </a:p>
        </p:txBody>
      </p:sp>
      <p:sp>
        <p:nvSpPr>
          <p:cNvPr id="6" name="PoljeZBesedilom 5">
            <a:extLst>
              <a:ext uri="{FF2B5EF4-FFF2-40B4-BE49-F238E27FC236}">
                <a16:creationId xmlns:a16="http://schemas.microsoft.com/office/drawing/2014/main" id="{229DC9C6-9A3E-B942-F936-6433CA7D51DF}"/>
              </a:ext>
            </a:extLst>
          </p:cNvPr>
          <p:cNvSpPr txBox="1"/>
          <p:nvPr/>
        </p:nvSpPr>
        <p:spPr>
          <a:xfrm>
            <a:off x="378647" y="677333"/>
            <a:ext cx="3597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EKOLOŠKO KMETOVANJE</a:t>
            </a:r>
            <a:endParaRPr lang="sl-SI" sz="2400"/>
          </a:p>
        </p:txBody>
      </p:sp>
      <p:pic>
        <p:nvPicPr>
          <p:cNvPr id="8" name="Slika 10" descr="Slika, ki vsebuje besede miza&#10;&#10;Opis je samodejno ustvarjen">
            <a:extLst>
              <a:ext uri="{FF2B5EF4-FFF2-40B4-BE49-F238E27FC236}">
                <a16:creationId xmlns:a16="http://schemas.microsoft.com/office/drawing/2014/main" id="{F852D239-20C2-E9F5-B61D-36347B5C61AD}"/>
              </a:ext>
            </a:extLst>
          </p:cNvPr>
          <p:cNvPicPr>
            <a:picLocks noChangeAspect="1"/>
          </p:cNvPicPr>
          <p:nvPr/>
        </p:nvPicPr>
        <p:blipFill>
          <a:blip r:embed="rId2"/>
          <a:stretch>
            <a:fillRect/>
          </a:stretch>
        </p:blipFill>
        <p:spPr>
          <a:xfrm>
            <a:off x="4460993" y="1004225"/>
            <a:ext cx="7653865" cy="5235252"/>
          </a:xfrm>
          <a:prstGeom prst="rect">
            <a:avLst/>
          </a:prstGeom>
        </p:spPr>
      </p:pic>
    </p:spTree>
    <p:extLst>
      <p:ext uri="{BB962C8B-B14F-4D97-AF65-F5344CB8AC3E}">
        <p14:creationId xmlns:p14="http://schemas.microsoft.com/office/powerpoint/2010/main" val="2456099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3" descr="Slika, ki vsebuje besede miza&#10;&#10;Opis je samodejno ustvarjen">
            <a:extLst>
              <a:ext uri="{FF2B5EF4-FFF2-40B4-BE49-F238E27FC236}">
                <a16:creationId xmlns:a16="http://schemas.microsoft.com/office/drawing/2014/main" id="{12FBE83E-6E27-0196-07C9-D7465BAD7ABF}"/>
              </a:ext>
            </a:extLst>
          </p:cNvPr>
          <p:cNvPicPr>
            <a:picLocks noChangeAspect="1"/>
          </p:cNvPicPr>
          <p:nvPr/>
        </p:nvPicPr>
        <p:blipFill rotWithShape="1">
          <a:blip r:embed="rId2"/>
          <a:srcRect r="11433" b="255"/>
          <a:stretch/>
        </p:blipFill>
        <p:spPr>
          <a:xfrm>
            <a:off x="4054764" y="1183688"/>
            <a:ext cx="8134135" cy="5183356"/>
          </a:xfrm>
          <a:prstGeom prst="rect">
            <a:avLst/>
          </a:prstGeom>
          <a:ln>
            <a:solidFill>
              <a:schemeClr val="bg1"/>
            </a:solidFill>
          </a:ln>
        </p:spPr>
      </p:pic>
      <p:sp>
        <p:nvSpPr>
          <p:cNvPr id="5" name="Pravokotnik: zaokroženi vogali 4">
            <a:extLst>
              <a:ext uri="{FF2B5EF4-FFF2-40B4-BE49-F238E27FC236}">
                <a16:creationId xmlns:a16="http://schemas.microsoft.com/office/drawing/2014/main" id="{1D5BE7D8-E5E3-1054-8310-B5D589BB7925}"/>
              </a:ext>
            </a:extLst>
          </p:cNvPr>
          <p:cNvSpPr/>
          <p:nvPr/>
        </p:nvSpPr>
        <p:spPr>
          <a:xfrm>
            <a:off x="-2887" y="583046"/>
            <a:ext cx="4040909" cy="19049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latin typeface="Calibri Light"/>
                <a:cs typeface="Calibri"/>
              </a:rPr>
              <a:t>"Moramo paziti, da te politične in hitre usmeritve, ki so zagotovo potrebne, samo vprašanje časa so, da ne pahnejo ljudi v energetsko revščino, v veliko revščino,"</a:t>
            </a:r>
            <a:r>
              <a:rPr lang="sl-SI" sz="2000" dirty="0">
                <a:latin typeface="Calibri Light"/>
                <a:cs typeface="Calibri"/>
              </a:rPr>
              <a:t> GEN.</a:t>
            </a:r>
            <a:endParaRPr lang="sl-SI" sz="2000" dirty="0">
              <a:latin typeface="Calibri Light"/>
              <a:cs typeface="Calibri Light"/>
            </a:endParaRPr>
          </a:p>
        </p:txBody>
      </p:sp>
      <p:sp>
        <p:nvSpPr>
          <p:cNvPr id="6" name="Pravokotnik: zaokroženi vogali 5">
            <a:extLst>
              <a:ext uri="{FF2B5EF4-FFF2-40B4-BE49-F238E27FC236}">
                <a16:creationId xmlns:a16="http://schemas.microsoft.com/office/drawing/2014/main" id="{8DAAF8E6-AAF2-370E-1004-194920FA4948}"/>
              </a:ext>
            </a:extLst>
          </p:cNvPr>
          <p:cNvSpPr/>
          <p:nvPr/>
        </p:nvSpPr>
        <p:spPr>
          <a:xfrm>
            <a:off x="-2886" y="4779816"/>
            <a:ext cx="4052454" cy="20320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latin typeface="Calibri Light"/>
                <a:cs typeface="Calibri"/>
              </a:rPr>
              <a:t>"V teh časih imamo poplavo plastike, plastičnih embalaž in plastičnih izdelkov. Vsi se zavedamo oziroma vemo, kje ta plastika pretežno konča in kakšni so časi razkrajanja te embalaže,"</a:t>
            </a:r>
            <a:r>
              <a:rPr lang="sl-SI" sz="2000" dirty="0">
                <a:latin typeface="Calibri Light"/>
                <a:cs typeface="Calibri"/>
              </a:rPr>
              <a:t> </a:t>
            </a:r>
            <a:r>
              <a:rPr lang="sl-SI" sz="2000" dirty="0" err="1">
                <a:latin typeface="Calibri Light"/>
                <a:cs typeface="Calibri"/>
              </a:rPr>
              <a:t>Jeej</a:t>
            </a:r>
            <a:r>
              <a:rPr lang="sl-SI" sz="2000" dirty="0">
                <a:latin typeface="Calibri Light"/>
                <a:cs typeface="Calibri"/>
              </a:rPr>
              <a:t>!</a:t>
            </a:r>
            <a:endParaRPr lang="sl-SI" sz="2000" dirty="0">
              <a:latin typeface="Calibri" panose="020F0502020204030204"/>
              <a:cs typeface="Calibri" panose="020F0502020204030204"/>
            </a:endParaRPr>
          </a:p>
        </p:txBody>
      </p:sp>
      <p:cxnSp>
        <p:nvCxnSpPr>
          <p:cNvPr id="8" name="Raven puščični povezovalnik 7">
            <a:extLst>
              <a:ext uri="{FF2B5EF4-FFF2-40B4-BE49-F238E27FC236}">
                <a16:creationId xmlns:a16="http://schemas.microsoft.com/office/drawing/2014/main" id="{121A9EF2-9687-FD83-E9CB-24C89EFFFDAD}"/>
              </a:ext>
            </a:extLst>
          </p:cNvPr>
          <p:cNvCxnSpPr/>
          <p:nvPr/>
        </p:nvCxnSpPr>
        <p:spPr>
          <a:xfrm>
            <a:off x="4080161" y="1274619"/>
            <a:ext cx="1480128" cy="7643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Raven puščični povezovalnik 9">
            <a:extLst>
              <a:ext uri="{FF2B5EF4-FFF2-40B4-BE49-F238E27FC236}">
                <a16:creationId xmlns:a16="http://schemas.microsoft.com/office/drawing/2014/main" id="{C9A8A137-85DD-777C-F80A-9AB50E74D73D}"/>
              </a:ext>
            </a:extLst>
          </p:cNvPr>
          <p:cNvCxnSpPr/>
          <p:nvPr/>
        </p:nvCxnSpPr>
        <p:spPr>
          <a:xfrm flipV="1">
            <a:off x="3776131" y="2301053"/>
            <a:ext cx="1917147" cy="7618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Pravokotnik: zaokroženi vogali 13">
            <a:extLst>
              <a:ext uri="{FF2B5EF4-FFF2-40B4-BE49-F238E27FC236}">
                <a16:creationId xmlns:a16="http://schemas.microsoft.com/office/drawing/2014/main" id="{80858F38-C67A-EF84-87E0-B03B609A586F}"/>
              </a:ext>
            </a:extLst>
          </p:cNvPr>
          <p:cNvSpPr/>
          <p:nvPr/>
        </p:nvSpPr>
        <p:spPr>
          <a:xfrm>
            <a:off x="-14433" y="2603499"/>
            <a:ext cx="4052454" cy="20666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latin typeface="Calibri Light"/>
                <a:ea typeface="Calibri"/>
                <a:cs typeface="Times New Roman"/>
              </a:rPr>
              <a:t>"Zeleni prehod je definitivno korak v pravo smer. /.../ Bojim se tudi sam, da je ogromno ene teorije malo manj nekih praktičnih nasvetov prihaja ...." </a:t>
            </a:r>
            <a:r>
              <a:rPr lang="sl-SI" sz="2000" dirty="0">
                <a:latin typeface="Calibri Light"/>
                <a:ea typeface="Calibri"/>
                <a:cs typeface="Times New Roman"/>
              </a:rPr>
              <a:t>Lidl.</a:t>
            </a:r>
            <a:endParaRPr lang="sl-SI" sz="2000" dirty="0">
              <a:latin typeface="Calibri Light"/>
              <a:cs typeface="Calibri"/>
            </a:endParaRPr>
          </a:p>
        </p:txBody>
      </p:sp>
      <p:cxnSp>
        <p:nvCxnSpPr>
          <p:cNvPr id="17" name="Raven puščični povezovalnik 16">
            <a:extLst>
              <a:ext uri="{FF2B5EF4-FFF2-40B4-BE49-F238E27FC236}">
                <a16:creationId xmlns:a16="http://schemas.microsoft.com/office/drawing/2014/main" id="{A989B3D3-31FA-7813-88A0-35294EFA7F00}"/>
              </a:ext>
            </a:extLst>
          </p:cNvPr>
          <p:cNvCxnSpPr>
            <a:cxnSpLocks/>
          </p:cNvCxnSpPr>
          <p:nvPr/>
        </p:nvCxnSpPr>
        <p:spPr>
          <a:xfrm flipV="1">
            <a:off x="3849251" y="2627746"/>
            <a:ext cx="1318494" cy="22606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4937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zaokroženi vogali 5">
            <a:extLst>
              <a:ext uri="{FF2B5EF4-FFF2-40B4-BE49-F238E27FC236}">
                <a16:creationId xmlns:a16="http://schemas.microsoft.com/office/drawing/2014/main" id="{8DAAF8E6-AAF2-370E-1004-194920FA4948}"/>
              </a:ext>
            </a:extLst>
          </p:cNvPr>
          <p:cNvSpPr/>
          <p:nvPr/>
        </p:nvSpPr>
        <p:spPr>
          <a:xfrm>
            <a:off x="262659" y="1778000"/>
            <a:ext cx="3602181" cy="4364180"/>
          </a:xfrm>
          <a:prstGeom prst="roundRect">
            <a:avLst/>
          </a:prstGeom>
          <a:solidFill>
            <a:srgbClr val="D633D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latin typeface="Calibri Light"/>
                <a:cs typeface="Calibri Light"/>
              </a:rPr>
              <a:t>"Nekako si želimo, da nam ministrstvo uredi status. Mi delujemo še vedno po zakonu iz leta 1981. /.../ Ne vem tudi mogoče malo več posluha s strani Ministrstvo za kmetijstvo takrat, ko se pač vzpostavljajo vsi ti programski dokumenti za izvajanje kmetijske politike," </a:t>
            </a:r>
            <a:r>
              <a:rPr lang="sl-SI" sz="2000" dirty="0">
                <a:latin typeface="Calibri Light"/>
                <a:cs typeface="Calibri Light"/>
              </a:rPr>
              <a:t>Kozjanski park.</a:t>
            </a:r>
            <a:endParaRPr lang="en-US" sz="2000" dirty="0">
              <a:latin typeface="Calibri Light"/>
              <a:cs typeface="Calibri Light"/>
            </a:endParaRPr>
          </a:p>
        </p:txBody>
      </p:sp>
      <p:sp>
        <p:nvSpPr>
          <p:cNvPr id="9" name="PoljeZBesedilom 8">
            <a:extLst>
              <a:ext uri="{FF2B5EF4-FFF2-40B4-BE49-F238E27FC236}">
                <a16:creationId xmlns:a16="http://schemas.microsoft.com/office/drawing/2014/main" id="{5A8E351C-3EDA-C66C-23B0-0F26D5ABEC40}"/>
              </a:ext>
            </a:extLst>
          </p:cNvPr>
          <p:cNvSpPr txBox="1"/>
          <p:nvPr/>
        </p:nvSpPr>
        <p:spPr>
          <a:xfrm>
            <a:off x="311727" y="724477"/>
            <a:ext cx="38400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NEUSKLAJENOST SMERNIC</a:t>
            </a:r>
            <a:endParaRPr lang="sl-SI" sz="2400"/>
          </a:p>
        </p:txBody>
      </p:sp>
      <p:pic>
        <p:nvPicPr>
          <p:cNvPr id="3" name="Slika 13" descr="Slika, ki vsebuje besede miza&#10;&#10;Opis je samodejno ustvarjen">
            <a:extLst>
              <a:ext uri="{FF2B5EF4-FFF2-40B4-BE49-F238E27FC236}">
                <a16:creationId xmlns:a16="http://schemas.microsoft.com/office/drawing/2014/main" id="{0DFEC93F-606A-2D62-B051-74178B6834A2}"/>
              </a:ext>
            </a:extLst>
          </p:cNvPr>
          <p:cNvPicPr>
            <a:picLocks noChangeAspect="1"/>
          </p:cNvPicPr>
          <p:nvPr/>
        </p:nvPicPr>
        <p:blipFill rotWithShape="1">
          <a:blip r:embed="rId2"/>
          <a:srcRect r="11433" b="255"/>
          <a:stretch/>
        </p:blipFill>
        <p:spPr>
          <a:xfrm>
            <a:off x="4054764" y="1183688"/>
            <a:ext cx="8134135" cy="5183356"/>
          </a:xfrm>
          <a:prstGeom prst="rect">
            <a:avLst/>
          </a:prstGeom>
          <a:ln>
            <a:solidFill>
              <a:schemeClr val="bg1"/>
            </a:solidFill>
          </a:ln>
        </p:spPr>
      </p:pic>
    </p:spTree>
    <p:extLst>
      <p:ext uri="{BB962C8B-B14F-4D97-AF65-F5344CB8AC3E}">
        <p14:creationId xmlns:p14="http://schemas.microsoft.com/office/powerpoint/2010/main" val="50534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Namen izvedbe intervjujev</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4000" y="2394121"/>
            <a:ext cx="9144000" cy="3730833"/>
          </a:xfrm>
        </p:spPr>
        <p:txBody>
          <a:bodyPr vert="horz" lIns="91440" tIns="45720" rIns="91440" bIns="45720" rtlCol="0" anchor="t">
            <a:normAutofit/>
          </a:bodyPr>
          <a:lstStyle/>
          <a:p>
            <a:r>
              <a:rPr lang="sl-SI" sz="2800" b="1"/>
              <a:t>Sondiranje in analiziranje dobrih stališč in praks</a:t>
            </a:r>
          </a:p>
          <a:p>
            <a:r>
              <a:rPr lang="sl-SI" sz="2800"/>
              <a:t>v gospodarstvu in negospodarstvu v</a:t>
            </a:r>
            <a:r>
              <a:rPr lang="sl-SI" sz="2800">
                <a:effectLst/>
                <a:latin typeface="Calibri"/>
                <a:ea typeface="Times New Roman" panose="02020603050405020304" pitchFamily="18" charset="0"/>
                <a:cs typeface="Times New Roman"/>
              </a:rPr>
              <a:t> </a:t>
            </a:r>
            <a:r>
              <a:rPr lang="sl-SI" sz="2800">
                <a:latin typeface="Calibri"/>
                <a:ea typeface="Times New Roman" panose="02020603050405020304" pitchFamily="18" charset="0"/>
                <a:cs typeface="Times New Roman"/>
              </a:rPr>
              <a:t>povezavi z zelenim prehodom (v pozitivnem in negativnem smislu), </a:t>
            </a:r>
            <a:endParaRPr lang="sl-SI" sz="2800">
              <a:latin typeface="Calibri" panose="020F0502020204030204" pitchFamily="34" charset="0"/>
              <a:ea typeface="Times New Roman" panose="02020603050405020304" pitchFamily="18" charset="0"/>
              <a:cs typeface="Times New Roman" panose="02020603050405020304" pitchFamily="18" charset="0"/>
            </a:endParaRPr>
          </a:p>
          <a:p>
            <a:r>
              <a:rPr lang="sl-SI" sz="2800">
                <a:latin typeface="Calibri"/>
                <a:ea typeface="Times New Roman" panose="02020603050405020304" pitchFamily="18" charset="0"/>
                <a:cs typeface="Times New Roman"/>
              </a:rPr>
              <a:t>v  organizacijah v</a:t>
            </a:r>
            <a:r>
              <a:rPr lang="sl-SI" sz="2800">
                <a:effectLst/>
                <a:latin typeface="Calibri"/>
                <a:ea typeface="Times New Roman" panose="02020603050405020304" pitchFamily="18" charset="0"/>
                <a:cs typeface="Times New Roman"/>
              </a:rPr>
              <a:t> Pomurski, Podravski, Koroški, Savinjski, Zasavski in Spodnjeposavski regiji.</a:t>
            </a:r>
            <a:r>
              <a:rPr lang="sl-SI" sz="2800">
                <a:latin typeface="Calibri"/>
                <a:ea typeface="Times New Roman" panose="02020603050405020304" pitchFamily="18" charset="0"/>
                <a:cs typeface="Times New Roman"/>
              </a:rPr>
              <a:t> </a:t>
            </a:r>
            <a:endParaRPr lang="sl-SI" sz="280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sl-SI"/>
          </a:p>
        </p:txBody>
      </p:sp>
    </p:spTree>
    <p:extLst>
      <p:ext uri="{BB962C8B-B14F-4D97-AF65-F5344CB8AC3E}">
        <p14:creationId xmlns:p14="http://schemas.microsoft.com/office/powerpoint/2010/main" val="52188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zaokroženi vogali 4">
            <a:extLst>
              <a:ext uri="{FF2B5EF4-FFF2-40B4-BE49-F238E27FC236}">
                <a16:creationId xmlns:a16="http://schemas.microsoft.com/office/drawing/2014/main" id="{1D5BE7D8-E5E3-1054-8310-B5D589BB7925}"/>
              </a:ext>
            </a:extLst>
          </p:cNvPr>
          <p:cNvSpPr/>
          <p:nvPr/>
        </p:nvSpPr>
        <p:spPr>
          <a:xfrm>
            <a:off x="64675" y="975591"/>
            <a:ext cx="4860635" cy="5807361"/>
          </a:xfrm>
          <a:prstGeom prst="roundRect">
            <a:avLst/>
          </a:prstGeom>
          <a:solidFill>
            <a:srgbClr val="00B0F0"/>
          </a:solidFill>
          <a:ln>
            <a:solidFill>
              <a:srgbClr val="D633D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dirty="0">
                <a:latin typeface="Calibri Light"/>
                <a:cs typeface="Calibri"/>
              </a:rPr>
              <a:t>"Ja ta komunikacija je /.../ velikokrat bombastična, ne, bom rekel, apokaliptična, ne, konec sveta, konec vode, ne bo zemlje, ne bo hrane /.../ gladina morja se bo dvignila, temperature bodo rasle in vse, ne. V bistvu tako da, velikokrat ljudi, bom rekel, postane strah ali pa imajo neko, bom rekel, neko primerno razdaljo, ne, kaj zdaj vse to prinaša, ne, v bistvu /…/ če bi država dala davčne stimulacije, ne, bolj ugodne kot ta trenutek </a:t>
            </a:r>
            <a:r>
              <a:rPr lang="sl-SI" sz="2000" i="1" dirty="0" err="1">
                <a:latin typeface="Calibri Light"/>
                <a:cs typeface="Calibri"/>
              </a:rPr>
              <a:t>eko</a:t>
            </a:r>
            <a:r>
              <a:rPr lang="sl-SI" sz="2000" i="1" dirty="0">
                <a:latin typeface="Calibri Light"/>
                <a:cs typeface="Calibri"/>
              </a:rPr>
              <a:t> sklad nudi v, bom rekel, fasade, v, bom rekel, strešne kritine, v, v nakupe teh vozil, v, bom rekel, samooskrbno pridobivanje energentov, energije in podobno, ne. V tem primeru sem jaz prepričan, da bi ljudje aktivirali, da rečem, denar iz </a:t>
            </a:r>
            <a:r>
              <a:rPr lang="sl-SI" sz="2000" i="1" dirty="0" err="1">
                <a:latin typeface="Calibri Light"/>
                <a:cs typeface="Calibri"/>
              </a:rPr>
              <a:t>zoknov</a:t>
            </a:r>
            <a:r>
              <a:rPr lang="sl-SI" sz="2000" i="1" dirty="0">
                <a:latin typeface="Calibri Light"/>
                <a:cs typeface="Calibri"/>
              </a:rPr>
              <a:t> …"</a:t>
            </a:r>
            <a:r>
              <a:rPr lang="sl-SI" sz="2000" dirty="0">
                <a:latin typeface="Calibri Light"/>
                <a:cs typeface="Calibri"/>
              </a:rPr>
              <a:t> </a:t>
            </a:r>
            <a:r>
              <a:rPr lang="sl-SI" sz="2000" dirty="0" err="1">
                <a:latin typeface="Calibri Light"/>
                <a:cs typeface="Calibri"/>
              </a:rPr>
              <a:t>Eldom</a:t>
            </a:r>
            <a:r>
              <a:rPr lang="sl-SI" sz="2000" dirty="0">
                <a:latin typeface="Calibri Light"/>
                <a:cs typeface="Calibri"/>
              </a:rPr>
              <a:t>.</a:t>
            </a:r>
          </a:p>
        </p:txBody>
      </p:sp>
      <p:sp>
        <p:nvSpPr>
          <p:cNvPr id="3" name="PoljeZBesedilom 2">
            <a:extLst>
              <a:ext uri="{FF2B5EF4-FFF2-40B4-BE49-F238E27FC236}">
                <a16:creationId xmlns:a16="http://schemas.microsoft.com/office/drawing/2014/main" id="{F0626D77-58B4-6AA9-DD76-77A94487BAA3}"/>
              </a:ext>
            </a:extLst>
          </p:cNvPr>
          <p:cNvSpPr txBox="1"/>
          <p:nvPr/>
        </p:nvSpPr>
        <p:spPr>
          <a:xfrm>
            <a:off x="69272" y="435841"/>
            <a:ext cx="38400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NAPAČNA KOMUNIKACIJA</a:t>
            </a:r>
            <a:endParaRPr lang="sl-SI"/>
          </a:p>
        </p:txBody>
      </p:sp>
      <p:pic>
        <p:nvPicPr>
          <p:cNvPr id="6" name="Slika 13" descr="Slika, ki vsebuje besede miza&#10;&#10;Opis je samodejno ustvarjen">
            <a:extLst>
              <a:ext uri="{FF2B5EF4-FFF2-40B4-BE49-F238E27FC236}">
                <a16:creationId xmlns:a16="http://schemas.microsoft.com/office/drawing/2014/main" id="{5DB2EF29-B394-77CC-6321-9C98C56521DF}"/>
              </a:ext>
            </a:extLst>
          </p:cNvPr>
          <p:cNvPicPr>
            <a:picLocks noChangeAspect="1"/>
          </p:cNvPicPr>
          <p:nvPr/>
        </p:nvPicPr>
        <p:blipFill rotWithShape="1">
          <a:blip r:embed="rId2"/>
          <a:srcRect r="11433" b="255"/>
          <a:stretch/>
        </p:blipFill>
        <p:spPr>
          <a:xfrm>
            <a:off x="4978400" y="1183688"/>
            <a:ext cx="7210499" cy="5183356"/>
          </a:xfrm>
          <a:prstGeom prst="rect">
            <a:avLst/>
          </a:prstGeom>
          <a:ln>
            <a:solidFill>
              <a:schemeClr val="bg1"/>
            </a:solidFill>
          </a:ln>
        </p:spPr>
      </p:pic>
    </p:spTree>
    <p:extLst>
      <p:ext uri="{BB962C8B-B14F-4D97-AF65-F5344CB8AC3E}">
        <p14:creationId xmlns:p14="http://schemas.microsoft.com/office/powerpoint/2010/main" val="2704423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zaokroženi vogali 4">
            <a:extLst>
              <a:ext uri="{FF2B5EF4-FFF2-40B4-BE49-F238E27FC236}">
                <a16:creationId xmlns:a16="http://schemas.microsoft.com/office/drawing/2014/main" id="{1D5BE7D8-E5E3-1054-8310-B5D589BB7925}"/>
              </a:ext>
            </a:extLst>
          </p:cNvPr>
          <p:cNvSpPr/>
          <p:nvPr/>
        </p:nvSpPr>
        <p:spPr>
          <a:xfrm>
            <a:off x="308840" y="2072409"/>
            <a:ext cx="3856181" cy="3671453"/>
          </a:xfrm>
          <a:prstGeom prst="roundRect">
            <a:avLst/>
          </a:prstGeom>
          <a:solidFill>
            <a:schemeClr val="accent2">
              <a:lumMod val="60000"/>
              <a:lumOff val="40000"/>
            </a:schemeClr>
          </a:solidFill>
          <a:ln>
            <a:solidFill>
              <a:srgbClr val="D633D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sl-SI" sz="2000" i="1">
                <a:latin typeface="Calibri Light"/>
                <a:ea typeface="Calibri"/>
                <a:cs typeface="Calibri"/>
              </a:rPr>
              <a:t>Človek bo: "… previdno gledal na svoje osebne motive, na svojo osebno korist in bo izbiral tisto, kar mu prinaša trenutno korist. To je na žalost velikokrat kratkoročno in ni nujno, da to trenutno je najboljše izbira," GEN. </a:t>
            </a:r>
            <a:endParaRPr lang="sl-SI" sz="2000" i="1">
              <a:latin typeface="Calibri Light"/>
              <a:cs typeface="Calibri"/>
            </a:endParaRPr>
          </a:p>
        </p:txBody>
      </p:sp>
      <p:sp>
        <p:nvSpPr>
          <p:cNvPr id="3" name="PoljeZBesedilom 2">
            <a:extLst>
              <a:ext uri="{FF2B5EF4-FFF2-40B4-BE49-F238E27FC236}">
                <a16:creationId xmlns:a16="http://schemas.microsoft.com/office/drawing/2014/main" id="{F0626D77-58B4-6AA9-DD76-77A94487BAA3}"/>
              </a:ext>
            </a:extLst>
          </p:cNvPr>
          <p:cNvSpPr txBox="1"/>
          <p:nvPr/>
        </p:nvSpPr>
        <p:spPr>
          <a:xfrm>
            <a:off x="819726" y="1336386"/>
            <a:ext cx="3343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400">
                <a:cs typeface="Calibri"/>
              </a:rPr>
              <a:t>DOBIČEK</a:t>
            </a:r>
          </a:p>
        </p:txBody>
      </p:sp>
      <p:pic>
        <p:nvPicPr>
          <p:cNvPr id="6" name="Slika 13" descr="Slika, ki vsebuje besede miza&#10;&#10;Opis je samodejno ustvarjen">
            <a:extLst>
              <a:ext uri="{FF2B5EF4-FFF2-40B4-BE49-F238E27FC236}">
                <a16:creationId xmlns:a16="http://schemas.microsoft.com/office/drawing/2014/main" id="{5DB2EF29-B394-77CC-6321-9C98C56521DF}"/>
              </a:ext>
            </a:extLst>
          </p:cNvPr>
          <p:cNvPicPr>
            <a:picLocks noChangeAspect="1"/>
          </p:cNvPicPr>
          <p:nvPr/>
        </p:nvPicPr>
        <p:blipFill rotWithShape="1">
          <a:blip r:embed="rId2"/>
          <a:srcRect r="11433" b="255"/>
          <a:stretch/>
        </p:blipFill>
        <p:spPr>
          <a:xfrm>
            <a:off x="4447310" y="1183688"/>
            <a:ext cx="7741589" cy="5183356"/>
          </a:xfrm>
          <a:prstGeom prst="rect">
            <a:avLst/>
          </a:prstGeom>
          <a:ln>
            <a:solidFill>
              <a:schemeClr val="bg1"/>
            </a:solidFill>
          </a:ln>
        </p:spPr>
      </p:pic>
    </p:spTree>
    <p:extLst>
      <p:ext uri="{BB962C8B-B14F-4D97-AF65-F5344CB8AC3E}">
        <p14:creationId xmlns:p14="http://schemas.microsoft.com/office/powerpoint/2010/main" val="3358197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7F5AA1-59E5-CEFE-7136-281ADBD807B9}"/>
              </a:ext>
            </a:extLst>
          </p:cNvPr>
          <p:cNvSpPr>
            <a:spLocks noGrp="1"/>
          </p:cNvSpPr>
          <p:nvPr>
            <p:ph type="title"/>
          </p:nvPr>
        </p:nvSpPr>
        <p:spPr/>
        <p:txBody>
          <a:bodyPr/>
          <a:lstStyle/>
          <a:p>
            <a:r>
              <a:rPr lang="sl-SI">
                <a:cs typeface="Calibri Light"/>
              </a:rPr>
              <a:t>Nevtralne percepcije ...</a:t>
            </a:r>
            <a:endParaRPr lang="sl-SI"/>
          </a:p>
        </p:txBody>
      </p:sp>
      <p:sp>
        <p:nvSpPr>
          <p:cNvPr id="3" name="Označba mesta vsebine 2">
            <a:extLst>
              <a:ext uri="{FF2B5EF4-FFF2-40B4-BE49-F238E27FC236}">
                <a16:creationId xmlns:a16="http://schemas.microsoft.com/office/drawing/2014/main" id="{07EC3377-D1F1-5B10-2E93-28779386BFC6}"/>
              </a:ext>
            </a:extLst>
          </p:cNvPr>
          <p:cNvSpPr>
            <a:spLocks noGrp="1"/>
          </p:cNvSpPr>
          <p:nvPr>
            <p:ph idx="1"/>
          </p:nvPr>
        </p:nvSpPr>
        <p:spPr>
          <a:xfrm>
            <a:off x="537164" y="1496367"/>
            <a:ext cx="11117673" cy="4793485"/>
          </a:xfrm>
        </p:spPr>
        <p:txBody>
          <a:bodyPr vert="horz" lIns="91440" tIns="45720" rIns="91440" bIns="45720" rtlCol="0" anchor="t">
            <a:noAutofit/>
          </a:bodyPr>
          <a:lstStyle/>
          <a:p>
            <a:pPr algn="just">
              <a:buFont typeface="Wingdings" panose="020B0604020202020204" pitchFamily="34" charset="0"/>
              <a:buChar char="Ø"/>
            </a:pPr>
            <a:r>
              <a:rPr lang="sl-SI" sz="2400" b="1">
                <a:latin typeface="Calibri"/>
                <a:ea typeface="+mn-lt"/>
                <a:cs typeface="+mn-lt"/>
              </a:rPr>
              <a:t>do aktivnosti varovanja okolja, ki so že utečene in so del njihove vsakdanje prakse.</a:t>
            </a:r>
            <a:endParaRPr lang="sl-SI" sz="2400">
              <a:latin typeface="Calibri"/>
              <a:ea typeface="+mn-lt"/>
              <a:cs typeface="+mn-lt"/>
            </a:endParaRPr>
          </a:p>
          <a:p>
            <a:pPr algn="just">
              <a:buFont typeface="Wingdings" panose="020B0604020202020204" pitchFamily="34" charset="0"/>
              <a:buChar char="Ø"/>
            </a:pPr>
            <a:r>
              <a:rPr lang="sl-SI" sz="2400" b="1">
                <a:latin typeface="Calibri"/>
                <a:ea typeface="+mn-lt"/>
                <a:cs typeface="+mn-lt"/>
              </a:rPr>
              <a:t>do sprejemanja kompromisa med varovanjem okolja in porabo sredstev oz. virov</a:t>
            </a:r>
            <a:r>
              <a:rPr lang="sl-SI" sz="2400">
                <a:latin typeface="Calibri"/>
                <a:ea typeface="+mn-lt"/>
                <a:cs typeface="+mn-lt"/>
              </a:rPr>
              <a:t>. </a:t>
            </a:r>
            <a:endParaRPr lang="sl-SI" sz="2400">
              <a:cs typeface="Calibri"/>
            </a:endParaRPr>
          </a:p>
          <a:p>
            <a:pPr lvl="1" algn="just"/>
            <a:r>
              <a:rPr lang="sl-SI" sz="2000">
                <a:latin typeface="Calibri"/>
                <a:ea typeface="+mn-lt"/>
                <a:cs typeface="+mn-lt"/>
              </a:rPr>
              <a:t>Intervjuvanec iz</a:t>
            </a:r>
            <a:r>
              <a:rPr lang="sl-SI" sz="2000" b="1">
                <a:latin typeface="Calibri"/>
                <a:ea typeface="+mn-lt"/>
                <a:cs typeface="+mn-lt"/>
              </a:rPr>
              <a:t> </a:t>
            </a:r>
            <a:r>
              <a:rPr lang="sl-SI" sz="2000">
                <a:latin typeface="Calibri"/>
                <a:ea typeface="+mn-lt"/>
                <a:cs typeface="+mn-lt"/>
              </a:rPr>
              <a:t>podjetja GEN: </a:t>
            </a:r>
            <a:r>
              <a:rPr lang="sl-SI" sz="2000" i="1">
                <a:latin typeface="Calibri"/>
                <a:ea typeface="+mn-lt"/>
                <a:cs typeface="+mn-lt"/>
              </a:rPr>
              <a:t>"Različne študije so pokazale, da zaenkrat večina ljudi postavlja sončne elektrarne zaradi finančne in osebne koristi. Tega motiva ne bomo mogli enostavno prezreti. Zagotovo je osebni motiv praktično in zelo, zelo dober vzvod, s katerim ljudje funkcioniramo in naj ostane kot takšen. Zakaj bi spreminjali, ampak dajmo razložiti ljudem /.../ Če je to transparentno, jasno, prikazano s številkami, sem prepričan, da bodo naredili."  </a:t>
            </a:r>
            <a:endParaRPr lang="sl-SI" sz="2000">
              <a:latin typeface="Calibri"/>
              <a:ea typeface="+mn-lt"/>
              <a:cs typeface="+mn-lt"/>
            </a:endParaRPr>
          </a:p>
          <a:p>
            <a:pPr lvl="1" algn="just"/>
            <a:r>
              <a:rPr lang="sl-SI" sz="2000">
                <a:latin typeface="Calibri"/>
                <a:ea typeface="+mn-lt"/>
                <a:cs typeface="+mn-lt"/>
              </a:rPr>
              <a:t>Intervjuvanec iz podjetja Surovina: </a:t>
            </a:r>
            <a:r>
              <a:rPr lang="sl-SI" sz="2000" i="1">
                <a:latin typeface="Calibri"/>
                <a:ea typeface="+mn-lt"/>
                <a:cs typeface="+mn-lt"/>
              </a:rPr>
              <a:t>"… </a:t>
            </a:r>
            <a:r>
              <a:rPr lang="sl-SI" sz="2000" i="1">
                <a:latin typeface="Calibri"/>
                <a:ea typeface="+mn-lt"/>
                <a:cs typeface="Times New Roman"/>
              </a:rPr>
              <a:t>optimizacija pri porabi energije, to je v bistvu naš glavni </a:t>
            </a:r>
            <a:r>
              <a:rPr lang="sl-SI" sz="2000" i="1" err="1">
                <a:latin typeface="Calibri"/>
                <a:ea typeface="+mn-lt"/>
                <a:cs typeface="Times New Roman"/>
              </a:rPr>
              <a:t>okoljski</a:t>
            </a:r>
            <a:r>
              <a:rPr lang="sl-SI" sz="2000" i="1">
                <a:latin typeface="Calibri"/>
                <a:ea typeface="+mn-lt"/>
                <a:cs typeface="Times New Roman"/>
              </a:rPr>
              <a:t> cilj, pa tudi ekonomski cilj."</a:t>
            </a:r>
            <a:endParaRPr lang="sl-SI" sz="2000" i="1">
              <a:latin typeface="Calibri"/>
              <a:ea typeface="+mn-lt"/>
              <a:cs typeface="+mn-lt"/>
            </a:endParaRPr>
          </a:p>
          <a:p>
            <a:pPr algn="just">
              <a:buFont typeface="Wingdings" panose="020B0604020202020204" pitchFamily="34" charset="0"/>
              <a:buChar char="Ø"/>
            </a:pPr>
            <a:r>
              <a:rPr lang="sl-SI" sz="2400" b="1">
                <a:ea typeface="+mn-lt"/>
                <a:cs typeface="+mn-lt"/>
              </a:rPr>
              <a:t>do spreminjanja odnosa ljudi do rastlinske prehrane in do družbeno odgovornega ravnanja</a:t>
            </a:r>
            <a:r>
              <a:rPr lang="sl-SI" sz="2400">
                <a:ea typeface="+mn-lt"/>
                <a:cs typeface="+mn-lt"/>
              </a:rPr>
              <a:t>. </a:t>
            </a:r>
          </a:p>
          <a:p>
            <a:pPr lvl="1" algn="just"/>
            <a:r>
              <a:rPr lang="sl-SI" sz="2000">
                <a:ea typeface="+mn-lt"/>
                <a:cs typeface="+mn-lt"/>
              </a:rPr>
              <a:t>Ekipa Via </a:t>
            </a:r>
            <a:r>
              <a:rPr lang="sl-SI" sz="2000" err="1">
                <a:ea typeface="+mn-lt"/>
                <a:cs typeface="+mn-lt"/>
              </a:rPr>
              <a:t>Vitae</a:t>
            </a:r>
            <a:r>
              <a:rPr lang="sl-SI" sz="2000">
                <a:ea typeface="+mn-lt"/>
                <a:cs typeface="+mn-lt"/>
              </a:rPr>
              <a:t> (</a:t>
            </a:r>
            <a:r>
              <a:rPr lang="sl-SI" sz="2000" err="1">
                <a:ea typeface="+mn-lt"/>
                <a:cs typeface="+mn-lt"/>
              </a:rPr>
              <a:t>Jeej</a:t>
            </a:r>
            <a:r>
              <a:rPr lang="sl-SI" sz="2000">
                <a:ea typeface="+mn-lt"/>
                <a:cs typeface="+mn-lt"/>
              </a:rPr>
              <a:t>!) želi skozi svoje izdelke pokazati, da so: </a:t>
            </a:r>
            <a:r>
              <a:rPr lang="sl-SI" sz="2000" i="1">
                <a:ea typeface="+mn-lt"/>
                <a:cs typeface="+mn-lt"/>
              </a:rPr>
              <a:t>“...rastlinska živila lahko okusna in hranljiva alternativa, ki ni omejena le na solate in alge.” </a:t>
            </a:r>
            <a:endParaRPr lang="sl-SI" sz="2000">
              <a:cs typeface="Calibri"/>
            </a:endParaRPr>
          </a:p>
          <a:p>
            <a:pPr algn="just">
              <a:buFont typeface="Wingdings" panose="020B0604020202020204" pitchFamily="34" charset="0"/>
              <a:buChar char="Ø"/>
            </a:pPr>
            <a:r>
              <a:rPr lang="sl-SI" sz="2400" b="1">
                <a:cs typeface="Calibri"/>
              </a:rPr>
              <a:t>do spletne promocije svojih izdelkov oz. storitev</a:t>
            </a:r>
            <a:r>
              <a:rPr lang="sl-SI" sz="2400">
                <a:cs typeface="Calibri"/>
              </a:rPr>
              <a:t> </a:t>
            </a:r>
          </a:p>
        </p:txBody>
      </p:sp>
    </p:spTree>
    <p:extLst>
      <p:ext uri="{BB962C8B-B14F-4D97-AF65-F5344CB8AC3E}">
        <p14:creationId xmlns:p14="http://schemas.microsoft.com/office/powerpoint/2010/main" val="1741089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a:bodyPr>
          <a:lstStyle/>
          <a:p>
            <a:r>
              <a:rPr lang="sl-SI" b="1"/>
              <a:t>Pričakovanja</a:t>
            </a:r>
            <a:br>
              <a:rPr lang="sl-SI" b="1"/>
            </a:br>
            <a:endParaRPr lang="sl-SI" b="1">
              <a:cs typeface="Calibri Light"/>
            </a:endParaRPr>
          </a:p>
        </p:txBody>
      </p:sp>
    </p:spTree>
    <p:extLst>
      <p:ext uri="{BB962C8B-B14F-4D97-AF65-F5344CB8AC3E}">
        <p14:creationId xmlns:p14="http://schemas.microsoft.com/office/powerpoint/2010/main" val="372938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5" descr="Slika, ki vsebuje besede miza&#10;&#10;Opis je samodejno ustvarjen">
            <a:extLst>
              <a:ext uri="{FF2B5EF4-FFF2-40B4-BE49-F238E27FC236}">
                <a16:creationId xmlns:a16="http://schemas.microsoft.com/office/drawing/2014/main" id="{09A1BDAB-9A99-2648-C4F2-9FB8C39B8827}"/>
              </a:ext>
            </a:extLst>
          </p:cNvPr>
          <p:cNvPicPr>
            <a:picLocks noChangeAspect="1"/>
          </p:cNvPicPr>
          <p:nvPr/>
        </p:nvPicPr>
        <p:blipFill>
          <a:blip r:embed="rId2"/>
          <a:stretch>
            <a:fillRect/>
          </a:stretch>
        </p:blipFill>
        <p:spPr>
          <a:xfrm>
            <a:off x="1145310" y="827274"/>
            <a:ext cx="10132290" cy="5803816"/>
          </a:xfrm>
          <a:prstGeom prst="rect">
            <a:avLst/>
          </a:prstGeom>
        </p:spPr>
      </p:pic>
    </p:spTree>
    <p:extLst>
      <p:ext uri="{BB962C8B-B14F-4D97-AF65-F5344CB8AC3E}">
        <p14:creationId xmlns:p14="http://schemas.microsoft.com/office/powerpoint/2010/main" val="3097103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2">
            <a:extLst>
              <a:ext uri="{FF2B5EF4-FFF2-40B4-BE49-F238E27FC236}">
                <a16:creationId xmlns:a16="http://schemas.microsoft.com/office/drawing/2014/main" id="{2D3B0F73-47F7-FB34-0C1D-BEAEA36ABE03}"/>
              </a:ext>
            </a:extLst>
          </p:cNvPr>
          <p:cNvGraphicFramePr/>
          <p:nvPr>
            <p:extLst>
              <p:ext uri="{D42A27DB-BD31-4B8C-83A1-F6EECF244321}">
                <p14:modId xmlns:p14="http://schemas.microsoft.com/office/powerpoint/2010/main" val="461348916"/>
              </p:ext>
            </p:extLst>
          </p:nvPr>
        </p:nvGraphicFramePr>
        <p:xfrm>
          <a:off x="-1710" y="768927"/>
          <a:ext cx="5512740" cy="5388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13" name="Diagram 813">
            <a:extLst>
              <a:ext uri="{FF2B5EF4-FFF2-40B4-BE49-F238E27FC236}">
                <a16:creationId xmlns:a16="http://schemas.microsoft.com/office/drawing/2014/main" id="{EBB978CC-8722-8524-F2C0-87EFEED27816}"/>
              </a:ext>
            </a:extLst>
          </p:cNvPr>
          <p:cNvGraphicFramePr/>
          <p:nvPr>
            <p:extLst>
              <p:ext uri="{D42A27DB-BD31-4B8C-83A1-F6EECF244321}">
                <p14:modId xmlns:p14="http://schemas.microsoft.com/office/powerpoint/2010/main" val="201263953"/>
              </p:ext>
            </p:extLst>
          </p:nvPr>
        </p:nvGraphicFramePr>
        <p:xfrm>
          <a:off x="5606816" y="-196612"/>
          <a:ext cx="6585184" cy="73264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63637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a:bodyPr>
          <a:lstStyle/>
          <a:p>
            <a:r>
              <a:rPr lang="sl-SI" b="1"/>
              <a:t>Sklepi</a:t>
            </a:r>
            <a:br>
              <a:rPr lang="sl-SI" b="1"/>
            </a:br>
            <a:endParaRPr lang="sl-SI" b="1">
              <a:ea typeface="Calibri Light"/>
              <a:cs typeface="Calibri Light"/>
            </a:endParaRPr>
          </a:p>
        </p:txBody>
      </p:sp>
    </p:spTree>
    <p:extLst>
      <p:ext uri="{BB962C8B-B14F-4D97-AF65-F5344CB8AC3E}">
        <p14:creationId xmlns:p14="http://schemas.microsoft.com/office/powerpoint/2010/main" val="2198400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209986-6AF8-796F-6ED4-C0CD29EF1FB5}"/>
              </a:ext>
            </a:extLst>
          </p:cNvPr>
          <p:cNvSpPr>
            <a:spLocks noGrp="1"/>
          </p:cNvSpPr>
          <p:nvPr>
            <p:ph type="title"/>
          </p:nvPr>
        </p:nvSpPr>
        <p:spPr>
          <a:xfrm>
            <a:off x="595746" y="365125"/>
            <a:ext cx="11335326" cy="1302473"/>
          </a:xfrm>
        </p:spPr>
        <p:txBody>
          <a:bodyPr/>
          <a:lstStyle/>
          <a:p>
            <a:r>
              <a:rPr lang="sl-SI">
                <a:ea typeface="Calibri Light"/>
                <a:cs typeface="Calibri Light"/>
              </a:rPr>
              <a:t>Sklepi: </a:t>
            </a:r>
            <a:r>
              <a:rPr lang="sl-SI" sz="3600">
                <a:ea typeface="Calibri Light"/>
                <a:cs typeface="Calibri Light"/>
              </a:rPr>
              <a:t>OZAVEŠČANJE, KOMUNIKACIJA IN IZOBRAŽEVANJE</a:t>
            </a:r>
          </a:p>
        </p:txBody>
      </p:sp>
      <p:graphicFrame>
        <p:nvGraphicFramePr>
          <p:cNvPr id="4" name="Diagram 25">
            <a:extLst>
              <a:ext uri="{FF2B5EF4-FFF2-40B4-BE49-F238E27FC236}">
                <a16:creationId xmlns:a16="http://schemas.microsoft.com/office/drawing/2014/main" id="{8A89FD21-5C95-F967-063C-F736A2F5C6F8}"/>
              </a:ext>
            </a:extLst>
          </p:cNvPr>
          <p:cNvGraphicFramePr/>
          <p:nvPr>
            <p:extLst>
              <p:ext uri="{D42A27DB-BD31-4B8C-83A1-F6EECF244321}">
                <p14:modId xmlns:p14="http://schemas.microsoft.com/office/powerpoint/2010/main" val="3723357245"/>
              </p:ext>
            </p:extLst>
          </p:nvPr>
        </p:nvGraphicFramePr>
        <p:xfrm>
          <a:off x="819729" y="1554018"/>
          <a:ext cx="10587180" cy="525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4483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7C5507E-00D8-36EC-78C9-B3B8DEDE4B42}"/>
              </a:ext>
            </a:extLst>
          </p:cNvPr>
          <p:cNvSpPr>
            <a:spLocks noGrp="1"/>
          </p:cNvSpPr>
          <p:nvPr>
            <p:ph type="title"/>
          </p:nvPr>
        </p:nvSpPr>
        <p:spPr>
          <a:xfrm>
            <a:off x="803564" y="538307"/>
            <a:ext cx="10815781" cy="1129291"/>
          </a:xfrm>
        </p:spPr>
        <p:txBody>
          <a:bodyPr>
            <a:normAutofit fontScale="90000"/>
          </a:bodyPr>
          <a:lstStyle/>
          <a:p>
            <a:r>
              <a:rPr lang="sl-SI">
                <a:cs typeface="Calibri Light"/>
              </a:rPr>
              <a:t>Sklep: RAZMIŠLJATI GLOBALNO, DELOVATI LOKALNO</a:t>
            </a:r>
          </a:p>
        </p:txBody>
      </p:sp>
      <p:sp>
        <p:nvSpPr>
          <p:cNvPr id="3" name="Označba mesta vsebine 2">
            <a:extLst>
              <a:ext uri="{FF2B5EF4-FFF2-40B4-BE49-F238E27FC236}">
                <a16:creationId xmlns:a16="http://schemas.microsoft.com/office/drawing/2014/main" id="{1CF1DB87-E9CC-9921-C6E7-9647EEDD5D41}"/>
              </a:ext>
            </a:extLst>
          </p:cNvPr>
          <p:cNvSpPr>
            <a:spLocks noGrp="1"/>
          </p:cNvSpPr>
          <p:nvPr>
            <p:ph idx="1"/>
          </p:nvPr>
        </p:nvSpPr>
        <p:spPr>
          <a:xfrm>
            <a:off x="838200" y="1713163"/>
            <a:ext cx="10746509" cy="4776809"/>
          </a:xfrm>
        </p:spPr>
        <p:txBody>
          <a:bodyPr vert="horz" lIns="91440" tIns="45720" rIns="91440" bIns="45720" rtlCol="0" anchor="t">
            <a:noAutofit/>
          </a:bodyPr>
          <a:lstStyle/>
          <a:p>
            <a:pPr>
              <a:buFont typeface="Courier New" panose="020B0604020202020204" pitchFamily="34" charset="0"/>
              <a:buChar char="o"/>
            </a:pPr>
            <a:endParaRPr lang="sl-SI" sz="2400">
              <a:ea typeface="Calibri"/>
              <a:cs typeface="Calibri"/>
            </a:endParaRPr>
          </a:p>
          <a:p>
            <a:endParaRPr lang="sl-SI" sz="2400">
              <a:ea typeface="Calibri"/>
              <a:cs typeface="Calibri"/>
            </a:endParaRPr>
          </a:p>
          <a:p>
            <a:endParaRPr lang="en-US" sz="2400">
              <a:ea typeface="Calibri"/>
              <a:cs typeface="Calibri"/>
            </a:endParaRPr>
          </a:p>
          <a:p>
            <a:pPr marL="0" indent="0">
              <a:buNone/>
            </a:pPr>
            <a:r>
              <a:rPr lang="sl-SI" sz="2400">
                <a:cs typeface="Calibri"/>
              </a:rPr>
              <a:t>  </a:t>
            </a:r>
            <a:endParaRPr lang="sl-SI">
              <a:ea typeface="Calibri" panose="020F0502020204030204"/>
              <a:cs typeface="Calibri"/>
            </a:endParaRPr>
          </a:p>
        </p:txBody>
      </p:sp>
      <p:graphicFrame>
        <p:nvGraphicFramePr>
          <p:cNvPr id="4" name="Diagram 3">
            <a:extLst>
              <a:ext uri="{FF2B5EF4-FFF2-40B4-BE49-F238E27FC236}">
                <a16:creationId xmlns:a16="http://schemas.microsoft.com/office/drawing/2014/main" id="{AE2F419C-1A78-4722-C2C1-E49A4620039B}"/>
              </a:ext>
            </a:extLst>
          </p:cNvPr>
          <p:cNvGraphicFramePr/>
          <p:nvPr>
            <p:extLst>
              <p:ext uri="{D42A27DB-BD31-4B8C-83A1-F6EECF244321}">
                <p14:modId xmlns:p14="http://schemas.microsoft.com/office/powerpoint/2010/main" val="622158545"/>
              </p:ext>
            </p:extLst>
          </p:nvPr>
        </p:nvGraphicFramePr>
        <p:xfrm>
          <a:off x="1034815" y="1714330"/>
          <a:ext cx="10623625" cy="4352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4633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16996" y="2354634"/>
            <a:ext cx="9144000" cy="2387600"/>
          </a:xfrm>
        </p:spPr>
        <p:txBody>
          <a:bodyPr>
            <a:normAutofit/>
          </a:bodyPr>
          <a:lstStyle/>
          <a:p>
            <a:r>
              <a:rPr lang="sl-SI" b="1"/>
              <a:t>Priporočila za pripravo in izvedbo modulov</a:t>
            </a:r>
          </a:p>
        </p:txBody>
      </p:sp>
    </p:spTree>
    <p:extLst>
      <p:ext uri="{BB962C8B-B14F-4D97-AF65-F5344CB8AC3E}">
        <p14:creationId xmlns:p14="http://schemas.microsoft.com/office/powerpoint/2010/main" val="4114481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20519" y="571029"/>
            <a:ext cx="9144000" cy="826311"/>
          </a:xfrm>
        </p:spPr>
        <p:txBody>
          <a:bodyPr>
            <a:normAutofit fontScale="90000"/>
          </a:bodyPr>
          <a:lstStyle/>
          <a:p>
            <a:r>
              <a:rPr lang="sl-SI" b="1"/>
              <a:t>Potek dela</a:t>
            </a:r>
          </a:p>
        </p:txBody>
      </p:sp>
      <p:graphicFrame>
        <p:nvGraphicFramePr>
          <p:cNvPr id="2" name="Tabela 2">
            <a:extLst>
              <a:ext uri="{FF2B5EF4-FFF2-40B4-BE49-F238E27FC236}">
                <a16:creationId xmlns:a16="http://schemas.microsoft.com/office/drawing/2014/main" id="{61E150D1-9D3A-2FAA-A2FC-283A4DA1B4F4}"/>
              </a:ext>
            </a:extLst>
          </p:cNvPr>
          <p:cNvGraphicFramePr>
            <a:graphicFrameLocks noGrp="1"/>
          </p:cNvGraphicFramePr>
          <p:nvPr>
            <p:extLst>
              <p:ext uri="{D42A27DB-BD31-4B8C-83A1-F6EECF244321}">
                <p14:modId xmlns:p14="http://schemas.microsoft.com/office/powerpoint/2010/main" val="1110001033"/>
              </p:ext>
            </p:extLst>
          </p:nvPr>
        </p:nvGraphicFramePr>
        <p:xfrm>
          <a:off x="357481" y="1326444"/>
          <a:ext cx="11354775" cy="4913922"/>
        </p:xfrm>
        <a:graphic>
          <a:graphicData uri="http://schemas.openxmlformats.org/drawingml/2006/table">
            <a:tbl>
              <a:tblPr firstRow="1" bandRow="1">
                <a:tableStyleId>{5C22544A-7EE6-4342-B048-85BDC9FD1C3A}</a:tableStyleId>
              </a:tblPr>
              <a:tblGrid>
                <a:gridCol w="2915198">
                  <a:extLst>
                    <a:ext uri="{9D8B030D-6E8A-4147-A177-3AD203B41FA5}">
                      <a16:colId xmlns:a16="http://schemas.microsoft.com/office/drawing/2014/main" val="203438083"/>
                    </a:ext>
                  </a:extLst>
                </a:gridCol>
                <a:gridCol w="8439577">
                  <a:extLst>
                    <a:ext uri="{9D8B030D-6E8A-4147-A177-3AD203B41FA5}">
                      <a16:colId xmlns:a16="http://schemas.microsoft.com/office/drawing/2014/main" val="1479169624"/>
                    </a:ext>
                  </a:extLst>
                </a:gridCol>
              </a:tblGrid>
              <a:tr h="483881">
                <a:tc>
                  <a:txBody>
                    <a:bodyPr/>
                    <a:lstStyle/>
                    <a:p>
                      <a:r>
                        <a:rPr lang="sl-SI"/>
                        <a:t>Datum</a:t>
                      </a:r>
                    </a:p>
                  </a:txBody>
                  <a:tcPr/>
                </a:tc>
                <a:tc>
                  <a:txBody>
                    <a:bodyPr/>
                    <a:lstStyle/>
                    <a:p>
                      <a:r>
                        <a:rPr lang="sl-SI"/>
                        <a:t>Povzetek dela</a:t>
                      </a:r>
                    </a:p>
                  </a:txBody>
                  <a:tcPr/>
                </a:tc>
                <a:extLst>
                  <a:ext uri="{0D108BD9-81ED-4DB2-BD59-A6C34878D82A}">
                    <a16:rowId xmlns:a16="http://schemas.microsoft.com/office/drawing/2014/main" val="1586332147"/>
                  </a:ext>
                </a:extLst>
              </a:tr>
              <a:tr h="388055">
                <a:tc>
                  <a:txBody>
                    <a:bodyPr/>
                    <a:lstStyle/>
                    <a:p>
                      <a:r>
                        <a:rPr lang="sl-SI" sz="1600"/>
                        <a:t>Od začetka leta 2023</a:t>
                      </a:r>
                    </a:p>
                  </a:txBody>
                  <a:tcPr/>
                </a:tc>
                <a:tc>
                  <a:txBody>
                    <a:bodyPr/>
                    <a:lstStyle/>
                    <a:p>
                      <a:pPr marL="285750" indent="-285750">
                        <a:buFont typeface="Arial"/>
                        <a:buChar char="•"/>
                      </a:pPr>
                      <a:r>
                        <a:rPr lang="sl-SI" sz="1600"/>
                        <a:t>V okolju Ms </a:t>
                      </a:r>
                      <a:r>
                        <a:rPr lang="sl-SI" sz="1600" err="1"/>
                        <a:t>Teams</a:t>
                      </a:r>
                      <a:r>
                        <a:rPr lang="sl-SI" sz="1600"/>
                        <a:t> je nastajal seznam podjetij in oseb za izvedbo intervjujev. </a:t>
                      </a:r>
                    </a:p>
                  </a:txBody>
                  <a:tcPr/>
                </a:tc>
                <a:extLst>
                  <a:ext uri="{0D108BD9-81ED-4DB2-BD59-A6C34878D82A}">
                    <a16:rowId xmlns:a16="http://schemas.microsoft.com/office/drawing/2014/main" val="1129891052"/>
                  </a:ext>
                </a:extLst>
              </a:tr>
              <a:tr h="834907">
                <a:tc>
                  <a:txBody>
                    <a:bodyPr/>
                    <a:lstStyle/>
                    <a:p>
                      <a:r>
                        <a:rPr lang="sl-SI" sz="1600"/>
                        <a:t>7. 2. 2023</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sl-SI" sz="1600"/>
                        <a:t>Sestanek v okolju Ms </a:t>
                      </a:r>
                      <a:r>
                        <a:rPr lang="sl-SI" sz="1600" err="1"/>
                        <a:t>Teams</a:t>
                      </a:r>
                      <a:r>
                        <a:rPr lang="sl-SI" sz="1600"/>
                        <a:t> glede vsebinskih izhodišč in načrta dela. Vodi ga oddelek za sociologijo. </a:t>
                      </a:r>
                    </a:p>
                    <a:p>
                      <a:pPr marL="285750" marR="0" lvl="0" indent="-285750" algn="l" rtl="0" eaLnBrk="1" fontAlgn="auto" latinLnBrk="0" hangingPunct="1">
                        <a:lnSpc>
                          <a:spcPct val="100000"/>
                        </a:lnSpc>
                        <a:spcBef>
                          <a:spcPts val="0"/>
                        </a:spcBef>
                        <a:spcAft>
                          <a:spcPts val="0"/>
                        </a:spcAft>
                        <a:buClrTx/>
                        <a:buSzTx/>
                        <a:buFont typeface="Arial"/>
                        <a:buChar char="•"/>
                      </a:pPr>
                      <a:r>
                        <a:rPr lang="sl-SI" sz="1600"/>
                        <a:t>Dr. </a:t>
                      </a:r>
                      <a:r>
                        <a:rPr lang="sl-SI" sz="1600" err="1"/>
                        <a:t>Naterer</a:t>
                      </a:r>
                      <a:r>
                        <a:rPr lang="sl-SI" sz="1600"/>
                        <a:t> je podal izhodiščna navodila za izvedbo intervjujev. </a:t>
                      </a:r>
                    </a:p>
                  </a:txBody>
                  <a:tcPr/>
                </a:tc>
                <a:extLst>
                  <a:ext uri="{0D108BD9-81ED-4DB2-BD59-A6C34878D82A}">
                    <a16:rowId xmlns:a16="http://schemas.microsoft.com/office/drawing/2014/main" val="805355011"/>
                  </a:ext>
                </a:extLst>
              </a:tr>
              <a:tr h="646759">
                <a:tc>
                  <a:txBody>
                    <a:bodyPr/>
                    <a:lstStyle/>
                    <a:p>
                      <a:r>
                        <a:rPr lang="sl-SI" sz="1600"/>
                        <a:t>14. 2. 2023</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sl-SI" sz="1600"/>
                        <a:t>Sestanek v okolju Ms </a:t>
                      </a:r>
                      <a:r>
                        <a:rPr lang="sl-SI" sz="1600" err="1"/>
                        <a:t>Teams</a:t>
                      </a:r>
                      <a:r>
                        <a:rPr lang="sl-SI" sz="1600"/>
                        <a:t> glede vsebinskih izhodišč in načrta dela.</a:t>
                      </a:r>
                    </a:p>
                    <a:p>
                      <a:pPr marL="285750" marR="0" lvl="0" indent="-285750" algn="l" rtl="0" eaLnBrk="1" fontAlgn="auto" latinLnBrk="0" hangingPunct="1">
                        <a:lnSpc>
                          <a:spcPct val="100000"/>
                        </a:lnSpc>
                        <a:spcBef>
                          <a:spcPts val="0"/>
                        </a:spcBef>
                        <a:spcAft>
                          <a:spcPts val="0"/>
                        </a:spcAft>
                        <a:buClrTx/>
                        <a:buSzTx/>
                        <a:buFont typeface="Arial"/>
                        <a:buChar char="•"/>
                      </a:pPr>
                      <a:r>
                        <a:rPr lang="sl-SI" sz="1600"/>
                        <a:t>Dr. </a:t>
                      </a:r>
                      <a:r>
                        <a:rPr lang="sl-SI" sz="1600" err="1"/>
                        <a:t>Naterer</a:t>
                      </a:r>
                      <a:r>
                        <a:rPr lang="sl-SI" sz="1600"/>
                        <a:t> je podal izhodiščna navodila za pripravo poročil. </a:t>
                      </a:r>
                    </a:p>
                  </a:txBody>
                  <a:tcPr/>
                </a:tc>
                <a:extLst>
                  <a:ext uri="{0D108BD9-81ED-4DB2-BD59-A6C34878D82A}">
                    <a16:rowId xmlns:a16="http://schemas.microsoft.com/office/drawing/2014/main" val="402704437"/>
                  </a:ext>
                </a:extLst>
              </a:tr>
              <a:tr h="483881">
                <a:tc>
                  <a:txBody>
                    <a:bodyPr/>
                    <a:lstStyle/>
                    <a:p>
                      <a:r>
                        <a:rPr lang="sl-SI" sz="1600"/>
                        <a:t>28. 2. 2023 -  29. 3. 2023</a:t>
                      </a:r>
                    </a:p>
                  </a:txBody>
                  <a:tcPr/>
                </a:tc>
                <a:tc>
                  <a:txBody>
                    <a:bodyPr/>
                    <a:lstStyle/>
                    <a:p>
                      <a:pPr marL="285750" indent="-285750">
                        <a:buFont typeface="Arial"/>
                        <a:buChar char="•"/>
                      </a:pPr>
                      <a:r>
                        <a:rPr lang="sl-SI" sz="1600"/>
                        <a:t>Izvajanje intervjujev.</a:t>
                      </a:r>
                    </a:p>
                    <a:p>
                      <a:pPr marL="285750" lvl="0" indent="-285750">
                        <a:buFont typeface="Arial"/>
                        <a:buChar char="•"/>
                      </a:pPr>
                      <a:r>
                        <a:rPr lang="sl-SI" sz="1600"/>
                        <a:t>V Ms </a:t>
                      </a:r>
                      <a:r>
                        <a:rPr lang="sl-SI" sz="1600" err="1"/>
                        <a:t>Teams</a:t>
                      </a:r>
                      <a:r>
                        <a:rPr lang="sl-SI" sz="1600"/>
                        <a:t> naložena poročila na osnovi izvedenih intervjujev. </a:t>
                      </a:r>
                    </a:p>
                  </a:txBody>
                  <a:tcPr/>
                </a:tc>
                <a:extLst>
                  <a:ext uri="{0D108BD9-81ED-4DB2-BD59-A6C34878D82A}">
                    <a16:rowId xmlns:a16="http://schemas.microsoft.com/office/drawing/2014/main" val="4098282669"/>
                  </a:ext>
                </a:extLst>
              </a:tr>
              <a:tr h="483881">
                <a:tc>
                  <a:txBody>
                    <a:bodyPr/>
                    <a:lstStyle/>
                    <a:p>
                      <a:r>
                        <a:rPr lang="sl-SI" sz="1600"/>
                        <a:t>11. 4. 2023</a:t>
                      </a:r>
                    </a:p>
                  </a:txBody>
                  <a:tcPr/>
                </a:tc>
                <a:tc>
                  <a:txBody>
                    <a:bodyPr/>
                    <a:lstStyle/>
                    <a:p>
                      <a:pPr marL="285750" indent="-285750">
                        <a:buFont typeface="Arial"/>
                        <a:buChar char="•"/>
                      </a:pPr>
                      <a:r>
                        <a:rPr lang="sl-SI" sz="1600"/>
                        <a:t>Sestanek delovne skupine za analizo intervjujev. </a:t>
                      </a:r>
                    </a:p>
                    <a:p>
                      <a:pPr marL="285750" lvl="0" indent="-285750">
                        <a:buFont typeface="Arial"/>
                        <a:buChar char="•"/>
                      </a:pPr>
                      <a:r>
                        <a:rPr lang="sl-SI" sz="1600"/>
                        <a:t>Dr. </a:t>
                      </a:r>
                      <a:r>
                        <a:rPr lang="sl-SI" sz="1600" err="1"/>
                        <a:t>Naterer</a:t>
                      </a:r>
                      <a:r>
                        <a:rPr lang="sl-SI" sz="1600"/>
                        <a:t> je predstavil potek analize </a:t>
                      </a:r>
                      <a:r>
                        <a:rPr lang="sl-SI" sz="1600" err="1"/>
                        <a:t>transkriptov</a:t>
                      </a:r>
                      <a:r>
                        <a:rPr lang="sl-SI" sz="1600"/>
                        <a:t> v programu QDA Miner Lite.</a:t>
                      </a:r>
                    </a:p>
                  </a:txBody>
                  <a:tcPr/>
                </a:tc>
                <a:extLst>
                  <a:ext uri="{0D108BD9-81ED-4DB2-BD59-A6C34878D82A}">
                    <a16:rowId xmlns:a16="http://schemas.microsoft.com/office/drawing/2014/main" val="2901576280"/>
                  </a:ext>
                </a:extLst>
              </a:tr>
              <a:tr h="483881">
                <a:tc>
                  <a:txBody>
                    <a:bodyPr/>
                    <a:lstStyle/>
                    <a:p>
                      <a:pPr lvl="0">
                        <a:buNone/>
                      </a:pPr>
                      <a:r>
                        <a:rPr lang="sl-SI" sz="1600"/>
                        <a:t>18. 4. 2023</a:t>
                      </a:r>
                    </a:p>
                  </a:txBody>
                  <a:tcPr/>
                </a:tc>
                <a:tc>
                  <a:txBody>
                    <a:bodyPr/>
                    <a:lstStyle/>
                    <a:p>
                      <a:pPr marL="285750" lvl="0" indent="-285750" algn="l">
                        <a:lnSpc>
                          <a:spcPct val="100000"/>
                        </a:lnSpc>
                        <a:buFont typeface="Arial"/>
                        <a:buChar char="•"/>
                      </a:pPr>
                      <a:r>
                        <a:rPr lang="sl-SI" sz="1600"/>
                        <a:t>Sestanek delovne skupine za analizo intervjujev.</a:t>
                      </a:r>
                    </a:p>
                    <a:p>
                      <a:pPr marL="285750" lvl="0" indent="-285750">
                        <a:buFont typeface="Arial"/>
                        <a:buChar char="•"/>
                      </a:pPr>
                      <a:r>
                        <a:rPr lang="sl-SI" sz="1600" b="0" i="0" u="none" strike="noStrike" baseline="0" noProof="0">
                          <a:solidFill>
                            <a:srgbClr val="000000"/>
                          </a:solidFill>
                          <a:latin typeface="Calibri"/>
                        </a:rPr>
                        <a:t>Pogovor o težavah, usklajevanje načinov dela, poenotenje raziskovalnih pristopov. </a:t>
                      </a:r>
                      <a:endParaRPr lang="sl-SI" sz="1600"/>
                    </a:p>
                  </a:txBody>
                  <a:tcPr/>
                </a:tc>
                <a:extLst>
                  <a:ext uri="{0D108BD9-81ED-4DB2-BD59-A6C34878D82A}">
                    <a16:rowId xmlns:a16="http://schemas.microsoft.com/office/drawing/2014/main" val="329180445"/>
                  </a:ext>
                </a:extLst>
              </a:tr>
              <a:tr h="483881">
                <a:tc>
                  <a:txBody>
                    <a:bodyPr/>
                    <a:lstStyle/>
                    <a:p>
                      <a:pPr lvl="0">
                        <a:buNone/>
                      </a:pPr>
                      <a:r>
                        <a:rPr lang="sl-SI" sz="1600"/>
                        <a:t>24. 4. 2023</a:t>
                      </a:r>
                    </a:p>
                  </a:txBody>
                  <a:tcPr/>
                </a:tc>
                <a:tc>
                  <a:txBody>
                    <a:bodyPr/>
                    <a:lstStyle/>
                    <a:p>
                      <a:pPr marL="285750" lvl="0" indent="-285750" algn="l">
                        <a:lnSpc>
                          <a:spcPct val="100000"/>
                        </a:lnSpc>
                        <a:buFont typeface="Arial"/>
                        <a:buChar char="•"/>
                      </a:pPr>
                      <a:r>
                        <a:rPr lang="sl-SI" sz="1600" b="0" i="0" u="none" strike="noStrike" baseline="0" noProof="0">
                          <a:solidFill>
                            <a:srgbClr val="000000"/>
                          </a:solidFill>
                          <a:latin typeface="Calibri"/>
                        </a:rPr>
                        <a:t>Sestanek delovne skupine za analizo intervjujev. </a:t>
                      </a:r>
                    </a:p>
                    <a:p>
                      <a:pPr marL="285750" lvl="0" indent="-285750" algn="l">
                        <a:lnSpc>
                          <a:spcPct val="100000"/>
                        </a:lnSpc>
                        <a:buFont typeface="Arial"/>
                        <a:buChar char="•"/>
                      </a:pPr>
                      <a:r>
                        <a:rPr lang="sl-SI" sz="1600" b="0" i="0" u="none" strike="noStrike" baseline="0" noProof="0">
                          <a:solidFill>
                            <a:srgbClr val="000000"/>
                          </a:solidFill>
                          <a:latin typeface="Calibri"/>
                        </a:rPr>
                        <a:t>Skupni pregled dela in poenotenje rezultatov.</a:t>
                      </a:r>
                    </a:p>
                    <a:p>
                      <a:pPr marL="285750" lvl="0" indent="-285750">
                        <a:buFont typeface="Arial"/>
                        <a:buChar char="•"/>
                      </a:pPr>
                      <a:r>
                        <a:rPr lang="sl-SI" sz="1600" b="0" i="0" u="none" strike="noStrike" baseline="0" noProof="0">
                          <a:solidFill>
                            <a:srgbClr val="000000"/>
                          </a:solidFill>
                          <a:latin typeface="Calibri"/>
                        </a:rPr>
                        <a:t>Razprava o rezultatih in iskanje načinov za uskladitev. </a:t>
                      </a:r>
                      <a:endParaRPr lang="sl-SI"/>
                    </a:p>
                  </a:txBody>
                  <a:tcPr/>
                </a:tc>
                <a:extLst>
                  <a:ext uri="{0D108BD9-81ED-4DB2-BD59-A6C34878D82A}">
                    <a16:rowId xmlns:a16="http://schemas.microsoft.com/office/drawing/2014/main" val="1427029156"/>
                  </a:ext>
                </a:extLst>
              </a:tr>
            </a:tbl>
          </a:graphicData>
        </a:graphic>
      </p:graphicFrame>
    </p:spTree>
    <p:extLst>
      <p:ext uri="{BB962C8B-B14F-4D97-AF65-F5344CB8AC3E}">
        <p14:creationId xmlns:p14="http://schemas.microsoft.com/office/powerpoint/2010/main" val="141189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750353" y="699785"/>
            <a:ext cx="10969037" cy="967083"/>
          </a:xfrm>
        </p:spPr>
        <p:txBody>
          <a:bodyPr>
            <a:noAutofit/>
          </a:bodyPr>
          <a:lstStyle/>
          <a:p>
            <a:r>
              <a:rPr lang="sl-SI" sz="4400" b="1">
                <a:cs typeface="Calibri Light"/>
              </a:rPr>
              <a:t>KOMUNICIRANJE: POMEN CILJNE SKUPINE</a:t>
            </a:r>
          </a:p>
        </p:txBody>
      </p:sp>
      <p:sp>
        <p:nvSpPr>
          <p:cNvPr id="3" name="PoljeZBesedilom 2">
            <a:extLst>
              <a:ext uri="{FF2B5EF4-FFF2-40B4-BE49-F238E27FC236}">
                <a16:creationId xmlns:a16="http://schemas.microsoft.com/office/drawing/2014/main" id="{D9F6085E-716B-656E-0E1E-DEEFA8C190EC}"/>
              </a:ext>
            </a:extLst>
          </p:cNvPr>
          <p:cNvSpPr txBox="1"/>
          <p:nvPr/>
        </p:nvSpPr>
        <p:spPr>
          <a:xfrm>
            <a:off x="1070092" y="1992018"/>
            <a:ext cx="980816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l-SI" sz="1300">
              <a:cs typeface="Calibri"/>
            </a:endParaRPr>
          </a:p>
        </p:txBody>
      </p:sp>
      <p:sp>
        <p:nvSpPr>
          <p:cNvPr id="7" name="Podnaslov 8">
            <a:extLst>
              <a:ext uri="{FF2B5EF4-FFF2-40B4-BE49-F238E27FC236}">
                <a16:creationId xmlns:a16="http://schemas.microsoft.com/office/drawing/2014/main" id="{E10A23AB-BE4B-04E4-2AA3-BF473F523A62}"/>
              </a:ext>
            </a:extLst>
          </p:cNvPr>
          <p:cNvSpPr txBox="1">
            <a:spLocks/>
          </p:cNvSpPr>
          <p:nvPr/>
        </p:nvSpPr>
        <p:spPr>
          <a:xfrm>
            <a:off x="754474" y="1321988"/>
            <a:ext cx="10188222" cy="98230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a:p>
          <a:p>
            <a:pPr algn="l"/>
            <a:endParaRPr lang="sl-SI">
              <a:cs typeface="Calibri"/>
            </a:endParaRPr>
          </a:p>
          <a:p>
            <a:pPr algn="l"/>
            <a:endParaRPr lang="sl-SI">
              <a:cs typeface="Calibri"/>
            </a:endParaRPr>
          </a:p>
          <a:p>
            <a:pPr algn="l"/>
            <a:endParaRPr lang="sl-SI">
              <a:cs typeface="Calibri"/>
            </a:endParaRPr>
          </a:p>
        </p:txBody>
      </p:sp>
      <p:sp>
        <p:nvSpPr>
          <p:cNvPr id="2" name="Pravokotnik 1">
            <a:extLst>
              <a:ext uri="{FF2B5EF4-FFF2-40B4-BE49-F238E27FC236}">
                <a16:creationId xmlns:a16="http://schemas.microsoft.com/office/drawing/2014/main" id="{D21BB574-AC3D-7E48-B975-6C5378B2ABB4}"/>
              </a:ext>
            </a:extLst>
          </p:cNvPr>
          <p:cNvSpPr/>
          <p:nvPr/>
        </p:nvSpPr>
        <p:spPr>
          <a:xfrm>
            <a:off x="216370" y="4986534"/>
            <a:ext cx="5125823" cy="15540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de" sz="1200" i="1" u="sng">
                <a:solidFill>
                  <a:schemeClr val="bg1"/>
                </a:solidFill>
                <a:latin typeface="Calibri Light"/>
                <a:cs typeface="Calibri Light"/>
              </a:rPr>
              <a:t>Climate Change 2022: Impacts, Adaptation and </a:t>
            </a:r>
            <a:r>
              <a:rPr lang="de" sz="1200" i="1" u="sng" err="1">
                <a:solidFill>
                  <a:schemeClr val="bg1"/>
                </a:solidFill>
                <a:latin typeface="Calibri Light"/>
                <a:cs typeface="Calibri Light"/>
              </a:rPr>
              <a:t>Vulnerability</a:t>
            </a:r>
            <a:r>
              <a:rPr lang="de" sz="1200" i="1" u="sng">
                <a:solidFill>
                  <a:schemeClr val="bg1"/>
                </a:solidFill>
                <a:latin typeface="Calibri Light"/>
                <a:cs typeface="Calibri Light"/>
              </a:rPr>
              <a:t>:</a:t>
            </a:r>
            <a:r>
              <a:rPr lang="de" sz="1200" i="1">
                <a:solidFill>
                  <a:schemeClr val="bg1"/>
                </a:solidFill>
                <a:latin typeface="Calibri Light"/>
                <a:cs typeface="Calibri Light"/>
              </a:rPr>
              <a:t> VIŠJA USPEŠNOST - PROGRAMI PRILAGOJENI SOCIO DEMOGRAFSKIM ZNAČILNOSTIM SKUPINE</a:t>
            </a:r>
            <a:endParaRPr lang="sl-SI" sz="1200">
              <a:solidFill>
                <a:schemeClr val="bg1"/>
              </a:solidFill>
              <a:cs typeface="Calibri" panose="020F0502020204030204"/>
            </a:endParaRPr>
          </a:p>
          <a:p>
            <a:pPr algn="ctr">
              <a:lnSpc>
                <a:spcPct val="90000"/>
              </a:lnSpc>
              <a:spcBef>
                <a:spcPts val="1000"/>
              </a:spcBef>
            </a:pPr>
            <a:r>
              <a:rPr lang="de" sz="1200" i="1" u="sng">
                <a:solidFill>
                  <a:schemeClr val="bg1"/>
                </a:solidFill>
                <a:latin typeface="Calibri Light"/>
                <a:cs typeface="Calibri Light"/>
              </a:rPr>
              <a:t>Warm Words:</a:t>
            </a:r>
            <a:r>
              <a:rPr lang="de" sz="1200">
                <a:solidFill>
                  <a:schemeClr val="bg1"/>
                </a:solidFill>
                <a:latin typeface="Calibri Light"/>
                <a:cs typeface="Calibri Light"/>
              </a:rPr>
              <a:t> </a:t>
            </a:r>
            <a:r>
              <a:rPr lang="de" sz="1200" i="1">
                <a:solidFill>
                  <a:schemeClr val="bg1"/>
                </a:solidFill>
                <a:latin typeface="Calibri Light"/>
                <a:cs typeface="Calibri Light"/>
              </a:rPr>
              <a:t>SPREMEMBE BODO NAJBOLJ PONOTRAJNJENE, KO BO CILJNA SKUPINA OBLIKOVANA NA NAČIN, DA BODO PRISOTNI POSAMEZNIKI Z PODOBNIMI VREDNOTAMI/VEDENJEM</a:t>
            </a:r>
          </a:p>
          <a:p>
            <a:pPr algn="ctr">
              <a:lnSpc>
                <a:spcPct val="90000"/>
              </a:lnSpc>
              <a:spcBef>
                <a:spcPts val="1000"/>
              </a:spcBef>
            </a:pPr>
            <a:r>
              <a:rPr lang="de" sz="1200" i="1" u="sng" err="1">
                <a:solidFill>
                  <a:schemeClr val="bg1"/>
                </a:solidFill>
                <a:latin typeface="Calibri Light"/>
                <a:cs typeface="Calibri Light"/>
              </a:rPr>
              <a:t>Communicating</a:t>
            </a:r>
            <a:r>
              <a:rPr lang="de" sz="1200" i="1" u="sng">
                <a:solidFill>
                  <a:schemeClr val="bg1"/>
                </a:solidFill>
                <a:latin typeface="Calibri Light"/>
                <a:cs typeface="Calibri Light"/>
              </a:rPr>
              <a:t> Climate Change. A Guide </a:t>
            </a:r>
            <a:r>
              <a:rPr lang="de" sz="1200" i="1" u="sng" err="1">
                <a:solidFill>
                  <a:schemeClr val="bg1"/>
                </a:solidFill>
                <a:latin typeface="Calibri Light"/>
                <a:cs typeface="Calibri Light"/>
              </a:rPr>
              <a:t>for</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Educators</a:t>
            </a:r>
            <a:r>
              <a:rPr lang="de" sz="1200" i="1" u="sng">
                <a:solidFill>
                  <a:schemeClr val="bg1"/>
                </a:solidFill>
                <a:latin typeface="Calibri Light"/>
                <a:cs typeface="Calibri Light"/>
              </a:rPr>
              <a:t>:</a:t>
            </a:r>
            <a:r>
              <a:rPr lang="de" sz="1200" i="1">
                <a:solidFill>
                  <a:schemeClr val="bg1"/>
                </a:solidFill>
                <a:latin typeface="Calibri Light"/>
                <a:cs typeface="Calibri Light"/>
              </a:rPr>
              <a:t> UČINKOVITI PRISTOPI TEMELJIJO NA OSREDOTOČANJU IN POZNAVANJU CILJNE PUBLIKE</a:t>
            </a:r>
          </a:p>
        </p:txBody>
      </p:sp>
      <p:sp>
        <p:nvSpPr>
          <p:cNvPr id="10" name="PoljeZBesedilom 9">
            <a:extLst>
              <a:ext uri="{FF2B5EF4-FFF2-40B4-BE49-F238E27FC236}">
                <a16:creationId xmlns:a16="http://schemas.microsoft.com/office/drawing/2014/main" id="{5B4BCCD5-7FB9-D5AD-9C15-ED9A59D3D6FA}"/>
              </a:ext>
            </a:extLst>
          </p:cNvPr>
          <p:cNvSpPr txBox="1"/>
          <p:nvPr/>
        </p:nvSpPr>
        <p:spPr>
          <a:xfrm>
            <a:off x="592727" y="1808103"/>
            <a:ext cx="1128830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a:t>Intervjuvanec iz ZAVOD ZA VARSTVO NARAVE RS: </a:t>
            </a:r>
            <a:r>
              <a:rPr lang="sl-SI" sz="2000" i="1"/>
              <a:t>"</a:t>
            </a:r>
            <a:r>
              <a:rPr lang="sl-SI" sz="2000" i="1">
                <a:ea typeface="+mn-lt"/>
                <a:cs typeface="+mn-lt"/>
              </a:rPr>
              <a:t>Na izobraževanjih za učitelje apeliramo, da predlagane metode poskušajo realno vpeljevati v šolskem delu. Na področju izobraževanja turističnih vodnikov se kar pogosto vključujemo, ker Slovenija turizem večinoma gradi na naravnih potencialih. V okviru gospodarstva smo v zadnjih letih kar precej projektov fokusirali na kmetijsko krajino, da smo veliko pristopali do kmetov, tudi poskušali reševati na višji sistemski ravni problematiko kmetijskega sektorja, hkrati pa tudi čisto na ravni posameznika</a:t>
            </a:r>
            <a:r>
              <a:rPr lang="sl-SI" sz="2000">
                <a:ea typeface="+mn-lt"/>
                <a:cs typeface="+mn-lt"/>
              </a:rPr>
              <a:t>.˝</a:t>
            </a:r>
            <a:endParaRPr lang="sl-SI" sz="2000" i="1">
              <a:cs typeface="Calibri"/>
            </a:endParaRPr>
          </a:p>
          <a:p>
            <a:endParaRPr lang="sl-SI" sz="2000" i="1">
              <a:cs typeface="Calibri"/>
            </a:endParaRPr>
          </a:p>
          <a:p>
            <a:r>
              <a:rPr lang="sl-SI" sz="2000">
                <a:cs typeface="Calibri"/>
              </a:rPr>
              <a:t>Intervjuvanec iz SUROVINE</a:t>
            </a:r>
            <a:r>
              <a:rPr lang="sl-SI" sz="2000" i="1">
                <a:cs typeface="Calibri"/>
              </a:rPr>
              <a:t>: ˝Hodijo tudi ven, pa interno imamo točno specifična (izobraževanja) za delovodje za komercialiste, za rezače z šoferje imamo bolj točno specifična za neko skupino.</a:t>
            </a:r>
            <a:r>
              <a:rPr lang="sl-SI" i="1">
                <a:cs typeface="Calibri"/>
              </a:rPr>
              <a:t>˝</a:t>
            </a:r>
            <a:endParaRPr lang="sl-SI"/>
          </a:p>
        </p:txBody>
      </p:sp>
      <p:pic>
        <p:nvPicPr>
          <p:cNvPr id="13" name="Slika 15" descr="Slika, ki vsebuje besede besedilo, igrača&#10;&#10;Opis je samodejno ustvarjen">
            <a:extLst>
              <a:ext uri="{FF2B5EF4-FFF2-40B4-BE49-F238E27FC236}">
                <a16:creationId xmlns:a16="http://schemas.microsoft.com/office/drawing/2014/main" id="{779E8360-BA01-1853-B962-BC3EFBB9EA40}"/>
              </a:ext>
            </a:extLst>
          </p:cNvPr>
          <p:cNvPicPr>
            <a:picLocks noChangeAspect="1"/>
          </p:cNvPicPr>
          <p:nvPr/>
        </p:nvPicPr>
        <p:blipFill>
          <a:blip r:embed="rId5"/>
          <a:stretch>
            <a:fillRect/>
          </a:stretch>
        </p:blipFill>
        <p:spPr>
          <a:xfrm>
            <a:off x="6705710" y="4427364"/>
            <a:ext cx="5283045" cy="2737552"/>
          </a:xfrm>
          <a:prstGeom prst="rect">
            <a:avLst/>
          </a:prstGeom>
        </p:spPr>
      </p:pic>
    </p:spTree>
    <p:extLst>
      <p:ext uri="{BB962C8B-B14F-4D97-AF65-F5344CB8AC3E}">
        <p14:creationId xmlns:p14="http://schemas.microsoft.com/office/powerpoint/2010/main" val="127492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602869" y="576882"/>
            <a:ext cx="10969037" cy="967083"/>
          </a:xfrm>
        </p:spPr>
        <p:txBody>
          <a:bodyPr>
            <a:normAutofit/>
          </a:bodyPr>
          <a:lstStyle/>
          <a:p>
            <a:r>
              <a:rPr lang="sl-SI" sz="4400" b="1">
                <a:cs typeface="Calibri Light"/>
              </a:rPr>
              <a:t>KOMUNICIRANJE: POMEN LOKALNE SKUPNOSTI</a:t>
            </a:r>
            <a:endParaRPr lang="sl-SI" sz="4400" b="1"/>
          </a:p>
        </p:txBody>
      </p:sp>
      <p:sp>
        <p:nvSpPr>
          <p:cNvPr id="3" name="PoljeZBesedilom 2">
            <a:extLst>
              <a:ext uri="{FF2B5EF4-FFF2-40B4-BE49-F238E27FC236}">
                <a16:creationId xmlns:a16="http://schemas.microsoft.com/office/drawing/2014/main" id="{D9F6085E-716B-656E-0E1E-DEEFA8C190EC}"/>
              </a:ext>
            </a:extLst>
          </p:cNvPr>
          <p:cNvSpPr txBox="1"/>
          <p:nvPr/>
        </p:nvSpPr>
        <p:spPr>
          <a:xfrm>
            <a:off x="1070092" y="1992018"/>
            <a:ext cx="980816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l-SI" sz="1300">
              <a:cs typeface="Calibri"/>
            </a:endParaRPr>
          </a:p>
        </p:txBody>
      </p:sp>
      <p:sp>
        <p:nvSpPr>
          <p:cNvPr id="7" name="Podnaslov 8">
            <a:extLst>
              <a:ext uri="{FF2B5EF4-FFF2-40B4-BE49-F238E27FC236}">
                <a16:creationId xmlns:a16="http://schemas.microsoft.com/office/drawing/2014/main" id="{E10A23AB-BE4B-04E4-2AA3-BF473F523A62}"/>
              </a:ext>
            </a:extLst>
          </p:cNvPr>
          <p:cNvSpPr txBox="1">
            <a:spLocks/>
          </p:cNvSpPr>
          <p:nvPr/>
        </p:nvSpPr>
        <p:spPr>
          <a:xfrm>
            <a:off x="693022" y="1100761"/>
            <a:ext cx="10188222" cy="23342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b="1">
              <a:cs typeface="Calibri"/>
            </a:endParaRPr>
          </a:p>
          <a:p>
            <a:pPr algn="l"/>
            <a:endParaRPr lang="sl-SI" b="1">
              <a:cs typeface="Calibri"/>
            </a:endParaRPr>
          </a:p>
          <a:p>
            <a:pPr algn="l"/>
            <a:endParaRPr lang="sl-SI">
              <a:cs typeface="Calibri"/>
            </a:endParaRPr>
          </a:p>
          <a:p>
            <a:pPr algn="l"/>
            <a:endParaRPr lang="sl-SI">
              <a:cs typeface="Calibri"/>
            </a:endParaRPr>
          </a:p>
          <a:p>
            <a:pPr algn="l"/>
            <a:endParaRPr lang="sl-SI">
              <a:cs typeface="Calibri"/>
            </a:endParaRPr>
          </a:p>
        </p:txBody>
      </p:sp>
      <p:sp>
        <p:nvSpPr>
          <p:cNvPr id="2" name="Pravokotnik 1">
            <a:extLst>
              <a:ext uri="{FF2B5EF4-FFF2-40B4-BE49-F238E27FC236}">
                <a16:creationId xmlns:a16="http://schemas.microsoft.com/office/drawing/2014/main" id="{D21BB574-AC3D-7E48-B975-6C5378B2ABB4}"/>
              </a:ext>
            </a:extLst>
          </p:cNvPr>
          <p:cNvSpPr/>
          <p:nvPr/>
        </p:nvSpPr>
        <p:spPr>
          <a:xfrm>
            <a:off x="368560" y="5284382"/>
            <a:ext cx="4866813" cy="12513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de" sz="1200" i="1" u="sng">
                <a:solidFill>
                  <a:schemeClr val="bg1"/>
                </a:solidFill>
                <a:latin typeface="Calibri Light"/>
                <a:cs typeface="Calibri Light"/>
              </a:rPr>
              <a:t>Climate Change 2022: Impacts, Adaptation and </a:t>
            </a:r>
            <a:r>
              <a:rPr lang="de" sz="1200" i="1" u="sng" err="1">
                <a:solidFill>
                  <a:schemeClr val="bg1"/>
                </a:solidFill>
                <a:latin typeface="Calibri Light"/>
                <a:cs typeface="Calibri Light"/>
              </a:rPr>
              <a:t>Vulnerability</a:t>
            </a:r>
            <a:r>
              <a:rPr lang="de" sz="1200" i="1" u="sng">
                <a:solidFill>
                  <a:schemeClr val="bg1"/>
                </a:solidFill>
                <a:latin typeface="Calibri Light"/>
                <a:cs typeface="Calibri Light"/>
              </a:rPr>
              <a:t>:</a:t>
            </a:r>
            <a:r>
              <a:rPr lang="de" sz="1200" i="1">
                <a:solidFill>
                  <a:schemeClr val="bg1"/>
                </a:solidFill>
                <a:latin typeface="Calibri Light"/>
                <a:cs typeface="Calibri Light"/>
              </a:rPr>
              <a:t> USPEŠNA KOMUNIKACIJA - PODAJANJE LOKALNIH ZNANJ </a:t>
            </a:r>
            <a:endParaRPr lang="sl-SI" sz="1200">
              <a:solidFill>
                <a:schemeClr val="bg1"/>
              </a:solidFill>
              <a:cs typeface="Calibri" panose="020F0502020204030204"/>
            </a:endParaRPr>
          </a:p>
          <a:p>
            <a:pPr algn="ctr">
              <a:lnSpc>
                <a:spcPct val="90000"/>
              </a:lnSpc>
              <a:spcBef>
                <a:spcPts val="1000"/>
              </a:spcBef>
            </a:pPr>
            <a:r>
              <a:rPr lang="de" sz="1200" i="1" u="sng" err="1">
                <a:solidFill>
                  <a:schemeClr val="bg1"/>
                </a:solidFill>
                <a:latin typeface="Calibri Light"/>
                <a:cs typeface="Calibri Light"/>
              </a:rPr>
              <a:t>Communicating</a:t>
            </a:r>
            <a:r>
              <a:rPr lang="de" sz="1200" i="1" u="sng">
                <a:solidFill>
                  <a:schemeClr val="bg1"/>
                </a:solidFill>
                <a:latin typeface="Calibri Light"/>
                <a:cs typeface="Calibri Light"/>
              </a:rPr>
              <a:t> Climate Change Adaptation. State </a:t>
            </a:r>
            <a:r>
              <a:rPr lang="de" sz="1200" i="1" u="sng" err="1">
                <a:solidFill>
                  <a:schemeClr val="bg1"/>
                </a:solidFill>
                <a:latin typeface="Calibri Light"/>
                <a:cs typeface="Calibri Light"/>
              </a:rPr>
              <a:t>of</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the</a:t>
            </a:r>
            <a:r>
              <a:rPr lang="de" sz="1200" i="1" u="sng">
                <a:solidFill>
                  <a:schemeClr val="bg1"/>
                </a:solidFill>
                <a:latin typeface="Calibri Light"/>
                <a:cs typeface="Calibri Light"/>
              </a:rPr>
              <a:t> Art and </a:t>
            </a:r>
            <a:r>
              <a:rPr lang="de" sz="1200" i="1" u="sng" err="1">
                <a:solidFill>
                  <a:schemeClr val="bg1"/>
                </a:solidFill>
                <a:latin typeface="Calibri Light"/>
                <a:cs typeface="Calibri Light"/>
              </a:rPr>
              <a:t>Lessons</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Learned</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from</a:t>
            </a:r>
            <a:r>
              <a:rPr lang="de" sz="1200" i="1" u="sng">
                <a:solidFill>
                  <a:schemeClr val="bg1"/>
                </a:solidFill>
                <a:latin typeface="Calibri Light"/>
                <a:cs typeface="Calibri Light"/>
              </a:rPr>
              <a:t> Ten OECD Countries:</a:t>
            </a:r>
            <a:r>
              <a:rPr lang="de" sz="1200">
                <a:solidFill>
                  <a:schemeClr val="bg1"/>
                </a:solidFill>
                <a:latin typeface="Calibri Light"/>
                <a:cs typeface="Calibri Light"/>
              </a:rPr>
              <a:t> </a:t>
            </a:r>
            <a:r>
              <a:rPr lang="de" sz="1200" i="1">
                <a:solidFill>
                  <a:schemeClr val="bg1"/>
                </a:solidFill>
                <a:latin typeface="Calibri Light"/>
                <a:cs typeface="Calibri Light"/>
              </a:rPr>
              <a:t>USPEŠNI FAKTORJI – IZZIVANJE ČUSTEV Z LOKALNO VSEBINO; ADAPTACIJA V VSAKDANJE ŽIVLJENJE V LOKALNI SKUPNOSTI</a:t>
            </a:r>
          </a:p>
        </p:txBody>
      </p:sp>
      <p:sp>
        <p:nvSpPr>
          <p:cNvPr id="10" name="PoljeZBesedilom 9">
            <a:extLst>
              <a:ext uri="{FF2B5EF4-FFF2-40B4-BE49-F238E27FC236}">
                <a16:creationId xmlns:a16="http://schemas.microsoft.com/office/drawing/2014/main" id="{5B4BCCD5-7FB9-D5AD-9C15-ED9A59D3D6FA}"/>
              </a:ext>
            </a:extLst>
          </p:cNvPr>
          <p:cNvSpPr txBox="1"/>
          <p:nvPr/>
        </p:nvSpPr>
        <p:spPr>
          <a:xfrm>
            <a:off x="516254" y="1583995"/>
            <a:ext cx="11345209"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a:t>Intervjuvanec iz ZAVOD ZA VARSTVO NARAVE RS: </a:t>
            </a:r>
            <a:r>
              <a:rPr lang="sl-SI" sz="2000" i="1"/>
              <a:t>"Če ljudi ozavestimo o tem, kaj sploh imajo blizu sebe oziroma v svojem okolju, je to zelo pomembno tudi pri izobraževanju. Tukaj se mi zdi, da je precej močan problem, da se trudimo oz. podajamo neko splošno znanje, da splošno znanje premalo prenesemo na konkretno lokalno okolje."</a:t>
            </a:r>
            <a:endParaRPr lang="sl-SI" sz="2000" i="1">
              <a:cs typeface="Calibri"/>
            </a:endParaRPr>
          </a:p>
          <a:p>
            <a:endParaRPr lang="sl-SI" sz="2000" i="1">
              <a:cs typeface="Calibri"/>
            </a:endParaRPr>
          </a:p>
          <a:p>
            <a:r>
              <a:rPr lang="sl-SI" sz="2000" i="1">
                <a:cs typeface="Calibri"/>
              </a:rPr>
              <a:t>˝Če nam je uspelo </a:t>
            </a:r>
            <a:r>
              <a:rPr lang="sl-SI" sz="2000" i="1" err="1">
                <a:cs typeface="Calibri"/>
              </a:rPr>
              <a:t>skomunicirati</a:t>
            </a:r>
            <a:r>
              <a:rPr lang="sl-SI" sz="2000" i="1">
                <a:cs typeface="Calibri"/>
              </a:rPr>
              <a:t> določeno problematiko na lokalno raven, je velika možnost, da bo potem to živelo tudi naprej, kar je naša želja. Če pa je ta komunikacija slaba oziroma gre samo za izvedbo nekih aktivnosti, ki so potem po projektu zaključene, je potem rezultat slabši.˝</a:t>
            </a:r>
            <a:endParaRPr lang="sl-SI" sz="2000">
              <a:cs typeface="Calibri"/>
            </a:endParaRPr>
          </a:p>
          <a:p>
            <a:endParaRPr lang="sl-SI" sz="2000" i="1">
              <a:cs typeface="Calibri"/>
            </a:endParaRPr>
          </a:p>
          <a:p>
            <a:r>
              <a:rPr lang="sl-SI" sz="2000">
                <a:cs typeface="Calibri"/>
              </a:rPr>
              <a:t>Intervjuvanec iz KOZJANSKEGA PARKA</a:t>
            </a:r>
            <a:r>
              <a:rPr lang="sl-SI" sz="2000" i="1">
                <a:cs typeface="Calibri"/>
              </a:rPr>
              <a:t>: ˝Niso projekti zato, ker bi se morali prijavljati, ampak zato, ker si želimo uresničiti neke zamisli prebivalcev … .˝</a:t>
            </a:r>
          </a:p>
          <a:p>
            <a:endParaRPr lang="sl-SI" sz="1600" i="1">
              <a:cs typeface="Calibri"/>
            </a:endParaRPr>
          </a:p>
          <a:p>
            <a:endParaRPr lang="sl-SI" sz="1600" i="1">
              <a:cs typeface="Calibri"/>
            </a:endParaRPr>
          </a:p>
          <a:p>
            <a:endParaRPr lang="sl-SI" sz="1600" i="1">
              <a:cs typeface="Calibri"/>
            </a:endParaRPr>
          </a:p>
        </p:txBody>
      </p:sp>
      <p:pic>
        <p:nvPicPr>
          <p:cNvPr id="9" name="Slika 10" descr="Slika, ki vsebuje besede igrača&#10;&#10;Opis je samodejno ustvarjen">
            <a:extLst>
              <a:ext uri="{FF2B5EF4-FFF2-40B4-BE49-F238E27FC236}">
                <a16:creationId xmlns:a16="http://schemas.microsoft.com/office/drawing/2014/main" id="{F49F8B2C-1E5E-648D-8D96-B30254CCB9C5}"/>
              </a:ext>
            </a:extLst>
          </p:cNvPr>
          <p:cNvPicPr>
            <a:picLocks noChangeAspect="1"/>
          </p:cNvPicPr>
          <p:nvPr/>
        </p:nvPicPr>
        <p:blipFill>
          <a:blip r:embed="rId5"/>
          <a:stretch>
            <a:fillRect/>
          </a:stretch>
        </p:blipFill>
        <p:spPr>
          <a:xfrm>
            <a:off x="7660380" y="4731467"/>
            <a:ext cx="3624475" cy="2128481"/>
          </a:xfrm>
          <a:prstGeom prst="rect">
            <a:avLst/>
          </a:prstGeom>
        </p:spPr>
      </p:pic>
    </p:spTree>
    <p:extLst>
      <p:ext uri="{BB962C8B-B14F-4D97-AF65-F5344CB8AC3E}">
        <p14:creationId xmlns:p14="http://schemas.microsoft.com/office/powerpoint/2010/main" val="2949364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604993" y="516795"/>
            <a:ext cx="10969037" cy="967083"/>
          </a:xfrm>
        </p:spPr>
        <p:txBody>
          <a:bodyPr>
            <a:normAutofit/>
          </a:bodyPr>
          <a:lstStyle/>
          <a:p>
            <a:r>
              <a:rPr lang="sl-SI" sz="4400" b="1">
                <a:cs typeface="Calibri Light"/>
              </a:rPr>
              <a:t>AKTIVNE METODE IZOBRAŽEVANJA</a:t>
            </a:r>
            <a:endParaRPr lang="sl-SI" sz="4400" b="1"/>
          </a:p>
        </p:txBody>
      </p:sp>
      <p:sp>
        <p:nvSpPr>
          <p:cNvPr id="3" name="PoljeZBesedilom 2">
            <a:extLst>
              <a:ext uri="{FF2B5EF4-FFF2-40B4-BE49-F238E27FC236}">
                <a16:creationId xmlns:a16="http://schemas.microsoft.com/office/drawing/2014/main" id="{D9F6085E-716B-656E-0E1E-DEEFA8C190EC}"/>
              </a:ext>
            </a:extLst>
          </p:cNvPr>
          <p:cNvSpPr txBox="1"/>
          <p:nvPr/>
        </p:nvSpPr>
        <p:spPr>
          <a:xfrm>
            <a:off x="1070092" y="1992018"/>
            <a:ext cx="980816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l-SI" sz="1300">
              <a:cs typeface="Calibri"/>
            </a:endParaRPr>
          </a:p>
        </p:txBody>
      </p:sp>
      <p:sp>
        <p:nvSpPr>
          <p:cNvPr id="7" name="Podnaslov 8">
            <a:extLst>
              <a:ext uri="{FF2B5EF4-FFF2-40B4-BE49-F238E27FC236}">
                <a16:creationId xmlns:a16="http://schemas.microsoft.com/office/drawing/2014/main" id="{E10A23AB-BE4B-04E4-2AA3-BF473F523A62}"/>
              </a:ext>
            </a:extLst>
          </p:cNvPr>
          <p:cNvSpPr txBox="1">
            <a:spLocks/>
          </p:cNvSpPr>
          <p:nvPr/>
        </p:nvSpPr>
        <p:spPr>
          <a:xfrm>
            <a:off x="2247672" y="1047655"/>
            <a:ext cx="12007189" cy="23342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a:p>
          <a:p>
            <a:pPr marL="342900" indent="-342900" algn="l">
              <a:buFont typeface="Wingdings" panose="05000000000000000000" pitchFamily="2" charset="2"/>
              <a:buChar char="Ø"/>
            </a:pPr>
            <a:r>
              <a:rPr lang="sl-SI" b="1">
                <a:cs typeface="Calibri"/>
              </a:rPr>
              <a:t>aktivno, praktično, izkustveno, doživljajsko, atraktivno</a:t>
            </a:r>
          </a:p>
          <a:p>
            <a:pPr algn="l"/>
            <a:endParaRPr lang="sl-SI">
              <a:cs typeface="Calibri"/>
            </a:endParaRPr>
          </a:p>
          <a:p>
            <a:pPr algn="l"/>
            <a:endParaRPr lang="sl-SI">
              <a:cs typeface="Calibri"/>
            </a:endParaRPr>
          </a:p>
          <a:p>
            <a:pPr algn="l"/>
            <a:endParaRPr lang="sl-SI">
              <a:cs typeface="Calibri"/>
            </a:endParaRPr>
          </a:p>
          <a:p>
            <a:pPr algn="l"/>
            <a:endParaRPr lang="sl-SI">
              <a:cs typeface="Calibri"/>
            </a:endParaRPr>
          </a:p>
        </p:txBody>
      </p:sp>
      <p:sp>
        <p:nvSpPr>
          <p:cNvPr id="2" name="Pravokotnik 1">
            <a:extLst>
              <a:ext uri="{FF2B5EF4-FFF2-40B4-BE49-F238E27FC236}">
                <a16:creationId xmlns:a16="http://schemas.microsoft.com/office/drawing/2014/main" id="{D21BB574-AC3D-7E48-B975-6C5378B2ABB4}"/>
              </a:ext>
            </a:extLst>
          </p:cNvPr>
          <p:cNvSpPr/>
          <p:nvPr/>
        </p:nvSpPr>
        <p:spPr>
          <a:xfrm>
            <a:off x="436534" y="5433231"/>
            <a:ext cx="4839502" cy="1022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de" sz="1200" i="1" u="sng">
                <a:solidFill>
                  <a:schemeClr val="bg1"/>
                </a:solidFill>
                <a:latin typeface="Calibri Light"/>
                <a:cs typeface="Calibri Light"/>
              </a:rPr>
              <a:t>Climate Change 2022: Impacts, Adaptation and </a:t>
            </a:r>
            <a:r>
              <a:rPr lang="de" sz="1200" i="1" u="sng" err="1">
                <a:solidFill>
                  <a:schemeClr val="bg1"/>
                </a:solidFill>
                <a:latin typeface="Calibri Light"/>
                <a:cs typeface="Calibri Light"/>
              </a:rPr>
              <a:t>Vulnerability</a:t>
            </a:r>
            <a:r>
              <a:rPr lang="de" sz="1200" i="1" u="sng">
                <a:solidFill>
                  <a:schemeClr val="bg1"/>
                </a:solidFill>
                <a:latin typeface="Calibri Light"/>
                <a:cs typeface="Calibri Light"/>
              </a:rPr>
              <a:t>:</a:t>
            </a:r>
            <a:r>
              <a:rPr lang="de" sz="1200" i="1">
                <a:solidFill>
                  <a:schemeClr val="bg1"/>
                </a:solidFill>
                <a:latin typeface="Calibri Light"/>
                <a:cs typeface="Calibri Light"/>
              </a:rPr>
              <a:t> NAJBOLJ USPEŠNE METODE – LOKALNO IN PRAKTIČNO</a:t>
            </a:r>
          </a:p>
          <a:p>
            <a:pPr algn="ctr">
              <a:lnSpc>
                <a:spcPct val="90000"/>
              </a:lnSpc>
              <a:spcBef>
                <a:spcPts val="1000"/>
              </a:spcBef>
            </a:pPr>
            <a:r>
              <a:rPr lang="de" sz="1200" i="1" u="sng" err="1">
                <a:solidFill>
                  <a:schemeClr val="bg1"/>
                </a:solidFill>
                <a:latin typeface="Calibri Light"/>
                <a:cs typeface="Calibri Light"/>
              </a:rPr>
              <a:t>Communicating</a:t>
            </a:r>
            <a:r>
              <a:rPr lang="de" sz="1200" i="1" u="sng">
                <a:solidFill>
                  <a:schemeClr val="bg1"/>
                </a:solidFill>
                <a:latin typeface="Calibri Light"/>
                <a:cs typeface="Calibri Light"/>
              </a:rPr>
              <a:t> Climate Change. A Guide </a:t>
            </a:r>
            <a:r>
              <a:rPr lang="de" sz="1200" i="1" u="sng" err="1">
                <a:solidFill>
                  <a:schemeClr val="bg1"/>
                </a:solidFill>
                <a:latin typeface="Calibri Light"/>
                <a:cs typeface="Calibri Light"/>
              </a:rPr>
              <a:t>for</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Educators</a:t>
            </a:r>
            <a:r>
              <a:rPr lang="de" sz="1200" i="1" u="sng">
                <a:solidFill>
                  <a:schemeClr val="bg1"/>
                </a:solidFill>
                <a:latin typeface="Calibri Light"/>
                <a:cs typeface="Calibri Light"/>
              </a:rPr>
              <a:t>:</a:t>
            </a:r>
            <a:r>
              <a:rPr lang="de" sz="1200">
                <a:solidFill>
                  <a:schemeClr val="bg1"/>
                </a:solidFill>
                <a:latin typeface="Calibri Light"/>
                <a:cs typeface="Calibri Light"/>
              </a:rPr>
              <a:t> KOLEKTIVNE PRAKTIČNE AKCIJE V SVOJI SOSESKI</a:t>
            </a:r>
          </a:p>
        </p:txBody>
      </p:sp>
      <p:sp>
        <p:nvSpPr>
          <p:cNvPr id="10" name="PoljeZBesedilom 9">
            <a:extLst>
              <a:ext uri="{FF2B5EF4-FFF2-40B4-BE49-F238E27FC236}">
                <a16:creationId xmlns:a16="http://schemas.microsoft.com/office/drawing/2014/main" id="{5B4BCCD5-7FB9-D5AD-9C15-ED9A59D3D6FA}"/>
              </a:ext>
            </a:extLst>
          </p:cNvPr>
          <p:cNvSpPr txBox="1"/>
          <p:nvPr/>
        </p:nvSpPr>
        <p:spPr>
          <a:xfrm>
            <a:off x="384702" y="2139333"/>
            <a:ext cx="1132335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a:t>Intervjuvanec iz ZAVOD ZA VARSTVO NARAVE RS: </a:t>
            </a:r>
            <a:r>
              <a:rPr lang="sl-SI" sz="2000" i="1"/>
              <a:t>"Predvsem se nam zdi pomembno, koliko konkretnih lastnih izkušenj doživijo udeleženci - te imajo največji učinek. Gre za to, da skušamo učeče se vključiti v nek preizkus, npr. v delovanje nekega naravnega procesa (morda najprej eksperimentalno) in ga gremo potem tudi v naravo pogledat, torej da ga ne vidijo samo na sliki med štirimi stenami, ampak v naravi, kjer si lažje predstavljajo, kako ta proces dejansko poteka."</a:t>
            </a:r>
            <a:endParaRPr lang="sl-SI" sz="2000" i="1">
              <a:cs typeface="Calibri"/>
            </a:endParaRPr>
          </a:p>
          <a:p>
            <a:endParaRPr lang="sl-SI" sz="2000" i="1">
              <a:cs typeface="Calibri"/>
            </a:endParaRPr>
          </a:p>
          <a:p>
            <a:r>
              <a:rPr lang="sl-SI" sz="2000" i="1">
                <a:cs typeface="Calibri"/>
              </a:rPr>
              <a:t>Intervjuvanec iz LUŠTA:˝Recimo to kar vidim jaz tu to je ta testni rastlinjak. To je za mene primer dobre komunikacije, ne se pravi, ne samo, da paradajz prodate, ampak tiste, ki jih zanima, pridejo sem, se usedejo na kavo vidijo to, aha, lahko si tudi to pogledamo˝</a:t>
            </a:r>
            <a:endParaRPr lang="sl-SI" sz="2000">
              <a:cs typeface="Calibri"/>
            </a:endParaRPr>
          </a:p>
          <a:p>
            <a:endParaRPr lang="sl-SI" sz="2000" i="1">
              <a:cs typeface="Calibri"/>
            </a:endParaRPr>
          </a:p>
          <a:p>
            <a:endParaRPr lang="sl-SI" sz="2000" i="1">
              <a:cs typeface="Calibri"/>
            </a:endParaRPr>
          </a:p>
          <a:p>
            <a:endParaRPr lang="sl-SI" sz="1600" i="1">
              <a:cs typeface="Calibri"/>
            </a:endParaRPr>
          </a:p>
        </p:txBody>
      </p:sp>
      <p:pic>
        <p:nvPicPr>
          <p:cNvPr id="9" name="Slika 10">
            <a:extLst>
              <a:ext uri="{FF2B5EF4-FFF2-40B4-BE49-F238E27FC236}">
                <a16:creationId xmlns:a16="http://schemas.microsoft.com/office/drawing/2014/main" id="{6576047F-500C-E4CA-81E7-CBB1A54833A6}"/>
              </a:ext>
            </a:extLst>
          </p:cNvPr>
          <p:cNvPicPr>
            <a:picLocks noChangeAspect="1"/>
          </p:cNvPicPr>
          <p:nvPr/>
        </p:nvPicPr>
        <p:blipFill>
          <a:blip r:embed="rId5"/>
          <a:stretch>
            <a:fillRect/>
          </a:stretch>
        </p:blipFill>
        <p:spPr>
          <a:xfrm>
            <a:off x="7757683" y="4569739"/>
            <a:ext cx="2978840" cy="2423593"/>
          </a:xfrm>
          <a:prstGeom prst="rect">
            <a:avLst/>
          </a:prstGeom>
        </p:spPr>
      </p:pic>
    </p:spTree>
    <p:extLst>
      <p:ext uri="{BB962C8B-B14F-4D97-AF65-F5344CB8AC3E}">
        <p14:creationId xmlns:p14="http://schemas.microsoft.com/office/powerpoint/2010/main" val="209022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518961" y="443053"/>
            <a:ext cx="10969037" cy="967083"/>
          </a:xfrm>
        </p:spPr>
        <p:txBody>
          <a:bodyPr>
            <a:normAutofit/>
          </a:bodyPr>
          <a:lstStyle/>
          <a:p>
            <a:r>
              <a:rPr lang="sl-SI" sz="4400" b="1">
                <a:cs typeface="Calibri Light"/>
              </a:rPr>
              <a:t>UKREPI ZA POSAMEZNIKA </a:t>
            </a:r>
            <a:endParaRPr lang="sl-SI" sz="4400" b="1"/>
          </a:p>
        </p:txBody>
      </p:sp>
      <p:sp>
        <p:nvSpPr>
          <p:cNvPr id="3" name="PoljeZBesedilom 2">
            <a:extLst>
              <a:ext uri="{FF2B5EF4-FFF2-40B4-BE49-F238E27FC236}">
                <a16:creationId xmlns:a16="http://schemas.microsoft.com/office/drawing/2014/main" id="{D9F6085E-716B-656E-0E1E-DEEFA8C190EC}"/>
              </a:ext>
            </a:extLst>
          </p:cNvPr>
          <p:cNvSpPr txBox="1"/>
          <p:nvPr/>
        </p:nvSpPr>
        <p:spPr>
          <a:xfrm>
            <a:off x="1070092" y="1992018"/>
            <a:ext cx="980816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sl-SI" sz="1300">
              <a:cs typeface="Calibri"/>
            </a:endParaRPr>
          </a:p>
        </p:txBody>
      </p:sp>
      <p:sp>
        <p:nvSpPr>
          <p:cNvPr id="7" name="Podnaslov 8">
            <a:extLst>
              <a:ext uri="{FF2B5EF4-FFF2-40B4-BE49-F238E27FC236}">
                <a16:creationId xmlns:a16="http://schemas.microsoft.com/office/drawing/2014/main" id="{E10A23AB-BE4B-04E4-2AA3-BF473F523A62}"/>
              </a:ext>
            </a:extLst>
          </p:cNvPr>
          <p:cNvSpPr txBox="1">
            <a:spLocks/>
          </p:cNvSpPr>
          <p:nvPr/>
        </p:nvSpPr>
        <p:spPr>
          <a:xfrm>
            <a:off x="744006" y="903205"/>
            <a:ext cx="8456404" cy="10314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a:p>
          <a:p>
            <a:pPr marL="342900" indent="-342900" algn="l">
              <a:buFont typeface="Wingdings" panose="05000000000000000000" pitchFamily="2" charset="2"/>
              <a:buChar char="Ø"/>
            </a:pPr>
            <a:endParaRPr lang="sl-SI">
              <a:cs typeface="Calibri"/>
            </a:endParaRPr>
          </a:p>
          <a:p>
            <a:pPr algn="l"/>
            <a:endParaRPr lang="sl-SI">
              <a:cs typeface="Calibri"/>
            </a:endParaRPr>
          </a:p>
          <a:p>
            <a:pPr algn="l"/>
            <a:endParaRPr lang="sl-SI">
              <a:cs typeface="Calibri"/>
            </a:endParaRPr>
          </a:p>
          <a:p>
            <a:pPr algn="l"/>
            <a:endParaRPr lang="sl-SI">
              <a:cs typeface="Calibri"/>
            </a:endParaRPr>
          </a:p>
          <a:p>
            <a:pPr algn="l"/>
            <a:endParaRPr lang="sl-SI">
              <a:cs typeface="Calibri"/>
            </a:endParaRPr>
          </a:p>
        </p:txBody>
      </p:sp>
      <p:sp>
        <p:nvSpPr>
          <p:cNvPr id="2" name="Pravokotnik 1">
            <a:extLst>
              <a:ext uri="{FF2B5EF4-FFF2-40B4-BE49-F238E27FC236}">
                <a16:creationId xmlns:a16="http://schemas.microsoft.com/office/drawing/2014/main" id="{D21BB574-AC3D-7E48-B975-6C5378B2ABB4}"/>
              </a:ext>
            </a:extLst>
          </p:cNvPr>
          <p:cNvSpPr/>
          <p:nvPr/>
        </p:nvSpPr>
        <p:spPr>
          <a:xfrm>
            <a:off x="77026" y="5382857"/>
            <a:ext cx="5410071" cy="14038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de" sz="1200" i="1" u="sng" err="1">
                <a:solidFill>
                  <a:schemeClr val="bg1"/>
                </a:solidFill>
                <a:latin typeface="Calibri Light"/>
                <a:cs typeface="Calibri Light"/>
              </a:rPr>
              <a:t>Communicating</a:t>
            </a:r>
            <a:r>
              <a:rPr lang="de" sz="1200" i="1" u="sng">
                <a:solidFill>
                  <a:schemeClr val="bg1"/>
                </a:solidFill>
                <a:latin typeface="Calibri Light"/>
                <a:cs typeface="Calibri Light"/>
              </a:rPr>
              <a:t> Climate Change Adaptation. State </a:t>
            </a:r>
            <a:r>
              <a:rPr lang="de" sz="1200" i="1" u="sng" err="1">
                <a:solidFill>
                  <a:schemeClr val="bg1"/>
                </a:solidFill>
                <a:latin typeface="Calibri Light"/>
                <a:cs typeface="Calibri Light"/>
              </a:rPr>
              <a:t>of</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the</a:t>
            </a:r>
            <a:r>
              <a:rPr lang="de" sz="1200" i="1" u="sng">
                <a:solidFill>
                  <a:schemeClr val="bg1"/>
                </a:solidFill>
                <a:latin typeface="Calibri Light"/>
                <a:cs typeface="Calibri Light"/>
              </a:rPr>
              <a:t> Art and </a:t>
            </a:r>
            <a:r>
              <a:rPr lang="de" sz="1200" i="1" u="sng" err="1">
                <a:solidFill>
                  <a:schemeClr val="bg1"/>
                </a:solidFill>
                <a:latin typeface="Calibri Light"/>
                <a:cs typeface="Calibri Light"/>
              </a:rPr>
              <a:t>Lessons</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Learned</a:t>
            </a:r>
            <a:r>
              <a:rPr lang="de" sz="1200" i="1" u="sng">
                <a:solidFill>
                  <a:schemeClr val="bg1"/>
                </a:solidFill>
                <a:latin typeface="Calibri Light"/>
                <a:cs typeface="Calibri Light"/>
              </a:rPr>
              <a:t> </a:t>
            </a:r>
            <a:r>
              <a:rPr lang="de" sz="1200" i="1" u="sng" err="1">
                <a:solidFill>
                  <a:schemeClr val="bg1"/>
                </a:solidFill>
                <a:latin typeface="Calibri Light"/>
                <a:cs typeface="Calibri Light"/>
              </a:rPr>
              <a:t>from</a:t>
            </a:r>
            <a:r>
              <a:rPr lang="de" sz="1200" i="1" u="sng">
                <a:solidFill>
                  <a:schemeClr val="bg1"/>
                </a:solidFill>
                <a:latin typeface="Calibri Light"/>
                <a:cs typeface="Calibri Light"/>
              </a:rPr>
              <a:t> Ten OECD Countries:</a:t>
            </a:r>
            <a:r>
              <a:rPr lang="de" sz="1200" i="1">
                <a:solidFill>
                  <a:schemeClr val="bg1"/>
                </a:solidFill>
                <a:latin typeface="Calibri Light"/>
                <a:cs typeface="Calibri Light"/>
              </a:rPr>
              <a:t> ADAPTACIJA UKREPOV V VSAKDANJE ŽIVLJENJE; PREDLOGI, KI JIH LAHKO LJUDJE PRAKTICIRAJO</a:t>
            </a:r>
          </a:p>
          <a:p>
            <a:pPr algn="ctr">
              <a:lnSpc>
                <a:spcPct val="90000"/>
              </a:lnSpc>
              <a:spcBef>
                <a:spcPts val="1000"/>
              </a:spcBef>
            </a:pPr>
            <a:r>
              <a:rPr lang="de" sz="1200" i="1" u="sng">
                <a:latin typeface="Calibri Light"/>
                <a:cs typeface="Times New Roman"/>
              </a:rPr>
              <a:t>Mikrofon </a:t>
            </a:r>
            <a:r>
              <a:rPr lang="de" sz="1200" i="1" u="sng" err="1">
                <a:latin typeface="Calibri Light"/>
                <a:cs typeface="Times New Roman"/>
              </a:rPr>
              <a:t>podnebju</a:t>
            </a:r>
            <a:r>
              <a:rPr lang="de" sz="1200" i="1" u="sng">
                <a:latin typeface="Calibri Light"/>
                <a:cs typeface="Times New Roman"/>
              </a:rPr>
              <a:t>, </a:t>
            </a:r>
            <a:r>
              <a:rPr lang="de" sz="1200" i="1" u="sng" err="1">
                <a:latin typeface="Calibri Light"/>
                <a:cs typeface="Times New Roman"/>
              </a:rPr>
              <a:t>zbornik</a:t>
            </a:r>
            <a:r>
              <a:rPr lang="de" sz="1200" i="1" u="sng">
                <a:latin typeface="Calibri Light"/>
                <a:cs typeface="Times New Roman"/>
              </a:rPr>
              <a:t>: </a:t>
            </a:r>
            <a:r>
              <a:rPr lang="de" sz="1200" i="1" u="sng" err="1">
                <a:latin typeface="Calibri Light"/>
                <a:cs typeface="Times New Roman"/>
              </a:rPr>
              <a:t>znanje</a:t>
            </a:r>
            <a:r>
              <a:rPr lang="de" sz="1200" i="1" u="sng">
                <a:latin typeface="Calibri Light"/>
                <a:cs typeface="Times New Roman"/>
              </a:rPr>
              <a:t> in </a:t>
            </a:r>
            <a:r>
              <a:rPr lang="de" sz="1200" i="1" u="sng" err="1">
                <a:latin typeface="Calibri Light"/>
                <a:cs typeface="Times New Roman"/>
              </a:rPr>
              <a:t>kompetence</a:t>
            </a:r>
            <a:r>
              <a:rPr lang="de" sz="1200" i="1" u="sng">
                <a:latin typeface="Calibri Light"/>
                <a:cs typeface="Times New Roman"/>
              </a:rPr>
              <a:t> </a:t>
            </a:r>
            <a:r>
              <a:rPr lang="de" sz="1200" i="1" u="sng" err="1">
                <a:latin typeface="Calibri Light"/>
                <a:cs typeface="Times New Roman"/>
              </a:rPr>
              <a:t>za</a:t>
            </a:r>
            <a:r>
              <a:rPr lang="de" sz="1200" i="1" u="sng">
                <a:latin typeface="Calibri Light"/>
                <a:cs typeface="Times New Roman"/>
              </a:rPr>
              <a:t> </a:t>
            </a:r>
            <a:r>
              <a:rPr lang="de" sz="1200" i="1" u="sng" err="1">
                <a:latin typeface="Calibri Light"/>
                <a:cs typeface="Times New Roman"/>
              </a:rPr>
              <a:t>komuniciranje</a:t>
            </a:r>
            <a:r>
              <a:rPr lang="de" sz="1200" i="1" u="sng">
                <a:latin typeface="Calibri Light"/>
                <a:cs typeface="Times New Roman"/>
              </a:rPr>
              <a:t> </a:t>
            </a:r>
            <a:r>
              <a:rPr lang="de" sz="1200" i="1" u="sng" err="1">
                <a:latin typeface="Calibri Light"/>
                <a:cs typeface="Times New Roman"/>
              </a:rPr>
              <a:t>podnebnih</a:t>
            </a:r>
            <a:r>
              <a:rPr lang="de" sz="1200" i="1" u="sng">
                <a:latin typeface="Calibri Light"/>
                <a:cs typeface="Times New Roman"/>
              </a:rPr>
              <a:t> </a:t>
            </a:r>
            <a:r>
              <a:rPr lang="de" sz="1200" i="1" u="sng" err="1">
                <a:latin typeface="Calibri Light"/>
                <a:cs typeface="Times New Roman"/>
              </a:rPr>
              <a:t>sprememb</a:t>
            </a:r>
            <a:r>
              <a:rPr lang="de" sz="1200" i="1" u="sng">
                <a:solidFill>
                  <a:schemeClr val="bg1"/>
                </a:solidFill>
                <a:latin typeface="Calibri Light"/>
                <a:cs typeface="Calibri Light"/>
              </a:rPr>
              <a:t>:</a:t>
            </a:r>
            <a:r>
              <a:rPr lang="de" sz="1200" i="1">
                <a:solidFill>
                  <a:schemeClr val="bg1"/>
                </a:solidFill>
                <a:latin typeface="Calibri Light"/>
                <a:cs typeface="Calibri Light"/>
              </a:rPr>
              <a:t> UČINKOVITE SO PRIPOVEDI DOBRIH PRAKS IN POZITIVNIH PRIMEROV</a:t>
            </a:r>
          </a:p>
          <a:p>
            <a:pPr algn="ctr">
              <a:lnSpc>
                <a:spcPct val="90000"/>
              </a:lnSpc>
              <a:spcBef>
                <a:spcPts val="1000"/>
              </a:spcBef>
            </a:pPr>
            <a:r>
              <a:rPr lang="de" sz="1200" i="1" err="1">
                <a:solidFill>
                  <a:schemeClr val="bg1"/>
                </a:solidFill>
                <a:latin typeface="Calibri Light"/>
                <a:cs typeface="Calibri Light"/>
              </a:rPr>
              <a:t>Communicating</a:t>
            </a:r>
            <a:r>
              <a:rPr lang="de" sz="1200" i="1">
                <a:solidFill>
                  <a:schemeClr val="bg1"/>
                </a:solidFill>
                <a:latin typeface="Calibri Light"/>
                <a:cs typeface="Calibri Light"/>
              </a:rPr>
              <a:t> Climate Change. A Guide </a:t>
            </a:r>
            <a:r>
              <a:rPr lang="de" sz="1200" i="1" err="1">
                <a:solidFill>
                  <a:schemeClr val="bg1"/>
                </a:solidFill>
                <a:latin typeface="Calibri Light"/>
                <a:cs typeface="Calibri Light"/>
              </a:rPr>
              <a:t>for</a:t>
            </a:r>
            <a:r>
              <a:rPr lang="de" sz="1200" i="1">
                <a:solidFill>
                  <a:schemeClr val="bg1"/>
                </a:solidFill>
                <a:latin typeface="Calibri Light"/>
                <a:cs typeface="Calibri Light"/>
              </a:rPr>
              <a:t> </a:t>
            </a:r>
            <a:r>
              <a:rPr lang="de" sz="1200" i="1" err="1">
                <a:solidFill>
                  <a:schemeClr val="bg1"/>
                </a:solidFill>
                <a:latin typeface="Calibri Light"/>
                <a:cs typeface="Calibri Light"/>
              </a:rPr>
              <a:t>Educators</a:t>
            </a:r>
            <a:r>
              <a:rPr lang="de" sz="1200" i="1">
                <a:solidFill>
                  <a:schemeClr val="bg1"/>
                </a:solidFill>
                <a:latin typeface="Calibri Light"/>
                <a:cs typeface="Calibri Light"/>
              </a:rPr>
              <a:t>: OBČUTEK SAMOUČINKOVITOST DOSEŽANE Z INDIVIDUALNIMI UKREPI</a:t>
            </a:r>
            <a:endParaRPr lang="de" sz="1200">
              <a:solidFill>
                <a:schemeClr val="bg1"/>
              </a:solidFill>
            </a:endParaRPr>
          </a:p>
        </p:txBody>
      </p:sp>
      <p:sp>
        <p:nvSpPr>
          <p:cNvPr id="10" name="PoljeZBesedilom 9">
            <a:extLst>
              <a:ext uri="{FF2B5EF4-FFF2-40B4-BE49-F238E27FC236}">
                <a16:creationId xmlns:a16="http://schemas.microsoft.com/office/drawing/2014/main" id="{5B4BCCD5-7FB9-D5AD-9C15-ED9A59D3D6FA}"/>
              </a:ext>
            </a:extLst>
          </p:cNvPr>
          <p:cNvSpPr txBox="1"/>
          <p:nvPr/>
        </p:nvSpPr>
        <p:spPr>
          <a:xfrm>
            <a:off x="517039" y="1788612"/>
            <a:ext cx="1136134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sz="2000"/>
              <a:t>Intervjuvanec iz PROJEKTA JEEJ!: </a:t>
            </a:r>
            <a:r>
              <a:rPr lang="sl-SI" sz="2000" i="1"/>
              <a:t>"In pa še ena zanimivost; če veš sabo stvar, neko slabo izkušnjo, jo boš povedal enajstim, če pa imaš dobro izkušnjo, pa samo štirim, zato je tako zelo pomembno kako komunicirati in kakšen tudi bit v življenju, da svojo idejo preneseš naprej.˝</a:t>
            </a:r>
            <a:endParaRPr lang="sl-SI" sz="2000" i="1">
              <a:cs typeface="Calibri"/>
            </a:endParaRPr>
          </a:p>
          <a:p>
            <a:endParaRPr lang="sl-SI" sz="2000" i="1">
              <a:cs typeface="Calibri"/>
            </a:endParaRPr>
          </a:p>
          <a:p>
            <a:r>
              <a:rPr lang="sl-SI" sz="2000" i="1">
                <a:cs typeface="Calibri"/>
              </a:rPr>
              <a:t>Intervjuvanec iz PODJETJA LUŠT: ˝Ampak največji učinek tega pa je, da ko človek pride sem, ga to tako zelo zanima in te tukaj posluša. In potem to nese naprej, od ust do ust, kar pa je bila v bistvu začetna ideja marketinga, kako pač oglaševati ta naš pridelek.˝</a:t>
            </a:r>
            <a:endParaRPr lang="sl-SI" sz="2000">
              <a:cs typeface="Calibri"/>
            </a:endParaRPr>
          </a:p>
          <a:p>
            <a:endParaRPr lang="sl-SI" sz="2000" i="1">
              <a:cs typeface="Calibri"/>
            </a:endParaRPr>
          </a:p>
          <a:p>
            <a:r>
              <a:rPr lang="sl-SI" sz="2000" i="1">
                <a:cs typeface="Calibri"/>
              </a:rPr>
              <a:t>Intervjuvanec iz ESEN WOODCRAFT: ˝In ker delam res najbolj visoki nivo izdelkov, potem imam tudi visoke cene in ljudje to dejansko danes iščejo, ročno izdelane lesene stvari, to cenijo in jim ni problem plačati visoko ceno.˝</a:t>
            </a:r>
            <a:endParaRPr lang="sl-SI" sz="2000"/>
          </a:p>
          <a:p>
            <a:endParaRPr lang="sl-SI" sz="1600" i="1">
              <a:cs typeface="Calibri"/>
            </a:endParaRPr>
          </a:p>
          <a:p>
            <a:endParaRPr lang="sl-SI" sz="1600" i="1">
              <a:cs typeface="Calibri"/>
            </a:endParaRPr>
          </a:p>
        </p:txBody>
      </p:sp>
      <p:pic>
        <p:nvPicPr>
          <p:cNvPr id="8" name="Slika 10">
            <a:extLst>
              <a:ext uri="{FF2B5EF4-FFF2-40B4-BE49-F238E27FC236}">
                <a16:creationId xmlns:a16="http://schemas.microsoft.com/office/drawing/2014/main" id="{9796B57D-46D9-B70B-0EBD-EF6CEBDD0691}"/>
              </a:ext>
            </a:extLst>
          </p:cNvPr>
          <p:cNvPicPr>
            <a:picLocks noChangeAspect="1"/>
          </p:cNvPicPr>
          <p:nvPr/>
        </p:nvPicPr>
        <p:blipFill>
          <a:blip r:embed="rId5"/>
          <a:stretch>
            <a:fillRect/>
          </a:stretch>
        </p:blipFill>
        <p:spPr>
          <a:xfrm>
            <a:off x="8072320" y="4927972"/>
            <a:ext cx="2003919" cy="1855476"/>
          </a:xfrm>
          <a:prstGeom prst="rect">
            <a:avLst/>
          </a:prstGeom>
        </p:spPr>
      </p:pic>
    </p:spTree>
    <p:extLst>
      <p:ext uri="{BB962C8B-B14F-4D97-AF65-F5344CB8AC3E}">
        <p14:creationId xmlns:p14="http://schemas.microsoft.com/office/powerpoint/2010/main" val="729430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935686" y="699785"/>
            <a:ext cx="7921038" cy="967083"/>
          </a:xfrm>
        </p:spPr>
        <p:txBody>
          <a:bodyPr>
            <a:normAutofit/>
          </a:bodyPr>
          <a:lstStyle/>
          <a:p>
            <a:r>
              <a:rPr lang="sl-SI" b="1"/>
              <a:t>Refleksija dela</a:t>
            </a:r>
          </a:p>
        </p:txBody>
      </p:sp>
      <p:pic>
        <p:nvPicPr>
          <p:cNvPr id="2" name="Slika 2" descr="Slika, ki vsebuje besede silhueta&#10;&#10;Opis je samodejno ustvarjen">
            <a:extLst>
              <a:ext uri="{FF2B5EF4-FFF2-40B4-BE49-F238E27FC236}">
                <a16:creationId xmlns:a16="http://schemas.microsoft.com/office/drawing/2014/main" id="{FC469114-7F46-165C-2092-249A2E0A89D3}"/>
              </a:ext>
            </a:extLst>
          </p:cNvPr>
          <p:cNvPicPr>
            <a:picLocks noChangeAspect="1"/>
          </p:cNvPicPr>
          <p:nvPr/>
        </p:nvPicPr>
        <p:blipFill>
          <a:blip r:embed="rId5"/>
          <a:stretch>
            <a:fillRect/>
          </a:stretch>
        </p:blipFill>
        <p:spPr>
          <a:xfrm>
            <a:off x="7166050" y="4207651"/>
            <a:ext cx="3782290" cy="2650649"/>
          </a:xfrm>
          <a:prstGeom prst="rect">
            <a:avLst/>
          </a:prstGeom>
        </p:spPr>
      </p:pic>
      <p:sp>
        <p:nvSpPr>
          <p:cNvPr id="7" name="Podnaslov 8">
            <a:extLst>
              <a:ext uri="{FF2B5EF4-FFF2-40B4-BE49-F238E27FC236}">
                <a16:creationId xmlns:a16="http://schemas.microsoft.com/office/drawing/2014/main" id="{5ACEAA19-BE8D-6882-6865-7B275AADCE98}"/>
              </a:ext>
            </a:extLst>
          </p:cNvPr>
          <p:cNvSpPr>
            <a:spLocks noGrp="1"/>
          </p:cNvSpPr>
          <p:nvPr>
            <p:ph type="subTitle" idx="1"/>
          </p:nvPr>
        </p:nvSpPr>
        <p:spPr>
          <a:xfrm>
            <a:off x="573852" y="1538451"/>
            <a:ext cx="5484518" cy="4036978"/>
          </a:xfrm>
        </p:spPr>
        <p:txBody>
          <a:bodyPr vert="horz" lIns="91440" tIns="45720" rIns="91440" bIns="45720" rtlCol="0" anchor="t">
            <a:normAutofit/>
          </a:bodyPr>
          <a:lstStyle/>
          <a:p>
            <a:pPr algn="l"/>
            <a:endParaRPr lang="sl-SI"/>
          </a:p>
          <a:p>
            <a:pPr marL="342900" indent="-342900" algn="l">
              <a:buFont typeface="Wingdings" panose="05000000000000000000" pitchFamily="2" charset="2"/>
              <a:buChar char="Ø"/>
            </a:pPr>
            <a:r>
              <a:rPr lang="sl-SI">
                <a:cs typeface="Calibri"/>
              </a:rPr>
              <a:t>Odlično vzdušje v ekipi.</a:t>
            </a:r>
          </a:p>
          <a:p>
            <a:pPr marL="342900" indent="-342900" algn="l">
              <a:buFont typeface="Wingdings" panose="05000000000000000000" pitchFamily="2" charset="2"/>
              <a:buChar char="Ø"/>
            </a:pPr>
            <a:r>
              <a:rPr lang="sl-SI">
                <a:cs typeface="Calibri"/>
              </a:rPr>
              <a:t>Sodelovanje in visoka motivacija.</a:t>
            </a:r>
          </a:p>
          <a:p>
            <a:pPr marL="342900" indent="-342900" algn="l">
              <a:buFont typeface="Wingdings" panose="05000000000000000000" pitchFamily="2" charset="2"/>
              <a:buChar char="Ø"/>
            </a:pPr>
            <a:r>
              <a:rPr lang="sl-SI"/>
              <a:t>Vodenje in odzivnost.</a:t>
            </a:r>
            <a:endParaRPr lang="sl-SI">
              <a:cs typeface="Calibri"/>
            </a:endParaRPr>
          </a:p>
          <a:p>
            <a:pPr marL="342900" indent="-342900" algn="l">
              <a:buFont typeface="Wingdings" panose="05000000000000000000" pitchFamily="2" charset="2"/>
              <a:buChar char="Ø"/>
            </a:pPr>
            <a:r>
              <a:rPr lang="sl-SI">
                <a:cs typeface="Calibri"/>
              </a:rPr>
              <a:t>Vsa potrebna dokumentacija/material na enem mestu (MS </a:t>
            </a:r>
            <a:r>
              <a:rPr lang="sl-SI" err="1">
                <a:cs typeface="Calibri"/>
              </a:rPr>
              <a:t>Teams</a:t>
            </a:r>
            <a:r>
              <a:rPr lang="sl-SI">
                <a:cs typeface="Calibri"/>
              </a:rPr>
              <a:t>).</a:t>
            </a:r>
          </a:p>
          <a:p>
            <a:pPr marL="342900" indent="-342900" algn="l">
              <a:buFont typeface="Wingdings" panose="05000000000000000000" pitchFamily="2" charset="2"/>
              <a:buChar char="Ø"/>
            </a:pPr>
            <a:endParaRPr lang="sl-SI">
              <a:cs typeface="Calibri"/>
            </a:endParaRPr>
          </a:p>
          <a:p>
            <a:pPr marL="342900" indent="-342900" algn="l">
              <a:buFont typeface="Wingdings" panose="05000000000000000000" pitchFamily="2" charset="2"/>
              <a:buChar char="Ø"/>
            </a:pPr>
            <a:endParaRPr lang="sl-SI">
              <a:cs typeface="Calibri"/>
            </a:endParaRPr>
          </a:p>
          <a:p>
            <a:pPr algn="l"/>
            <a:endParaRPr lang="sl-SI">
              <a:solidFill>
                <a:srgbClr val="FF0000"/>
              </a:solidFill>
              <a:cs typeface="Calibri"/>
            </a:endParaRPr>
          </a:p>
        </p:txBody>
      </p:sp>
      <p:sp>
        <p:nvSpPr>
          <p:cNvPr id="9" name="Podnaslov 8">
            <a:extLst>
              <a:ext uri="{FF2B5EF4-FFF2-40B4-BE49-F238E27FC236}">
                <a16:creationId xmlns:a16="http://schemas.microsoft.com/office/drawing/2014/main" id="{AC460918-D79E-B694-A9C8-83EE678C2C69}"/>
              </a:ext>
            </a:extLst>
          </p:cNvPr>
          <p:cNvSpPr txBox="1">
            <a:spLocks/>
          </p:cNvSpPr>
          <p:nvPr/>
        </p:nvSpPr>
        <p:spPr>
          <a:xfrm>
            <a:off x="6511808" y="1672036"/>
            <a:ext cx="5098815" cy="260705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a:p>
          <a:p>
            <a:pPr marL="342900" indent="-342900" algn="l">
              <a:buFont typeface="Wingdings" panose="05000000000000000000" pitchFamily="2" charset="2"/>
              <a:buChar char="Ø"/>
            </a:pPr>
            <a:r>
              <a:rPr lang="sl-SI">
                <a:cs typeface="Calibri"/>
              </a:rPr>
              <a:t>Težavna interpretacija nekaterih podatkov (percepcija).</a:t>
            </a:r>
          </a:p>
          <a:p>
            <a:pPr algn="l"/>
            <a:endParaRPr lang="sl-SI">
              <a:cs typeface="Calibri"/>
            </a:endParaRPr>
          </a:p>
        </p:txBody>
      </p:sp>
      <p:sp>
        <p:nvSpPr>
          <p:cNvPr id="10" name="Podnaslov 8">
            <a:extLst>
              <a:ext uri="{FF2B5EF4-FFF2-40B4-BE49-F238E27FC236}">
                <a16:creationId xmlns:a16="http://schemas.microsoft.com/office/drawing/2014/main" id="{6F3BECA6-8B22-1F75-CE8B-B4E7771C2F76}"/>
              </a:ext>
            </a:extLst>
          </p:cNvPr>
          <p:cNvSpPr txBox="1">
            <a:spLocks/>
          </p:cNvSpPr>
          <p:nvPr/>
        </p:nvSpPr>
        <p:spPr>
          <a:xfrm>
            <a:off x="6455364" y="2753887"/>
            <a:ext cx="3922890" cy="186386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sl-SI"/>
          </a:p>
          <a:p>
            <a:pPr marL="342900" indent="-342900" algn="l">
              <a:buFont typeface="Wingdings" panose="05000000000000000000" pitchFamily="2" charset="2"/>
              <a:buChar char="Ø"/>
            </a:pPr>
            <a:r>
              <a:rPr lang="sl-SI">
                <a:cs typeface="Calibri"/>
              </a:rPr>
              <a:t>PREDLOG: Enotna ekipa za intervjuje, ki jih pripravi, izvede in obdela. </a:t>
            </a:r>
          </a:p>
          <a:p>
            <a:pPr algn="l"/>
            <a:endParaRPr lang="sl-SI">
              <a:cs typeface="Calibri"/>
            </a:endParaRPr>
          </a:p>
        </p:txBody>
      </p:sp>
      <p:pic>
        <p:nvPicPr>
          <p:cNvPr id="3" name="Slika 7" descr="Slika, ki vsebuje besede oseba, računalnik, miza&#10;&#10;Opis je samodejno ustvarjen">
            <a:extLst>
              <a:ext uri="{FF2B5EF4-FFF2-40B4-BE49-F238E27FC236}">
                <a16:creationId xmlns:a16="http://schemas.microsoft.com/office/drawing/2014/main" id="{3809BDA6-DF2E-B510-528B-01C6B375A04E}"/>
              </a:ext>
            </a:extLst>
          </p:cNvPr>
          <p:cNvPicPr>
            <a:picLocks noChangeAspect="1"/>
          </p:cNvPicPr>
          <p:nvPr/>
        </p:nvPicPr>
        <p:blipFill>
          <a:blip r:embed="rId6"/>
          <a:stretch>
            <a:fillRect/>
          </a:stretch>
        </p:blipFill>
        <p:spPr>
          <a:xfrm>
            <a:off x="1369621" y="4371742"/>
            <a:ext cx="3089563" cy="2330257"/>
          </a:xfrm>
          <a:prstGeom prst="rect">
            <a:avLst/>
          </a:prstGeom>
        </p:spPr>
      </p:pic>
      <p:pic>
        <p:nvPicPr>
          <p:cNvPr id="8" name="Slika 10" descr="Slika, ki vsebuje besede silhueta&#10;&#10;Opis je samodejno ustvarjen">
            <a:extLst>
              <a:ext uri="{FF2B5EF4-FFF2-40B4-BE49-F238E27FC236}">
                <a16:creationId xmlns:a16="http://schemas.microsoft.com/office/drawing/2014/main" id="{C66D8E16-C1B0-DC4F-7952-31F8205A1247}"/>
              </a:ext>
            </a:extLst>
          </p:cNvPr>
          <p:cNvPicPr>
            <a:picLocks noChangeAspect="1"/>
          </p:cNvPicPr>
          <p:nvPr/>
        </p:nvPicPr>
        <p:blipFill>
          <a:blip r:embed="rId7"/>
          <a:stretch>
            <a:fillRect/>
          </a:stretch>
        </p:blipFill>
        <p:spPr>
          <a:xfrm>
            <a:off x="3081646" y="4204855"/>
            <a:ext cx="3010394" cy="3010394"/>
          </a:xfrm>
          <a:prstGeom prst="rect">
            <a:avLst/>
          </a:prstGeom>
        </p:spPr>
      </p:pic>
      <p:pic>
        <p:nvPicPr>
          <p:cNvPr id="11" name="Slika 10" descr="Slika, ki vsebuje besede silhueta&#10;&#10;Opis je samodejno ustvarjen">
            <a:extLst>
              <a:ext uri="{FF2B5EF4-FFF2-40B4-BE49-F238E27FC236}">
                <a16:creationId xmlns:a16="http://schemas.microsoft.com/office/drawing/2014/main" id="{8B02C3AE-1C78-520B-725E-3B85682DE4DE}"/>
              </a:ext>
            </a:extLst>
          </p:cNvPr>
          <p:cNvPicPr>
            <a:picLocks noChangeAspect="1"/>
          </p:cNvPicPr>
          <p:nvPr/>
        </p:nvPicPr>
        <p:blipFill>
          <a:blip r:embed="rId7"/>
          <a:stretch>
            <a:fillRect/>
          </a:stretch>
        </p:blipFill>
        <p:spPr>
          <a:xfrm>
            <a:off x="-599705" y="4204855"/>
            <a:ext cx="3010394" cy="3010394"/>
          </a:xfrm>
          <a:prstGeom prst="rect">
            <a:avLst/>
          </a:prstGeom>
        </p:spPr>
      </p:pic>
    </p:spTree>
    <p:extLst>
      <p:ext uri="{BB962C8B-B14F-4D97-AF65-F5344CB8AC3E}">
        <p14:creationId xmlns:p14="http://schemas.microsoft.com/office/powerpoint/2010/main" val="3170727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611807" y="1046149"/>
            <a:ext cx="10969037" cy="967083"/>
          </a:xfrm>
        </p:spPr>
        <p:txBody>
          <a:bodyPr>
            <a:normAutofit/>
          </a:bodyPr>
          <a:lstStyle/>
          <a:p>
            <a:r>
              <a:rPr lang="sl-SI" b="1">
                <a:cs typeface="Calibri Light"/>
              </a:rPr>
              <a:t>HVALA ZA POZORNOST! </a:t>
            </a:r>
            <a:endParaRPr lang="sl-SI" b="1"/>
          </a:p>
        </p:txBody>
      </p:sp>
      <p:pic>
        <p:nvPicPr>
          <p:cNvPr id="2" name="Slika 2" descr="Slika, ki vsebuje besede besedilo&#10;&#10;Opis je samodejno ustvarjen">
            <a:extLst>
              <a:ext uri="{FF2B5EF4-FFF2-40B4-BE49-F238E27FC236}">
                <a16:creationId xmlns:a16="http://schemas.microsoft.com/office/drawing/2014/main" id="{CC9A5B4F-221B-C9B6-96C5-92AB827FE2D8}"/>
              </a:ext>
            </a:extLst>
          </p:cNvPr>
          <p:cNvPicPr>
            <a:picLocks noChangeAspect="1"/>
          </p:cNvPicPr>
          <p:nvPr/>
        </p:nvPicPr>
        <p:blipFill>
          <a:blip r:embed="rId5"/>
          <a:stretch>
            <a:fillRect/>
          </a:stretch>
        </p:blipFill>
        <p:spPr>
          <a:xfrm>
            <a:off x="4251614" y="2724005"/>
            <a:ext cx="3688773" cy="2772352"/>
          </a:xfrm>
          <a:prstGeom prst="rect">
            <a:avLst/>
          </a:prstGeom>
        </p:spPr>
      </p:pic>
    </p:spTree>
    <p:extLst>
      <p:ext uri="{BB962C8B-B14F-4D97-AF65-F5344CB8AC3E}">
        <p14:creationId xmlns:p14="http://schemas.microsoft.com/office/powerpoint/2010/main" val="372757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362114"/>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429926" y="580437"/>
            <a:ext cx="9144000" cy="826311"/>
          </a:xfrm>
        </p:spPr>
        <p:txBody>
          <a:bodyPr>
            <a:normAutofit fontScale="90000"/>
          </a:bodyPr>
          <a:lstStyle/>
          <a:p>
            <a:r>
              <a:rPr lang="sl-SI" b="1"/>
              <a:t>Potek dela</a:t>
            </a:r>
          </a:p>
        </p:txBody>
      </p:sp>
      <p:graphicFrame>
        <p:nvGraphicFramePr>
          <p:cNvPr id="2" name="Tabela 2">
            <a:extLst>
              <a:ext uri="{FF2B5EF4-FFF2-40B4-BE49-F238E27FC236}">
                <a16:creationId xmlns:a16="http://schemas.microsoft.com/office/drawing/2014/main" id="{61E150D1-9D3A-2FAA-A2FC-283A4DA1B4F4}"/>
              </a:ext>
            </a:extLst>
          </p:cNvPr>
          <p:cNvGraphicFramePr>
            <a:graphicFrameLocks noGrp="1"/>
          </p:cNvGraphicFramePr>
          <p:nvPr>
            <p:extLst>
              <p:ext uri="{D42A27DB-BD31-4B8C-83A1-F6EECF244321}">
                <p14:modId xmlns:p14="http://schemas.microsoft.com/office/powerpoint/2010/main" val="6010434"/>
              </p:ext>
            </p:extLst>
          </p:nvPr>
        </p:nvGraphicFramePr>
        <p:xfrm>
          <a:off x="460962" y="1354666"/>
          <a:ext cx="11272457" cy="2328532"/>
        </p:xfrm>
        <a:graphic>
          <a:graphicData uri="http://schemas.openxmlformats.org/drawingml/2006/table">
            <a:tbl>
              <a:tblPr firstRow="1" bandRow="1">
                <a:tableStyleId>{5C22544A-7EE6-4342-B048-85BDC9FD1C3A}</a:tableStyleId>
              </a:tblPr>
              <a:tblGrid>
                <a:gridCol w="2894063">
                  <a:extLst>
                    <a:ext uri="{9D8B030D-6E8A-4147-A177-3AD203B41FA5}">
                      <a16:colId xmlns:a16="http://schemas.microsoft.com/office/drawing/2014/main" val="203438083"/>
                    </a:ext>
                  </a:extLst>
                </a:gridCol>
                <a:gridCol w="8378394">
                  <a:extLst>
                    <a:ext uri="{9D8B030D-6E8A-4147-A177-3AD203B41FA5}">
                      <a16:colId xmlns:a16="http://schemas.microsoft.com/office/drawing/2014/main" val="1479169624"/>
                    </a:ext>
                  </a:extLst>
                </a:gridCol>
              </a:tblGrid>
              <a:tr h="463226">
                <a:tc>
                  <a:txBody>
                    <a:bodyPr/>
                    <a:lstStyle/>
                    <a:p>
                      <a:r>
                        <a:rPr lang="sl-SI"/>
                        <a:t>Datum</a:t>
                      </a:r>
                    </a:p>
                  </a:txBody>
                  <a:tcPr/>
                </a:tc>
                <a:tc>
                  <a:txBody>
                    <a:bodyPr/>
                    <a:lstStyle/>
                    <a:p>
                      <a:r>
                        <a:rPr lang="sl-SI"/>
                        <a:t>Povzetek sestanka</a:t>
                      </a:r>
                    </a:p>
                  </a:txBody>
                  <a:tcPr/>
                </a:tc>
                <a:extLst>
                  <a:ext uri="{0D108BD9-81ED-4DB2-BD59-A6C34878D82A}">
                    <a16:rowId xmlns:a16="http://schemas.microsoft.com/office/drawing/2014/main" val="1586332147"/>
                  </a:ext>
                </a:extLst>
              </a:tr>
              <a:tr h="813470">
                <a:tc>
                  <a:txBody>
                    <a:bodyPr/>
                    <a:lstStyle/>
                    <a:p>
                      <a:r>
                        <a:rPr lang="sl-SI" sz="1600"/>
                        <a:t>25. 4. 2023</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sl-SI" sz="1600"/>
                        <a:t>Sestanek delovne skupine za analizo intervjujev. </a:t>
                      </a:r>
                    </a:p>
                    <a:p>
                      <a:pPr marL="285750" marR="0" lvl="0" indent="-285750" algn="l">
                        <a:lnSpc>
                          <a:spcPct val="100000"/>
                        </a:lnSpc>
                        <a:spcBef>
                          <a:spcPts val="0"/>
                        </a:spcBef>
                        <a:spcAft>
                          <a:spcPts val="0"/>
                        </a:spcAft>
                        <a:buClrTx/>
                        <a:buSzTx/>
                        <a:buFont typeface="Arial"/>
                        <a:buChar char="•"/>
                      </a:pPr>
                      <a:r>
                        <a:rPr lang="sl-SI" sz="1600"/>
                        <a:t>Pregled navodil za izdelavo poročila.</a:t>
                      </a:r>
                    </a:p>
                    <a:p>
                      <a:pPr marL="285750" marR="0" lvl="0" indent="-285750" algn="l">
                        <a:lnSpc>
                          <a:spcPct val="100000"/>
                        </a:lnSpc>
                        <a:spcBef>
                          <a:spcPts val="0"/>
                        </a:spcBef>
                        <a:spcAft>
                          <a:spcPts val="0"/>
                        </a:spcAft>
                        <a:buClrTx/>
                        <a:buSzTx/>
                        <a:buFont typeface="Arial"/>
                        <a:buChar char="•"/>
                      </a:pPr>
                      <a:r>
                        <a:rPr lang="sl-SI" sz="1600"/>
                        <a:t>Razdelitev dela in poenotenje delovnih metod za pisanje poročila. </a:t>
                      </a:r>
                    </a:p>
                  </a:txBody>
                  <a:tcPr/>
                </a:tc>
                <a:extLst>
                  <a:ext uri="{0D108BD9-81ED-4DB2-BD59-A6C34878D82A}">
                    <a16:rowId xmlns:a16="http://schemas.microsoft.com/office/drawing/2014/main" val="402704437"/>
                  </a:ext>
                </a:extLst>
              </a:tr>
              <a:tr h="564910">
                <a:tc>
                  <a:txBody>
                    <a:bodyPr/>
                    <a:lstStyle/>
                    <a:p>
                      <a:r>
                        <a:rPr lang="sl-SI" sz="1600"/>
                        <a:t>3. 5. 2023</a:t>
                      </a:r>
                    </a:p>
                  </a:txBody>
                  <a:tcPr/>
                </a:tc>
                <a:tc>
                  <a:txBody>
                    <a:bodyPr/>
                    <a:lstStyle/>
                    <a:p>
                      <a:pPr marL="285750" indent="-285750">
                        <a:buFont typeface="Arial"/>
                        <a:buChar char="•"/>
                      </a:pPr>
                      <a:r>
                        <a:rPr lang="sl-SI" sz="1600"/>
                        <a:t>Sestanek delovne skupine za analizo intervjujev. </a:t>
                      </a:r>
                    </a:p>
                    <a:p>
                      <a:pPr marL="285750" lvl="0" indent="-285750">
                        <a:buFont typeface="Arial"/>
                        <a:buChar char="•"/>
                      </a:pPr>
                      <a:r>
                        <a:rPr lang="sl-SI" sz="1600"/>
                        <a:t>Razprava o rezultatih in usklajevanje različnih delov poročila. </a:t>
                      </a:r>
                    </a:p>
                  </a:txBody>
                  <a:tcPr/>
                </a:tc>
                <a:extLst>
                  <a:ext uri="{0D108BD9-81ED-4DB2-BD59-A6C34878D82A}">
                    <a16:rowId xmlns:a16="http://schemas.microsoft.com/office/drawing/2014/main" val="4098282669"/>
                  </a:ext>
                </a:extLst>
              </a:tr>
              <a:tr h="463226">
                <a:tc>
                  <a:txBody>
                    <a:bodyPr/>
                    <a:lstStyle/>
                    <a:p>
                      <a:r>
                        <a:rPr lang="sl-SI" sz="1600"/>
                        <a:t>9. 5. 2023</a:t>
                      </a:r>
                    </a:p>
                  </a:txBody>
                  <a:tcPr/>
                </a:tc>
                <a:tc>
                  <a:txBody>
                    <a:bodyPr/>
                    <a:lstStyle/>
                    <a:p>
                      <a:pPr marL="285750" indent="-285750">
                        <a:buFont typeface="Arial"/>
                        <a:buChar char="•"/>
                      </a:pPr>
                      <a:r>
                        <a:rPr lang="sl-SI" sz="1600"/>
                        <a:t>Sestanek delovne skupine za analizo intervjujev in končni pregled ter dopolnitev poročila. </a:t>
                      </a:r>
                    </a:p>
                  </a:txBody>
                  <a:tcPr/>
                </a:tc>
                <a:extLst>
                  <a:ext uri="{0D108BD9-81ED-4DB2-BD59-A6C34878D82A}">
                    <a16:rowId xmlns:a16="http://schemas.microsoft.com/office/drawing/2014/main" val="2901576280"/>
                  </a:ext>
                </a:extLst>
              </a:tr>
            </a:tbl>
          </a:graphicData>
        </a:graphic>
      </p:graphicFrame>
      <p:pic>
        <p:nvPicPr>
          <p:cNvPr id="3" name="Slika 6" descr="Slika, ki vsebuje besede besedilo, oseba, zaprt prostor, ženska&#10;&#10;Opis je samodejno ustvarjen">
            <a:extLst>
              <a:ext uri="{FF2B5EF4-FFF2-40B4-BE49-F238E27FC236}">
                <a16:creationId xmlns:a16="http://schemas.microsoft.com/office/drawing/2014/main" id="{00BDDF76-261C-4326-9444-A2E1522CA191}"/>
              </a:ext>
            </a:extLst>
          </p:cNvPr>
          <p:cNvPicPr>
            <a:picLocks noChangeAspect="1"/>
          </p:cNvPicPr>
          <p:nvPr/>
        </p:nvPicPr>
        <p:blipFill>
          <a:blip r:embed="rId5"/>
          <a:stretch>
            <a:fillRect/>
          </a:stretch>
        </p:blipFill>
        <p:spPr>
          <a:xfrm>
            <a:off x="556918" y="3907602"/>
            <a:ext cx="3213570" cy="2410648"/>
          </a:xfrm>
          <a:prstGeom prst="rect">
            <a:avLst/>
          </a:prstGeom>
        </p:spPr>
      </p:pic>
      <p:pic>
        <p:nvPicPr>
          <p:cNvPr id="7" name="Slika 7" descr="Slika, ki vsebuje besede oseba, zaprt prostor, stoječe&#10;&#10;Opis je samodejno ustvarjen">
            <a:extLst>
              <a:ext uri="{FF2B5EF4-FFF2-40B4-BE49-F238E27FC236}">
                <a16:creationId xmlns:a16="http://schemas.microsoft.com/office/drawing/2014/main" id="{32FA2DCA-5A13-D1CA-60B1-D88E120E5DAB}"/>
              </a:ext>
            </a:extLst>
          </p:cNvPr>
          <p:cNvPicPr>
            <a:picLocks noChangeAspect="1"/>
          </p:cNvPicPr>
          <p:nvPr/>
        </p:nvPicPr>
        <p:blipFill rotWithShape="1">
          <a:blip r:embed="rId6"/>
          <a:srcRect t="11428" r="-844" b="16508"/>
          <a:stretch/>
        </p:blipFill>
        <p:spPr>
          <a:xfrm>
            <a:off x="4000028" y="4051318"/>
            <a:ext cx="2321661" cy="2191033"/>
          </a:xfrm>
          <a:prstGeom prst="rect">
            <a:avLst/>
          </a:prstGeom>
        </p:spPr>
      </p:pic>
      <p:pic>
        <p:nvPicPr>
          <p:cNvPr id="8" name="Slika 9" descr="Slika, ki vsebuje besede okno, zaprt prostor&#10;&#10;Opis je samodejno ustvarjen">
            <a:extLst>
              <a:ext uri="{FF2B5EF4-FFF2-40B4-BE49-F238E27FC236}">
                <a16:creationId xmlns:a16="http://schemas.microsoft.com/office/drawing/2014/main" id="{F483975F-50B3-6B48-BFBA-0FF6880CA95C}"/>
              </a:ext>
            </a:extLst>
          </p:cNvPr>
          <p:cNvPicPr>
            <a:picLocks noChangeAspect="1"/>
          </p:cNvPicPr>
          <p:nvPr/>
        </p:nvPicPr>
        <p:blipFill>
          <a:blip r:embed="rId7"/>
          <a:stretch>
            <a:fillRect/>
          </a:stretch>
        </p:blipFill>
        <p:spPr>
          <a:xfrm>
            <a:off x="8496770" y="4048961"/>
            <a:ext cx="3222977" cy="2410151"/>
          </a:xfrm>
          <a:prstGeom prst="rect">
            <a:avLst/>
          </a:prstGeom>
        </p:spPr>
      </p:pic>
      <p:sp>
        <p:nvSpPr>
          <p:cNvPr id="10" name="Oblak 9">
            <a:extLst>
              <a:ext uri="{FF2B5EF4-FFF2-40B4-BE49-F238E27FC236}">
                <a16:creationId xmlns:a16="http://schemas.microsoft.com/office/drawing/2014/main" id="{1CDF6B91-2D02-D938-587B-09D91EB71A2C}"/>
              </a:ext>
            </a:extLst>
          </p:cNvPr>
          <p:cNvSpPr/>
          <p:nvPr/>
        </p:nvSpPr>
        <p:spPr>
          <a:xfrm>
            <a:off x="1006593" y="3772371"/>
            <a:ext cx="2850443" cy="93133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b="1">
                <a:cs typeface="Calibri"/>
              </a:rPr>
              <a:t>NASMEJANA EKIPA NA SESTANKU</a:t>
            </a:r>
          </a:p>
        </p:txBody>
      </p:sp>
      <p:sp>
        <p:nvSpPr>
          <p:cNvPr id="13" name="Miselni oblaček: oblak 12">
            <a:extLst>
              <a:ext uri="{FF2B5EF4-FFF2-40B4-BE49-F238E27FC236}">
                <a16:creationId xmlns:a16="http://schemas.microsoft.com/office/drawing/2014/main" id="{C267E595-169D-7251-F522-E91D86631FFC}"/>
              </a:ext>
            </a:extLst>
          </p:cNvPr>
          <p:cNvSpPr/>
          <p:nvPr/>
        </p:nvSpPr>
        <p:spPr>
          <a:xfrm rot="1620000">
            <a:off x="6180224" y="3922985"/>
            <a:ext cx="2201332" cy="186266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l-SI" sz="1400" b="1">
                <a:cs typeface="Calibri"/>
              </a:rPr>
              <a:t>JANEZ, KO GLOBOKO </a:t>
            </a:r>
            <a:endParaRPr lang="sl-SI"/>
          </a:p>
          <a:p>
            <a:pPr algn="ctr"/>
            <a:r>
              <a:rPr lang="sl-SI" sz="1400" b="1">
                <a:cs typeface="Calibri"/>
              </a:rPr>
              <a:t>RAZMIŠLJA O ANALIZI </a:t>
            </a:r>
          </a:p>
        </p:txBody>
      </p:sp>
      <p:sp>
        <p:nvSpPr>
          <p:cNvPr id="14" name="Oblak 13">
            <a:extLst>
              <a:ext uri="{FF2B5EF4-FFF2-40B4-BE49-F238E27FC236}">
                <a16:creationId xmlns:a16="http://schemas.microsoft.com/office/drawing/2014/main" id="{B7244132-E426-6F31-AC80-4A075AD20EB5}"/>
              </a:ext>
            </a:extLst>
          </p:cNvPr>
          <p:cNvSpPr/>
          <p:nvPr/>
        </p:nvSpPr>
        <p:spPr>
          <a:xfrm>
            <a:off x="8400816" y="3762963"/>
            <a:ext cx="3245553" cy="114770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l-SI" sz="1400" b="1">
                <a:cs typeface="Calibri"/>
              </a:rPr>
              <a:t>ZALA IN JANEZ V INTENZIVNI RAZPRAVI O PERCEPCIJI V INTERVJUJIH</a:t>
            </a:r>
          </a:p>
        </p:txBody>
      </p:sp>
    </p:spTree>
    <p:extLst>
      <p:ext uri="{BB962C8B-B14F-4D97-AF65-F5344CB8AC3E}">
        <p14:creationId xmlns:p14="http://schemas.microsoft.com/office/powerpoint/2010/main" val="307689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7332A1EA-74B4-4CCB-A7A2-6E8451B7C8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0964"/>
            <a:ext cx="5715000" cy="454025"/>
          </a:xfrm>
          <a:prstGeom prst="rect">
            <a:avLst/>
          </a:prstGeom>
          <a:noFill/>
          <a:ln>
            <a:noFill/>
          </a:ln>
        </p:spPr>
      </p:pic>
      <p:pic>
        <p:nvPicPr>
          <p:cNvPr id="5" name="Slika 4">
            <a:extLst>
              <a:ext uri="{FF2B5EF4-FFF2-40B4-BE49-F238E27FC236}">
                <a16:creationId xmlns:a16="http://schemas.microsoft.com/office/drawing/2014/main" id="{61A37FA0-A629-4C77-95C7-47456146CF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81637" y="6286855"/>
            <a:ext cx="1228725" cy="499110"/>
          </a:xfrm>
          <a:prstGeom prst="rect">
            <a:avLst/>
          </a:prstGeom>
          <a:noFill/>
          <a:ln>
            <a:noFill/>
          </a:ln>
        </p:spPr>
      </p:pic>
      <p:sp>
        <p:nvSpPr>
          <p:cNvPr id="6" name="Naslov 1">
            <a:extLst>
              <a:ext uri="{FF2B5EF4-FFF2-40B4-BE49-F238E27FC236}">
                <a16:creationId xmlns:a16="http://schemas.microsoft.com/office/drawing/2014/main" id="{077A8E58-6086-4016-B698-AAE06DFE52B3}"/>
              </a:ext>
            </a:extLst>
          </p:cNvPr>
          <p:cNvSpPr>
            <a:spLocks noGrp="1"/>
          </p:cNvSpPr>
          <p:nvPr>
            <p:ph type="ctrTitle"/>
          </p:nvPr>
        </p:nvSpPr>
        <p:spPr>
          <a:xfrm>
            <a:off x="1524000" y="1041400"/>
            <a:ext cx="9144000" cy="826311"/>
          </a:xfrm>
        </p:spPr>
        <p:txBody>
          <a:bodyPr>
            <a:normAutofit fontScale="90000"/>
          </a:bodyPr>
          <a:lstStyle/>
          <a:p>
            <a:r>
              <a:rPr lang="sl-SI" b="1"/>
              <a:t>Vzorec</a:t>
            </a:r>
          </a:p>
        </p:txBody>
      </p:sp>
      <p:sp>
        <p:nvSpPr>
          <p:cNvPr id="9" name="Podnaslov 8">
            <a:extLst>
              <a:ext uri="{FF2B5EF4-FFF2-40B4-BE49-F238E27FC236}">
                <a16:creationId xmlns:a16="http://schemas.microsoft.com/office/drawing/2014/main" id="{07AC29AF-68B1-4DD8-762F-404BA299A47E}"/>
              </a:ext>
            </a:extLst>
          </p:cNvPr>
          <p:cNvSpPr>
            <a:spLocks noGrp="1"/>
          </p:cNvSpPr>
          <p:nvPr>
            <p:ph type="subTitle" idx="1"/>
          </p:nvPr>
        </p:nvSpPr>
        <p:spPr>
          <a:xfrm>
            <a:off x="1524000" y="1867711"/>
            <a:ext cx="9144000" cy="4036978"/>
          </a:xfrm>
        </p:spPr>
        <p:txBody>
          <a:bodyPr vert="horz" lIns="91440" tIns="45720" rIns="91440" bIns="45720" rtlCol="0" anchor="t">
            <a:normAutofit/>
          </a:bodyPr>
          <a:lstStyle/>
          <a:p>
            <a:pPr algn="l"/>
            <a:endParaRPr lang="sl-SI"/>
          </a:p>
          <a:p>
            <a:pPr marL="342900" indent="-342900" algn="l">
              <a:buFont typeface="Wingdings" panose="05000000000000000000" pitchFamily="2" charset="2"/>
              <a:buChar char="Ø"/>
            </a:pPr>
            <a:r>
              <a:rPr lang="sl-SI" dirty="0"/>
              <a:t>Priložnostni vzorec.</a:t>
            </a:r>
          </a:p>
          <a:p>
            <a:pPr marL="342900" indent="-342900" algn="l">
              <a:buFont typeface="Wingdings" panose="05000000000000000000" pitchFamily="2" charset="2"/>
              <a:buChar char="Ø"/>
            </a:pPr>
            <a:r>
              <a:rPr lang="sl-SI" dirty="0"/>
              <a:t>Ekspertni intervjuji so bili izvedeni v 11-ih organizacijah, ki so jih intervjuvanci ocenili kot organizacije z dobro prakso.</a:t>
            </a:r>
            <a:endParaRPr lang="sl-SI">
              <a:cs typeface="Calibri"/>
            </a:endParaRPr>
          </a:p>
          <a:p>
            <a:pPr marL="342900" indent="-342900" algn="l">
              <a:buFont typeface="Wingdings" panose="05000000000000000000" pitchFamily="2" charset="2"/>
              <a:buChar char="Ø"/>
            </a:pPr>
            <a:r>
              <a:rPr lang="sl-SI" sz="2400" dirty="0">
                <a:effectLst/>
                <a:latin typeface="Calibri"/>
                <a:ea typeface="Times New Roman" panose="02020603050405020304" pitchFamily="18" charset="0"/>
                <a:cs typeface="Times New Roman"/>
              </a:rPr>
              <a:t>Nagovorili smo različne sektorje, npr. industrijo, kmetijstvo,</a:t>
            </a:r>
            <a:r>
              <a:rPr lang="sl-SI" dirty="0">
                <a:latin typeface="Calibri"/>
                <a:ea typeface="Times New Roman" panose="02020603050405020304" pitchFamily="18" charset="0"/>
                <a:cs typeface="Times New Roman"/>
              </a:rPr>
              <a:t> </a:t>
            </a:r>
            <a:r>
              <a:rPr lang="sl-SI" sz="2400" dirty="0">
                <a:effectLst/>
                <a:latin typeface="Calibri"/>
                <a:ea typeface="Times New Roman" panose="02020603050405020304" pitchFamily="18" charset="0"/>
                <a:cs typeface="Times New Roman"/>
              </a:rPr>
              <a:t>državno upravo idr.</a:t>
            </a:r>
            <a:r>
              <a:rPr lang="sl-SI" dirty="0">
                <a:latin typeface="Calibri"/>
                <a:ea typeface="Times New Roman" panose="02020603050405020304" pitchFamily="18" charset="0"/>
                <a:cs typeface="Times New Roman"/>
              </a:rPr>
              <a:t> </a:t>
            </a:r>
            <a:endParaRPr lang="sl-SI"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sl-SI"/>
          </a:p>
        </p:txBody>
      </p:sp>
    </p:spTree>
    <p:extLst>
      <p:ext uri="{BB962C8B-B14F-4D97-AF65-F5344CB8AC3E}">
        <p14:creationId xmlns:p14="http://schemas.microsoft.com/office/powerpoint/2010/main" val="231050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106E76-DFDD-0F4A-F861-A14A846C2061}"/>
              </a:ext>
            </a:extLst>
          </p:cNvPr>
          <p:cNvSpPr>
            <a:spLocks noGrp="1"/>
          </p:cNvSpPr>
          <p:nvPr>
            <p:ph type="title"/>
          </p:nvPr>
        </p:nvSpPr>
        <p:spPr>
          <a:xfrm>
            <a:off x="205902" y="33136"/>
            <a:ext cx="3033409" cy="897546"/>
          </a:xfrm>
        </p:spPr>
        <p:txBody>
          <a:bodyPr>
            <a:noAutofit/>
          </a:bodyPr>
          <a:lstStyle/>
          <a:p>
            <a:pPr algn="ctr"/>
            <a:r>
              <a:rPr lang="sl-SI" sz="3200" b="1"/>
              <a:t>Kdo? Kje? S kom?</a:t>
            </a:r>
          </a:p>
        </p:txBody>
      </p:sp>
      <p:graphicFrame>
        <p:nvGraphicFramePr>
          <p:cNvPr id="4" name="Tabela 4">
            <a:extLst>
              <a:ext uri="{FF2B5EF4-FFF2-40B4-BE49-F238E27FC236}">
                <a16:creationId xmlns:a16="http://schemas.microsoft.com/office/drawing/2014/main" id="{155188DB-1358-77BA-E2EE-654DF9DEDC20}"/>
              </a:ext>
            </a:extLst>
          </p:cNvPr>
          <p:cNvGraphicFramePr>
            <a:graphicFrameLocks noGrp="1"/>
          </p:cNvGraphicFramePr>
          <p:nvPr>
            <p:ph idx="1"/>
            <p:extLst>
              <p:ext uri="{D42A27DB-BD31-4B8C-83A1-F6EECF244321}">
                <p14:modId xmlns:p14="http://schemas.microsoft.com/office/powerpoint/2010/main" val="474965316"/>
              </p:ext>
            </p:extLst>
          </p:nvPr>
        </p:nvGraphicFramePr>
        <p:xfrm>
          <a:off x="308042" y="930681"/>
          <a:ext cx="11575915" cy="2494280"/>
        </p:xfrm>
        <a:graphic>
          <a:graphicData uri="http://schemas.openxmlformats.org/drawingml/2006/table">
            <a:tbl>
              <a:tblPr firstRow="1" bandRow="1">
                <a:tableStyleId>{5C22544A-7EE6-4342-B048-85BDC9FD1C3A}</a:tableStyleId>
              </a:tblPr>
              <a:tblGrid>
                <a:gridCol w="2846683">
                  <a:extLst>
                    <a:ext uri="{9D8B030D-6E8A-4147-A177-3AD203B41FA5}">
                      <a16:colId xmlns:a16="http://schemas.microsoft.com/office/drawing/2014/main" val="2625387633"/>
                    </a:ext>
                  </a:extLst>
                </a:gridCol>
                <a:gridCol w="2912093">
                  <a:extLst>
                    <a:ext uri="{9D8B030D-6E8A-4147-A177-3AD203B41FA5}">
                      <a16:colId xmlns:a16="http://schemas.microsoft.com/office/drawing/2014/main" val="2797289300"/>
                    </a:ext>
                  </a:extLst>
                </a:gridCol>
                <a:gridCol w="5817139">
                  <a:extLst>
                    <a:ext uri="{9D8B030D-6E8A-4147-A177-3AD203B41FA5}">
                      <a16:colId xmlns:a16="http://schemas.microsoft.com/office/drawing/2014/main" val="877427398"/>
                    </a:ext>
                  </a:extLst>
                </a:gridCol>
              </a:tblGrid>
              <a:tr h="370840">
                <a:tc>
                  <a:txBody>
                    <a:bodyPr/>
                    <a:lstStyle/>
                    <a:p>
                      <a:r>
                        <a:rPr lang="sl-SI"/>
                        <a:t>Oddelek </a:t>
                      </a:r>
                    </a:p>
                  </a:txBody>
                  <a:tcPr/>
                </a:tc>
                <a:tc>
                  <a:txBody>
                    <a:bodyPr/>
                    <a:lstStyle/>
                    <a:p>
                      <a:r>
                        <a:rPr lang="sl-SI"/>
                        <a:t>Intervjuvanec, intervjuvanka</a:t>
                      </a:r>
                    </a:p>
                  </a:txBody>
                  <a:tcPr/>
                </a:tc>
                <a:tc>
                  <a:txBody>
                    <a:bodyPr/>
                    <a:lstStyle/>
                    <a:p>
                      <a:r>
                        <a:rPr lang="sl-SI"/>
                        <a:t>Organizacija (intervjuvana oseba)</a:t>
                      </a:r>
                    </a:p>
                  </a:txBody>
                  <a:tcPr/>
                </a:tc>
                <a:extLst>
                  <a:ext uri="{0D108BD9-81ED-4DB2-BD59-A6C34878D82A}">
                    <a16:rowId xmlns:a16="http://schemas.microsoft.com/office/drawing/2014/main" val="1690222403"/>
                  </a:ext>
                </a:extLst>
              </a:tr>
              <a:tr h="370840">
                <a:tc>
                  <a:txBody>
                    <a:bodyPr/>
                    <a:lstStyle/>
                    <a:p>
                      <a:r>
                        <a:rPr lang="sl-SI"/>
                        <a:t>Oddelek za anglistiko in amerikanistiko</a:t>
                      </a:r>
                    </a:p>
                  </a:txBody>
                  <a:tcPr/>
                </a:tc>
                <a:tc>
                  <a:txBody>
                    <a:bodyPr/>
                    <a:lstStyle/>
                    <a:p>
                      <a:r>
                        <a:rPr lang="sl-SI"/>
                        <a:t>David </a:t>
                      </a:r>
                      <a:r>
                        <a:rPr lang="sl-SI" err="1"/>
                        <a:t>Hazemali</a:t>
                      </a:r>
                    </a:p>
                  </a:txBody>
                  <a:tcPr/>
                </a:tc>
                <a:tc>
                  <a:txBody>
                    <a:bodyPr/>
                    <a:lstStyle/>
                    <a:p>
                      <a:r>
                        <a:rPr lang="sl-SI"/>
                        <a:t>Zadruga Via </a:t>
                      </a:r>
                      <a:r>
                        <a:rPr lang="sl-SI" err="1"/>
                        <a:t>Vitae</a:t>
                      </a:r>
                      <a:r>
                        <a:rPr lang="sl-SI"/>
                        <a:t>, </a:t>
                      </a:r>
                      <a:r>
                        <a:rPr lang="sl-SI" err="1"/>
                        <a:t>Jeej</a:t>
                      </a:r>
                      <a:r>
                        <a:rPr lang="sl-SI"/>
                        <a:t>! (Ekipa </a:t>
                      </a:r>
                      <a:r>
                        <a:rPr lang="sl-SI" err="1"/>
                        <a:t>Jeej</a:t>
                      </a:r>
                      <a:r>
                        <a:rPr lang="sl-SI"/>
                        <a:t>!)</a:t>
                      </a:r>
                    </a:p>
                  </a:txBody>
                  <a:tcPr/>
                </a:tc>
                <a:extLst>
                  <a:ext uri="{0D108BD9-81ED-4DB2-BD59-A6C34878D82A}">
                    <a16:rowId xmlns:a16="http://schemas.microsoft.com/office/drawing/2014/main" val="2214405393"/>
                  </a:ext>
                </a:extLst>
              </a:tr>
              <a:tr h="370840">
                <a:tc>
                  <a:txBody>
                    <a:bodyPr/>
                    <a:lstStyle/>
                    <a:p>
                      <a:r>
                        <a:rPr lang="sl-SI"/>
                        <a:t>Oddelek za geografijo</a:t>
                      </a:r>
                    </a:p>
                  </a:txBody>
                  <a:tcPr/>
                </a:tc>
                <a:tc>
                  <a:txBody>
                    <a:bodyPr/>
                    <a:lstStyle/>
                    <a:p>
                      <a:r>
                        <a:rPr lang="sl-SI"/>
                        <a:t>Ana Vovk</a:t>
                      </a:r>
                    </a:p>
                  </a:txBody>
                  <a:tcPr/>
                </a:tc>
                <a:tc>
                  <a:txBody>
                    <a:bodyPr/>
                    <a:lstStyle/>
                    <a:p>
                      <a:r>
                        <a:rPr lang="sl-SI"/>
                        <a:t>Podjetje Lidl Slovenija (Samo Pergar)</a:t>
                      </a:r>
                    </a:p>
                  </a:txBody>
                  <a:tcPr/>
                </a:tc>
                <a:extLst>
                  <a:ext uri="{0D108BD9-81ED-4DB2-BD59-A6C34878D82A}">
                    <a16:rowId xmlns:a16="http://schemas.microsoft.com/office/drawing/2014/main" val="3318242822"/>
                  </a:ext>
                </a:extLst>
              </a:tr>
              <a:tr h="370840">
                <a:tc>
                  <a:txBody>
                    <a:bodyPr/>
                    <a:lstStyle/>
                    <a:p>
                      <a:pPr marL="0" indent="0" algn="ctr">
                        <a:buNone/>
                      </a:pPr>
                      <a:r>
                        <a:rPr lang="sl-SI"/>
                        <a:t>- II -</a:t>
                      </a:r>
                    </a:p>
                  </a:txBody>
                  <a:tcPr/>
                </a:tc>
                <a:tc>
                  <a:txBody>
                    <a:bodyPr/>
                    <a:lstStyle/>
                    <a:p>
                      <a:r>
                        <a:rPr lang="sl-SI"/>
                        <a:t>Eva Konečnik Kotnik</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pt-BR" sz="1800" b="0" i="0" kern="1200">
                          <a:solidFill>
                            <a:schemeClr val="dk1"/>
                          </a:solidFill>
                          <a:effectLst/>
                          <a:latin typeface="+mn-lt"/>
                          <a:ea typeface="+mn-ea"/>
                          <a:cs typeface="+mn-cs"/>
                        </a:rPr>
                        <a:t>Zavod RS </a:t>
                      </a:r>
                      <a:r>
                        <a:rPr lang="pt-BR" sz="1800" b="0" i="0" kern="1200" err="1">
                          <a:solidFill>
                            <a:schemeClr val="dk1"/>
                          </a:solidFill>
                          <a:effectLst/>
                          <a:latin typeface="+mn-lt"/>
                          <a:ea typeface="+mn-ea"/>
                          <a:cs typeface="+mn-cs"/>
                        </a:rPr>
                        <a:t>za</a:t>
                      </a:r>
                      <a:r>
                        <a:rPr lang="pt-BR" sz="1800" b="0" i="0" kern="1200">
                          <a:solidFill>
                            <a:schemeClr val="dk1"/>
                          </a:solidFill>
                          <a:effectLst/>
                          <a:latin typeface="+mn-lt"/>
                          <a:ea typeface="+mn-ea"/>
                          <a:cs typeface="+mn-cs"/>
                        </a:rPr>
                        <a:t> </a:t>
                      </a:r>
                      <a:r>
                        <a:rPr lang="pt-BR" sz="1800" b="0" i="0" kern="1200" err="1">
                          <a:solidFill>
                            <a:schemeClr val="dk1"/>
                          </a:solidFill>
                          <a:effectLst/>
                          <a:latin typeface="+mn-lt"/>
                          <a:ea typeface="+mn-ea"/>
                          <a:cs typeface="+mn-cs"/>
                        </a:rPr>
                        <a:t>varstvo</a:t>
                      </a:r>
                      <a:r>
                        <a:rPr lang="pt-BR" sz="1800" b="0" i="0" kern="1200">
                          <a:solidFill>
                            <a:schemeClr val="dk1"/>
                          </a:solidFill>
                          <a:effectLst/>
                          <a:latin typeface="+mn-lt"/>
                          <a:ea typeface="+mn-ea"/>
                          <a:cs typeface="+mn-cs"/>
                        </a:rPr>
                        <a:t> </a:t>
                      </a:r>
                      <a:r>
                        <a:rPr lang="pt-BR" sz="1800" b="0" i="0" kern="1200" err="1">
                          <a:solidFill>
                            <a:schemeClr val="dk1"/>
                          </a:solidFill>
                          <a:effectLst/>
                          <a:latin typeface="+mn-lt"/>
                          <a:ea typeface="+mn-ea"/>
                          <a:cs typeface="+mn-cs"/>
                        </a:rPr>
                        <a:t>narave</a:t>
                      </a:r>
                      <a:r>
                        <a:rPr lang="pt-BR" sz="1800" b="0" i="0" kern="1200">
                          <a:solidFill>
                            <a:schemeClr val="dk1"/>
                          </a:solidFill>
                          <a:effectLst/>
                          <a:latin typeface="+mn-lt"/>
                          <a:ea typeface="+mn-ea"/>
                          <a:cs typeface="+mn-cs"/>
                        </a:rPr>
                        <a:t>, </a:t>
                      </a:r>
                      <a:r>
                        <a:rPr lang="pt-BR" sz="1800" b="0" i="0" kern="1200" err="1">
                          <a:solidFill>
                            <a:schemeClr val="dk1"/>
                          </a:solidFill>
                          <a:effectLst/>
                          <a:latin typeface="+mn-lt"/>
                          <a:ea typeface="+mn-ea"/>
                          <a:cs typeface="+mn-cs"/>
                        </a:rPr>
                        <a:t>enota</a:t>
                      </a:r>
                      <a:r>
                        <a:rPr lang="pt-BR" sz="1800" b="0" i="0" kern="1200">
                          <a:solidFill>
                            <a:schemeClr val="dk1"/>
                          </a:solidFill>
                          <a:effectLst/>
                          <a:latin typeface="+mn-lt"/>
                          <a:ea typeface="+mn-ea"/>
                          <a:cs typeface="+mn-cs"/>
                        </a:rPr>
                        <a:t> M</a:t>
                      </a:r>
                      <a:r>
                        <a:rPr lang="sl-SI" sz="1800" b="0" i="0" kern="1200">
                          <a:solidFill>
                            <a:schemeClr val="dk1"/>
                          </a:solidFill>
                          <a:effectLst/>
                          <a:latin typeface="+mn-lt"/>
                          <a:ea typeface="+mn-ea"/>
                          <a:cs typeface="+mn-cs"/>
                        </a:rPr>
                        <a:t>B (Lenka </a:t>
                      </a:r>
                      <a:r>
                        <a:rPr lang="sl-SI" sz="1800" b="0" i="0" kern="1200" err="1">
                          <a:solidFill>
                            <a:schemeClr val="dk1"/>
                          </a:solidFill>
                          <a:effectLst/>
                          <a:latin typeface="+mn-lt"/>
                          <a:ea typeface="+mn-ea"/>
                          <a:cs typeface="+mn-cs"/>
                        </a:rPr>
                        <a:t>Stermecki</a:t>
                      </a:r>
                      <a:r>
                        <a:rPr lang="sl-SI" sz="1800" b="0" i="0" kern="1200">
                          <a:solidFill>
                            <a:schemeClr val="dk1"/>
                          </a:solidFill>
                          <a:effectLst/>
                          <a:latin typeface="+mn-lt"/>
                          <a:ea typeface="+mn-ea"/>
                          <a:cs typeface="+mn-cs"/>
                        </a:rPr>
                        <a:t>)</a:t>
                      </a:r>
                      <a:endParaRPr lang="sl-SI"/>
                    </a:p>
                  </a:txBody>
                  <a:tcPr/>
                </a:tc>
                <a:extLst>
                  <a:ext uri="{0D108BD9-81ED-4DB2-BD59-A6C34878D82A}">
                    <a16:rowId xmlns:a16="http://schemas.microsoft.com/office/drawing/2014/main" val="2833100137"/>
                  </a:ext>
                </a:extLst>
              </a:tr>
              <a:tr h="370840">
                <a:tc>
                  <a:txBody>
                    <a:bodyPr/>
                    <a:lstStyle/>
                    <a:p>
                      <a:r>
                        <a:rPr lang="sl-SI"/>
                        <a:t>Oddelek za germanistiko</a:t>
                      </a:r>
                    </a:p>
                  </a:txBody>
                  <a:tcPr/>
                </a:tc>
                <a:tc>
                  <a:txBody>
                    <a:bodyPr/>
                    <a:lstStyle/>
                    <a:p>
                      <a:r>
                        <a:rPr lang="sl-SI"/>
                        <a:t>Alja </a:t>
                      </a:r>
                      <a:r>
                        <a:rPr lang="sl-SI" err="1"/>
                        <a:t>Lipavic</a:t>
                      </a:r>
                      <a:r>
                        <a:rPr lang="sl-SI"/>
                        <a:t> Oštir</a:t>
                      </a:r>
                    </a:p>
                  </a:txBody>
                  <a:tcPr/>
                </a:tc>
                <a:tc>
                  <a:txBody>
                    <a:bodyPr/>
                    <a:lstStyle/>
                    <a:p>
                      <a:r>
                        <a:rPr lang="sl-SI" sz="1800" b="0" i="0" kern="1200">
                          <a:solidFill>
                            <a:schemeClr val="dk1"/>
                          </a:solidFill>
                          <a:effectLst/>
                          <a:latin typeface="+mn-lt"/>
                          <a:ea typeface="+mn-ea"/>
                          <a:cs typeface="+mn-cs"/>
                        </a:rPr>
                        <a:t>Podjetje Esen </a:t>
                      </a:r>
                      <a:r>
                        <a:rPr lang="sl-SI" sz="1800" b="0" i="0" kern="1200" err="1">
                          <a:solidFill>
                            <a:schemeClr val="dk1"/>
                          </a:solidFill>
                          <a:effectLst/>
                          <a:latin typeface="+mn-lt"/>
                          <a:ea typeface="+mn-ea"/>
                          <a:cs typeface="+mn-cs"/>
                        </a:rPr>
                        <a:t>Woodcraft</a:t>
                      </a:r>
                      <a:r>
                        <a:rPr lang="sl-SI" sz="1800" b="0" i="0" kern="1200">
                          <a:solidFill>
                            <a:schemeClr val="dk1"/>
                          </a:solidFill>
                          <a:effectLst/>
                          <a:latin typeface="+mn-lt"/>
                          <a:ea typeface="+mn-ea"/>
                          <a:cs typeface="+mn-cs"/>
                        </a:rPr>
                        <a:t> (Matija </a:t>
                      </a:r>
                      <a:r>
                        <a:rPr lang="sl-SI" sz="1800" b="0" i="0" kern="1200" err="1">
                          <a:solidFill>
                            <a:schemeClr val="dk1"/>
                          </a:solidFill>
                          <a:effectLst/>
                          <a:latin typeface="+mn-lt"/>
                          <a:ea typeface="+mn-ea"/>
                          <a:cs typeface="+mn-cs"/>
                        </a:rPr>
                        <a:t>Rižner</a:t>
                      </a:r>
                      <a:r>
                        <a:rPr lang="sl-SI" sz="1800" b="0" i="0" kern="1200">
                          <a:solidFill>
                            <a:schemeClr val="dk1"/>
                          </a:solidFill>
                          <a:effectLst/>
                          <a:latin typeface="+mn-lt"/>
                          <a:ea typeface="+mn-ea"/>
                          <a:cs typeface="+mn-cs"/>
                        </a:rPr>
                        <a:t>)</a:t>
                      </a:r>
                      <a:endParaRPr lang="sl-SI"/>
                    </a:p>
                  </a:txBody>
                  <a:tcPr/>
                </a:tc>
                <a:extLst>
                  <a:ext uri="{0D108BD9-81ED-4DB2-BD59-A6C34878D82A}">
                    <a16:rowId xmlns:a16="http://schemas.microsoft.com/office/drawing/2014/main" val="2952253031"/>
                  </a:ext>
                </a:extLst>
              </a:tr>
              <a:tr h="370840">
                <a:tc>
                  <a:txBody>
                    <a:bodyPr/>
                    <a:lstStyle/>
                    <a:p>
                      <a:pPr lvl="0" algn="ctr">
                        <a:buNone/>
                      </a:pPr>
                      <a:r>
                        <a:rPr lang="sl-SI" sz="1800" b="0" i="0" u="none" strike="noStrike" noProof="0">
                          <a:solidFill>
                            <a:srgbClr val="000000"/>
                          </a:solidFill>
                          <a:latin typeface="Calibri"/>
                        </a:rPr>
                        <a:t>- II -</a:t>
                      </a:r>
                      <a:endParaRPr lang="sl-SI"/>
                    </a:p>
                  </a:txBody>
                  <a:tcPr/>
                </a:tc>
                <a:tc>
                  <a:txBody>
                    <a:bodyPr/>
                    <a:lstStyle/>
                    <a:p>
                      <a:r>
                        <a:rPr lang="sl-SI"/>
                        <a:t>Melanija Fabčič </a:t>
                      </a:r>
                    </a:p>
                  </a:txBody>
                  <a:tcPr/>
                </a:tc>
                <a:tc>
                  <a:txBody>
                    <a:bodyPr/>
                    <a:lstStyle/>
                    <a:p>
                      <a:r>
                        <a:rPr lang="sl-SI" sz="1800" b="0" i="0" kern="1200">
                          <a:solidFill>
                            <a:schemeClr val="dk1"/>
                          </a:solidFill>
                          <a:effectLst/>
                          <a:latin typeface="+mn-lt"/>
                          <a:ea typeface="+mn-ea"/>
                          <a:cs typeface="+mn-cs"/>
                        </a:rPr>
                        <a:t>E</a:t>
                      </a:r>
                      <a:r>
                        <a:rPr lang="sv-SE" sz="1800" b="0" i="0" kern="1200">
                          <a:solidFill>
                            <a:schemeClr val="dk1"/>
                          </a:solidFill>
                          <a:effectLst/>
                          <a:latin typeface="+mn-lt"/>
                          <a:ea typeface="+mn-ea"/>
                          <a:cs typeface="+mn-cs"/>
                        </a:rPr>
                        <a:t>ko </a:t>
                      </a:r>
                      <a:r>
                        <a:rPr lang="sv-SE" sz="1800" b="0" i="0" kern="1200" err="1">
                          <a:solidFill>
                            <a:schemeClr val="dk1"/>
                          </a:solidFill>
                          <a:effectLst/>
                          <a:latin typeface="+mn-lt"/>
                          <a:ea typeface="+mn-ea"/>
                          <a:cs typeface="+mn-cs"/>
                        </a:rPr>
                        <a:t>kmetija</a:t>
                      </a:r>
                      <a:r>
                        <a:rPr lang="sv-SE" sz="1800" b="0" i="0" kern="1200">
                          <a:solidFill>
                            <a:schemeClr val="dk1"/>
                          </a:solidFill>
                          <a:effectLst/>
                          <a:latin typeface="+mn-lt"/>
                          <a:ea typeface="+mn-ea"/>
                          <a:cs typeface="+mn-cs"/>
                        </a:rPr>
                        <a:t> </a:t>
                      </a:r>
                      <a:r>
                        <a:rPr lang="sv-SE" sz="1800" b="0" i="0" kern="1200" err="1">
                          <a:solidFill>
                            <a:schemeClr val="dk1"/>
                          </a:solidFill>
                          <a:effectLst/>
                          <a:latin typeface="+mn-lt"/>
                          <a:ea typeface="+mn-ea"/>
                          <a:cs typeface="+mn-cs"/>
                        </a:rPr>
                        <a:t>Pri</a:t>
                      </a:r>
                      <a:r>
                        <a:rPr lang="sv-SE" sz="1800" b="0" i="0" kern="1200">
                          <a:solidFill>
                            <a:schemeClr val="dk1"/>
                          </a:solidFill>
                          <a:effectLst/>
                          <a:latin typeface="+mn-lt"/>
                          <a:ea typeface="+mn-ea"/>
                          <a:cs typeface="+mn-cs"/>
                        </a:rPr>
                        <a:t> </a:t>
                      </a:r>
                      <a:r>
                        <a:rPr lang="sv-SE" sz="1800" b="0" i="0" kern="1200" err="1">
                          <a:solidFill>
                            <a:schemeClr val="dk1"/>
                          </a:solidFill>
                          <a:effectLst/>
                          <a:latin typeface="+mn-lt"/>
                          <a:ea typeface="+mn-ea"/>
                          <a:cs typeface="+mn-cs"/>
                        </a:rPr>
                        <a:t>Baronu</a:t>
                      </a:r>
                      <a:r>
                        <a:rPr lang="sv-SE" sz="1800" b="0" i="0" kern="1200">
                          <a:solidFill>
                            <a:schemeClr val="dk1"/>
                          </a:solidFill>
                          <a:effectLst/>
                          <a:latin typeface="+mn-lt"/>
                          <a:ea typeface="+mn-ea"/>
                          <a:cs typeface="+mn-cs"/>
                        </a:rPr>
                        <a:t> </a:t>
                      </a:r>
                      <a:r>
                        <a:rPr lang="sl-SI" sz="1800" b="0" i="0" kern="1200">
                          <a:solidFill>
                            <a:schemeClr val="dk1"/>
                          </a:solidFill>
                          <a:effectLst/>
                          <a:latin typeface="+mn-lt"/>
                          <a:ea typeface="+mn-ea"/>
                          <a:cs typeface="+mn-cs"/>
                        </a:rPr>
                        <a:t>(Boris Uranjek)</a:t>
                      </a:r>
                      <a:endParaRPr lang="sl-SI"/>
                    </a:p>
                  </a:txBody>
                  <a:tcPr/>
                </a:tc>
                <a:extLst>
                  <a:ext uri="{0D108BD9-81ED-4DB2-BD59-A6C34878D82A}">
                    <a16:rowId xmlns:a16="http://schemas.microsoft.com/office/drawing/2014/main" val="2231982322"/>
                  </a:ext>
                </a:extLst>
              </a:tr>
            </a:tbl>
          </a:graphicData>
        </a:graphic>
      </p:graphicFrame>
      <p:pic>
        <p:nvPicPr>
          <p:cNvPr id="3" name="Slika 4" descr="Slika, ki vsebuje besede oseba&#10;&#10;Opis je samodejno ustvarjen">
            <a:extLst>
              <a:ext uri="{FF2B5EF4-FFF2-40B4-BE49-F238E27FC236}">
                <a16:creationId xmlns:a16="http://schemas.microsoft.com/office/drawing/2014/main" id="{07CF5BCD-0D01-FE6C-CAA1-CF7CD331D0C2}"/>
              </a:ext>
            </a:extLst>
          </p:cNvPr>
          <p:cNvPicPr>
            <a:picLocks noChangeAspect="1"/>
          </p:cNvPicPr>
          <p:nvPr/>
        </p:nvPicPr>
        <p:blipFill>
          <a:blip r:embed="rId2"/>
          <a:stretch>
            <a:fillRect/>
          </a:stretch>
        </p:blipFill>
        <p:spPr>
          <a:xfrm>
            <a:off x="312326" y="3770711"/>
            <a:ext cx="3270014" cy="2195246"/>
          </a:xfrm>
          <a:prstGeom prst="rect">
            <a:avLst/>
          </a:prstGeom>
        </p:spPr>
      </p:pic>
      <p:pic>
        <p:nvPicPr>
          <p:cNvPr id="6" name="Označba mesta vsebine 8" descr="Slika, ki vsebuje besede oseba, ženska, zaprt prostor, smejanje&#10;&#10;Opis je samodejno ustvarjen">
            <a:extLst>
              <a:ext uri="{FF2B5EF4-FFF2-40B4-BE49-F238E27FC236}">
                <a16:creationId xmlns:a16="http://schemas.microsoft.com/office/drawing/2014/main" id="{181505EA-F8D6-5AF2-79C3-150DE04211BA}"/>
              </a:ext>
            </a:extLst>
          </p:cNvPr>
          <p:cNvPicPr>
            <a:picLocks noChangeAspect="1"/>
          </p:cNvPicPr>
          <p:nvPr/>
        </p:nvPicPr>
        <p:blipFill>
          <a:blip r:embed="rId3"/>
          <a:stretch>
            <a:fillRect/>
          </a:stretch>
        </p:blipFill>
        <p:spPr>
          <a:xfrm>
            <a:off x="4094126" y="3770874"/>
            <a:ext cx="3900267" cy="2066141"/>
          </a:xfrm>
          <a:prstGeom prst="rect">
            <a:avLst/>
          </a:prstGeom>
        </p:spPr>
      </p:pic>
      <p:pic>
        <p:nvPicPr>
          <p:cNvPr id="7" name="Slika 7" descr="Slika, ki vsebuje besede stavba, oseba, na prostem, stoječe&#10;&#10;Opis je samodejno ustvarjen">
            <a:extLst>
              <a:ext uri="{FF2B5EF4-FFF2-40B4-BE49-F238E27FC236}">
                <a16:creationId xmlns:a16="http://schemas.microsoft.com/office/drawing/2014/main" id="{C5607DA0-647B-3D96-4970-1D7602C858F3}"/>
              </a:ext>
            </a:extLst>
          </p:cNvPr>
          <p:cNvPicPr>
            <a:picLocks noChangeAspect="1"/>
          </p:cNvPicPr>
          <p:nvPr/>
        </p:nvPicPr>
        <p:blipFill>
          <a:blip r:embed="rId4"/>
          <a:stretch>
            <a:fillRect/>
          </a:stretch>
        </p:blipFill>
        <p:spPr>
          <a:xfrm>
            <a:off x="8421511" y="3594606"/>
            <a:ext cx="2743200" cy="2735601"/>
          </a:xfrm>
          <a:prstGeom prst="rect">
            <a:avLst/>
          </a:prstGeom>
        </p:spPr>
      </p:pic>
    </p:spTree>
    <p:extLst>
      <p:ext uri="{BB962C8B-B14F-4D97-AF65-F5344CB8AC3E}">
        <p14:creationId xmlns:p14="http://schemas.microsoft.com/office/powerpoint/2010/main" val="8334301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d4f91d-b3e9-4367-b6f9-19b8703d9522">
      <Terms xmlns="http://schemas.microsoft.com/office/infopath/2007/PartnerControls"/>
    </lcf76f155ced4ddcb4097134ff3c332f>
    <TaxCatchAll xmlns="7c5b22ed-3eb1-4a58-b0cc-e3aabff467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326C11C7F1F90409D5AFE7D234A0E4F" ma:contentTypeVersion="11" ma:contentTypeDescription="Ustvari nov dokument." ma:contentTypeScope="" ma:versionID="cd1846540ca7e4645721103b2fde0311">
  <xsd:schema xmlns:xsd="http://www.w3.org/2001/XMLSchema" xmlns:xs="http://www.w3.org/2001/XMLSchema" xmlns:p="http://schemas.microsoft.com/office/2006/metadata/properties" xmlns:ns2="55d4f91d-b3e9-4367-b6f9-19b8703d9522" xmlns:ns3="7c5b22ed-3eb1-4a58-b0cc-e3aabff4672e" targetNamespace="http://schemas.microsoft.com/office/2006/metadata/properties" ma:root="true" ma:fieldsID="77e1426583073d81f08b95524916cafd" ns2:_="" ns3:_="">
    <xsd:import namespace="55d4f91d-b3e9-4367-b6f9-19b8703d9522"/>
    <xsd:import namespace="7c5b22ed-3eb1-4a58-b0cc-e3aabff467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f91d-b3e9-4367-b6f9-19b8703d9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Oznake slike"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5b22ed-3eb1-4a58-b0cc-e3aabff4672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bc2c2ef-3930-4411-97fd-91055dcbd420}" ma:internalName="TaxCatchAll" ma:showField="CatchAllData" ma:web="7c5b22ed-3eb1-4a58-b0cc-e3aabff467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5FCE07-5D85-4B79-BF9B-0AEDC9E9F81E}">
  <ds:schemaRefs>
    <ds:schemaRef ds:uri="http://schemas.microsoft.com/sharepoint/v3/contenttype/forms"/>
  </ds:schemaRefs>
</ds:datastoreItem>
</file>

<file path=customXml/itemProps2.xml><?xml version="1.0" encoding="utf-8"?>
<ds:datastoreItem xmlns:ds="http://schemas.openxmlformats.org/officeDocument/2006/customXml" ds:itemID="{99EFCA33-3429-4A74-919F-54C95367D72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AFF0C8-EAF6-4113-AB19-4D63DB0EEF50}"/>
</file>

<file path=docProps/app.xml><?xml version="1.0" encoding="utf-8"?>
<Properties xmlns="http://schemas.openxmlformats.org/officeDocument/2006/extended-properties" xmlns:vt="http://schemas.openxmlformats.org/officeDocument/2006/docPropsVTypes">
  <Application>Microsoft Office PowerPoint</Application>
  <PresentationFormat>Širokozaslonsko</PresentationFormat>
  <Slides>65</Slides>
  <Notes>23</Notes>
  <HiddenSlides>0</HiddenSlides>
  <ScaleCrop>false</ScaleCrop>
  <HeadingPairs>
    <vt:vector size="4" baseType="variant">
      <vt:variant>
        <vt:lpstr>Tema</vt:lpstr>
      </vt:variant>
      <vt:variant>
        <vt:i4>2</vt:i4>
      </vt:variant>
      <vt:variant>
        <vt:lpstr>Naslovi diapozitivov</vt:lpstr>
      </vt:variant>
      <vt:variant>
        <vt:i4>65</vt:i4>
      </vt:variant>
    </vt:vector>
  </HeadingPairs>
  <TitlesOfParts>
    <vt:vector size="67" baseType="lpstr">
      <vt:lpstr>Officeova tema</vt:lpstr>
      <vt:lpstr>1_Officeova tema</vt:lpstr>
      <vt:lpstr>Poročilo o intervjujih </vt:lpstr>
      <vt:lpstr>Vsebina predstavitve</vt:lpstr>
      <vt:lpstr>Načrtovane aktivnosti</vt:lpstr>
      <vt:lpstr>Predstavitev osnovnih informacij glede izvedbe intervjujev </vt:lpstr>
      <vt:lpstr>Namen izvedbe intervjujev</vt:lpstr>
      <vt:lpstr>Potek dela</vt:lpstr>
      <vt:lpstr>Potek dela</vt:lpstr>
      <vt:lpstr>Vzorec</vt:lpstr>
      <vt:lpstr>Kdo? Kje? S kom?</vt:lpstr>
      <vt:lpstr>Kdo? Kje? S kom?</vt:lpstr>
      <vt:lpstr>Raziskovalni instrument</vt:lpstr>
      <vt:lpstr>Glavni vsebinski poudarki (Vir: Andrej Naterer)</vt:lpstr>
      <vt:lpstr>Postopki zbiranja podatkov</vt:lpstr>
      <vt:lpstr>Postopek obdelave podatkov</vt:lpstr>
      <vt:lpstr>PowerPointova predstavitev</vt:lpstr>
      <vt:lpstr>PowerPointova predstavitev</vt:lpstr>
      <vt:lpstr>PowerPointova predstavitev</vt:lpstr>
      <vt:lpstr>Predstavitev rezultatov </vt:lpstr>
      <vt:lpstr>PRAKSA – kaj delajo </vt:lpstr>
      <vt:lpstr>PRAKSA – kaj delajo </vt:lpstr>
      <vt:lpstr>PRAKSA – kaj delajo </vt:lpstr>
      <vt:lpstr>PRAKSA – kaj delajo </vt:lpstr>
      <vt:lpstr>PRAKSA – kaj delajo </vt:lpstr>
      <vt:lpstr>PRAKSA – kako delajo </vt:lpstr>
      <vt:lpstr>PRAKSA – kako delajo </vt:lpstr>
      <vt:lpstr>PRAKSA – kako delajo </vt:lpstr>
      <vt:lpstr>PRAKSA – komunikacija </vt:lpstr>
      <vt:lpstr>PRAKSA – komunikacija </vt:lpstr>
      <vt:lpstr>Dobra in slaba praksa</vt:lpstr>
      <vt:lpstr>DOBRA PRAKSA</vt:lpstr>
      <vt:lpstr>DOBRA PRAKSA</vt:lpstr>
      <vt:lpstr>DOBRA PRAKSA</vt:lpstr>
      <vt:lpstr>DOBRA PRAKSA</vt:lpstr>
      <vt:lpstr>SLABA PRAKSA</vt:lpstr>
      <vt:lpstr>SLABA PRAKSA</vt:lpstr>
      <vt:lpstr>Motivi</vt:lpstr>
      <vt:lpstr>MOTIVI – zakaj delajo</vt:lpstr>
      <vt:lpstr>MOTIVI – zakaj delajo</vt:lpstr>
      <vt:lpstr>MOTIVI – zakaj delajo</vt:lpstr>
      <vt:lpstr>MOTIVI – zakaj delajo</vt:lpstr>
      <vt:lpstr>MOTIVI – avtor motiva</vt:lpstr>
      <vt:lpstr>Percepcije (pozitivne, negativne in nevtralne)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Nevtralne percepcije ...</vt:lpstr>
      <vt:lpstr>Pričakovanja </vt:lpstr>
      <vt:lpstr>PowerPointova predstavitev</vt:lpstr>
      <vt:lpstr>PowerPointova predstavitev</vt:lpstr>
      <vt:lpstr>Sklepi </vt:lpstr>
      <vt:lpstr>Sklepi: OZAVEŠČANJE, KOMUNIKACIJA IN IZOBRAŽEVANJE</vt:lpstr>
      <vt:lpstr>Sklep: RAZMIŠLJATI GLOBALNO, DELOVATI LOKALNO</vt:lpstr>
      <vt:lpstr>Priporočila za pripravo in izvedbo modulov</vt:lpstr>
      <vt:lpstr>KOMUNICIRANJE: POMEN CILJNE SKUPINE</vt:lpstr>
      <vt:lpstr>KOMUNICIRANJE: POMEN LOKALNE SKUPNOSTI</vt:lpstr>
      <vt:lpstr>AKTIVNE METODE IZOBRAŽEVANJA</vt:lpstr>
      <vt:lpstr>UKREPI ZA POSAMEZNIKA </vt:lpstr>
      <vt:lpstr>Refleksija dela</vt:lpstr>
      <vt:lpstr>HVALA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Peter Zrinski</dc:creator>
  <cp:revision>32</cp:revision>
  <dcterms:created xsi:type="dcterms:W3CDTF">2023-02-06T08:44:06Z</dcterms:created>
  <dcterms:modified xsi:type="dcterms:W3CDTF">2023-05-11T12:03:09Z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0x010100F2C4EEDD138DC04CBBA86DB435AF61FF</vt:lpwstr>
  </property>
</Properties>
</file>