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bor\Dropbox\zelenkom%2012.%20maj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Delež zaskrbljenih glede __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C4-4FBD-9876-02EFDA27F9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4C4-4FBD-9876-02EFDA27F90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4C4-4FBD-9876-02EFDA27F90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4C4-4FBD-9876-02EFDA27F90E}"/>
              </c:ext>
            </c:extLst>
          </c:dPt>
          <c:cat>
            <c:strRef>
              <c:f>'org 1'!$D$8:$D$21</c:f>
              <c:strCache>
                <c:ptCount val="14"/>
                <c:pt idx="0">
                  <c:v>Dostop do zdravstvenih storitev</c:v>
                </c:pt>
                <c:pt idx="1">
                  <c:v>Onesnaževanje okolja</c:v>
                </c:pt>
                <c:pt idx="2">
                  <c:v>Vedno več naravnih katastrof</c:v>
                </c:pt>
                <c:pt idx="3">
                  <c:v>Zaskrbljenost glede podnebne krize</c:v>
                </c:pt>
                <c:pt idx="4">
                  <c:v>Zaskrbljenost glede dviga temperature</c:v>
                </c:pt>
                <c:pt idx="5">
                  <c:v>Finančna kriza</c:v>
                </c:pt>
                <c:pt idx="6">
                  <c:v>Težave z oskrbo</c:v>
                </c:pt>
                <c:pt idx="7">
                  <c:v>Vojna v Ukrajini</c:v>
                </c:pt>
                <c:pt idx="8">
                  <c:v>Politična nestabilnost</c:v>
                </c:pt>
                <c:pt idx="9">
                  <c:v>Zaskrbljenost glede nizke kupne moči prebivalstva</c:v>
                </c:pt>
                <c:pt idx="10">
                  <c:v>Zakrbljenost glede terorizma</c:v>
                </c:pt>
                <c:pt idx="11">
                  <c:v>Zaskrbljenost glede migracij velikega obsega</c:v>
                </c:pt>
                <c:pt idx="12">
                  <c:v>Zakrbljenost glede brezposelnosti</c:v>
                </c:pt>
                <c:pt idx="13">
                  <c:v>Covid-19</c:v>
                </c:pt>
              </c:strCache>
            </c:strRef>
          </c:cat>
          <c:val>
            <c:numRef>
              <c:f>'org 1'!$E$8:$E$21</c:f>
              <c:numCache>
                <c:formatCode>0.00%</c:formatCode>
                <c:ptCount val="14"/>
                <c:pt idx="0">
                  <c:v>0.754</c:v>
                </c:pt>
                <c:pt idx="1">
                  <c:v>0.751</c:v>
                </c:pt>
                <c:pt idx="2">
                  <c:v>0.749</c:v>
                </c:pt>
                <c:pt idx="3">
                  <c:v>0.71399999999999997</c:v>
                </c:pt>
                <c:pt idx="4">
                  <c:v>0.67600000000000005</c:v>
                </c:pt>
                <c:pt idx="5">
                  <c:v>0.64100000000000001</c:v>
                </c:pt>
                <c:pt idx="6">
                  <c:v>0.59</c:v>
                </c:pt>
                <c:pt idx="7">
                  <c:v>0.56200000000000006</c:v>
                </c:pt>
                <c:pt idx="8">
                  <c:v>0.54</c:v>
                </c:pt>
                <c:pt idx="9">
                  <c:v>0.53600000000000003</c:v>
                </c:pt>
                <c:pt idx="10">
                  <c:v>0.505</c:v>
                </c:pt>
                <c:pt idx="11">
                  <c:v>0.48499999999999999</c:v>
                </c:pt>
                <c:pt idx="12">
                  <c:v>0.432</c:v>
                </c:pt>
                <c:pt idx="13">
                  <c:v>0.123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C4-4FBD-9876-02EFDA27F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9006048"/>
        <c:axId val="478752144"/>
      </c:barChart>
      <c:catAx>
        <c:axId val="479006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8752144"/>
        <c:crosses val="autoZero"/>
        <c:auto val="1"/>
        <c:lblAlgn val="ctr"/>
        <c:lblOffset val="100"/>
        <c:noMultiLvlLbl val="0"/>
      </c:catAx>
      <c:valAx>
        <c:axId val="478752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900604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l-S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Ponudba v okviru lastnega študijskega programa na UM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F5-4744-81DB-85498A9CE2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F5-4744-81DB-85498A9CE2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F5-4744-81DB-85498A9CE2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F5-4744-81DB-85498A9CE2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Sheet5!$I$8:$I$11</c:f>
              <c:strCache>
                <c:ptCount val="4"/>
                <c:pt idx="0">
                  <c:v>Zanje sploh ne vem</c:v>
                </c:pt>
                <c:pt idx="1">
                  <c:v>Premalo ali malo</c:v>
                </c:pt>
                <c:pt idx="2">
                  <c:v>Dovolj</c:v>
                </c:pt>
                <c:pt idx="3">
                  <c:v>Veliko (ali preveč)</c:v>
                </c:pt>
              </c:strCache>
            </c:strRef>
          </c:cat>
          <c:val>
            <c:numRef>
              <c:f>Sheet5!$J$8:$J$11</c:f>
              <c:numCache>
                <c:formatCode>General</c:formatCode>
                <c:ptCount val="4"/>
                <c:pt idx="0">
                  <c:v>45.6</c:v>
                </c:pt>
                <c:pt idx="1">
                  <c:v>34.799999999999997</c:v>
                </c:pt>
                <c:pt idx="2">
                  <c:v>15.9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F5-4744-81DB-85498A9CE29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Si želim ponudbe tem na reševanje okoljske krize na UM (obštudijsko)?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C11-4B96-B58A-D90C396947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C11-4B96-B58A-D90C396947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C11-4B96-B58A-D90C396947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Sheet5!$O$8:$O$10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Sheet5!$P$8:$P$10</c:f>
              <c:numCache>
                <c:formatCode>General</c:formatCode>
                <c:ptCount val="3"/>
                <c:pt idx="0">
                  <c:v>32.4</c:v>
                </c:pt>
                <c:pt idx="1">
                  <c:v>31.1</c:v>
                </c:pt>
                <c:pt idx="2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11-4B96-B58A-D90C3969475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Si želim ponudbe tem na reševanje okoljske krize na UM (v vseh študijskih prog.)?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14-41DB-B87D-854AB77F45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B14-41DB-B87D-854AB77F45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B14-41DB-B87D-854AB77F45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Sheet5!$S$8:$S$10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Sheet5!$T$8:$T$10</c:f>
              <c:numCache>
                <c:formatCode>General</c:formatCode>
                <c:ptCount val="3"/>
                <c:pt idx="0">
                  <c:v>33.299999999999997</c:v>
                </c:pt>
                <c:pt idx="1">
                  <c:v>28.5</c:v>
                </c:pt>
                <c:pt idx="2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14-41DB-B87D-854AB77F458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Povprečna vrednost zaskrbljenosti glede __ (5 = zelo me skrbi)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274-4BA8-98B3-7A4E026D68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274-4BA8-98B3-7A4E026D68E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274-4BA8-98B3-7A4E026D68E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274-4BA8-98B3-7A4E026D68EB}"/>
              </c:ext>
            </c:extLst>
          </c:dPt>
          <c:cat>
            <c:strRef>
              <c:f>'org 1'!$Q$8:$Q$21</c:f>
              <c:strCache>
                <c:ptCount val="14"/>
                <c:pt idx="0">
                  <c:v>Onesnaževanje okolja</c:v>
                </c:pt>
                <c:pt idx="1">
                  <c:v>Dostop do zdravstvenih storitev</c:v>
                </c:pt>
                <c:pt idx="2">
                  <c:v>Vedno več naravnih katastrof</c:v>
                </c:pt>
                <c:pt idx="3">
                  <c:v>Zaskrbljenost glede podnebne krize</c:v>
                </c:pt>
                <c:pt idx="4">
                  <c:v>Zaskrbljenost glede dviga temperature</c:v>
                </c:pt>
                <c:pt idx="5">
                  <c:v>Finančna kriza</c:v>
                </c:pt>
                <c:pt idx="6">
                  <c:v>Težave z oskrbo</c:v>
                </c:pt>
                <c:pt idx="7">
                  <c:v>Vojna v Ukrajini</c:v>
                </c:pt>
                <c:pt idx="8">
                  <c:v>Zaskrbljenost glede nizke kupne moči prebivalstva</c:v>
                </c:pt>
                <c:pt idx="9">
                  <c:v>Politična nestabilnost</c:v>
                </c:pt>
                <c:pt idx="10">
                  <c:v>Zakrbljenost glede terorizma</c:v>
                </c:pt>
                <c:pt idx="11">
                  <c:v>Zaskrbljenost glede migracij velikega obsega</c:v>
                </c:pt>
                <c:pt idx="12">
                  <c:v>Zakrbljenost glede brezposelnosti</c:v>
                </c:pt>
                <c:pt idx="13">
                  <c:v>Covid-19</c:v>
                </c:pt>
              </c:strCache>
            </c:strRef>
          </c:cat>
          <c:val>
            <c:numRef>
              <c:f>'org 1'!$R$8:$R$21</c:f>
              <c:numCache>
                <c:formatCode>General</c:formatCode>
                <c:ptCount val="14"/>
                <c:pt idx="0">
                  <c:v>4.1900000000000004</c:v>
                </c:pt>
                <c:pt idx="1">
                  <c:v>4.1100000000000003</c:v>
                </c:pt>
                <c:pt idx="2">
                  <c:v>4.08</c:v>
                </c:pt>
                <c:pt idx="3">
                  <c:v>3.97</c:v>
                </c:pt>
                <c:pt idx="4">
                  <c:v>3.87</c:v>
                </c:pt>
                <c:pt idx="5">
                  <c:v>3.8</c:v>
                </c:pt>
                <c:pt idx="6">
                  <c:v>3.62</c:v>
                </c:pt>
                <c:pt idx="7">
                  <c:v>3.56</c:v>
                </c:pt>
                <c:pt idx="8">
                  <c:v>3.56</c:v>
                </c:pt>
                <c:pt idx="9">
                  <c:v>3.53</c:v>
                </c:pt>
                <c:pt idx="10">
                  <c:v>3.47</c:v>
                </c:pt>
                <c:pt idx="11">
                  <c:v>3.44</c:v>
                </c:pt>
                <c:pt idx="12">
                  <c:v>3.32</c:v>
                </c:pt>
                <c:pt idx="13">
                  <c:v>2.3199999999999998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74-4BA8-98B3-7A4E026D6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835296"/>
        <c:axId val="355954432"/>
      </c:barChart>
      <c:catAx>
        <c:axId val="1283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55954432"/>
        <c:crosses val="autoZero"/>
        <c:auto val="1"/>
        <c:lblAlgn val="ctr"/>
        <c:lblOffset val="100"/>
        <c:noMultiLvlLbl val="0"/>
      </c:catAx>
      <c:valAx>
        <c:axId val="355954432"/>
        <c:scaling>
          <c:orientation val="minMax"/>
          <c:max val="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83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Je problem prevelik za posameznika, da bi karkoli storil glede njega?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0AF-4763-81F9-CA3305C750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0AF-4763-81F9-CA3305C750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0AF-4763-81F9-CA3305C750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Sheet2!$A$8:$A$10</c:f>
              <c:strCache>
                <c:ptCount val="3"/>
                <c:pt idx="0">
                  <c:v>Ni prevelik</c:v>
                </c:pt>
                <c:pt idx="1">
                  <c:v>Niti niti</c:v>
                </c:pt>
                <c:pt idx="2">
                  <c:v>Je prevelik</c:v>
                </c:pt>
              </c:strCache>
            </c:strRef>
          </c:cat>
          <c:val>
            <c:numRef>
              <c:f>Sheet2!$B$8:$B$10</c:f>
              <c:numCache>
                <c:formatCode>General</c:formatCode>
                <c:ptCount val="3"/>
                <c:pt idx="0">
                  <c:v>46.8</c:v>
                </c:pt>
                <c:pt idx="1">
                  <c:v>37.200000000000003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AF-4763-81F9-CA3305C7506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/>
              <a:t>Razkorak med prepričanjem in delovanjem (deleži)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8C-49A3-A608-B824AC6658AE}"/>
              </c:ext>
            </c:extLst>
          </c:dPt>
          <c:cat>
            <c:strRef>
              <c:f>Sheet2!$N$9:$N$19</c:f>
              <c:strCache>
                <c:ptCount val="11"/>
                <c:pt idx="0">
                  <c:v>Problem ni prevelik  za posameznika</c:v>
                </c:pt>
                <c:pt idx="1">
                  <c:v>Volim politike</c:v>
                </c:pt>
                <c:pt idx="2">
                  <c:v>Podpisujem peticije</c:v>
                </c:pt>
                <c:pt idx="3">
                  <c:v>Kupujem bioizdelke</c:v>
                </c:pt>
                <c:pt idx="4">
                  <c:v>Bojkotiram določene okolju neprijazne izdelke</c:v>
                </c:pt>
                <c:pt idx="5">
                  <c:v>Zmanjšujem uporabo mesa</c:v>
                </c:pt>
                <c:pt idx="6">
                  <c:v>Pri načrtovanju potovanja poskušam upoštevati okoljski vidik</c:v>
                </c:pt>
                <c:pt idx="7">
                  <c:v>Kadar je le mogoče, uporabljam javni prevoz</c:v>
                </c:pt>
                <c:pt idx="8">
                  <c:v>Darujem organizcijam</c:v>
                </c:pt>
                <c:pt idx="9">
                  <c:v>Kupujem v trgovini z rabljenimi izdelki</c:v>
                </c:pt>
                <c:pt idx="10">
                  <c:v>Delujem kot prostovoljec na področju okoljske krize</c:v>
                </c:pt>
              </c:strCache>
            </c:strRef>
          </c:cat>
          <c:val>
            <c:numRef>
              <c:f>Sheet2!$O$9:$O$19</c:f>
              <c:numCache>
                <c:formatCode>General</c:formatCode>
                <c:ptCount val="11"/>
                <c:pt idx="0">
                  <c:v>46.8</c:v>
                </c:pt>
                <c:pt idx="1">
                  <c:v>38.9</c:v>
                </c:pt>
                <c:pt idx="2">
                  <c:v>32.5</c:v>
                </c:pt>
                <c:pt idx="3">
                  <c:v>32.299999999999997</c:v>
                </c:pt>
                <c:pt idx="4">
                  <c:v>32.299999999999997</c:v>
                </c:pt>
                <c:pt idx="5">
                  <c:v>32.200000000000003</c:v>
                </c:pt>
                <c:pt idx="6">
                  <c:v>23.1</c:v>
                </c:pt>
                <c:pt idx="7">
                  <c:v>21</c:v>
                </c:pt>
                <c:pt idx="8">
                  <c:v>13.5</c:v>
                </c:pt>
                <c:pt idx="9">
                  <c:v>12.6</c:v>
                </c:pt>
                <c:pt idx="1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8C-49A3-A608-B824AC665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05716975"/>
        <c:axId val="1105723695"/>
      </c:barChart>
      <c:catAx>
        <c:axId val="11057169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05723695"/>
        <c:crosses val="autoZero"/>
        <c:auto val="1"/>
        <c:lblAlgn val="ctr"/>
        <c:lblOffset val="100"/>
        <c:noMultiLvlLbl val="0"/>
      </c:catAx>
      <c:valAx>
        <c:axId val="1105723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05716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Se strinjate, da bi država izdajala subvencije za zelena gospodinjstva?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C1-4D23-A68A-A3C51779DD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C1-4D23-A68A-A3C51779DD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3C1-4D23-A68A-A3C51779DD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Sheet1!$I$5:$I$7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Sheet1!$J$5:$J$7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20.5</c:v>
                </c:pt>
                <c:pt idx="2">
                  <c:v>69.3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C1-4D23-A68A-A3C51779DDC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Se strinjate, da bi država omejevala rabo mesa in mesnih izdelkov?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E9B-4609-9EE4-083601FAC5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E9B-4609-9EE4-083601FAC5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E9B-4609-9EE4-083601FAC5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Sheet1!$P$5:$P$7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Sheet1!$Q$5:$Q$7</c:f>
              <c:numCache>
                <c:formatCode>General</c:formatCode>
                <c:ptCount val="3"/>
                <c:pt idx="0">
                  <c:v>34.1</c:v>
                </c:pt>
                <c:pt idx="1">
                  <c:v>31</c:v>
                </c:pt>
                <c:pt idx="2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9B-4609-9EE4-083601FAC5F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Se po vašem mnenju v vaši organizaciji dovolj izobražujete na temo reševanja okoljske krize?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956-4F3D-AFFA-300F9D9F3B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956-4F3D-AFFA-300F9D9F3B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956-4F3D-AFFA-300F9D9F3B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Sheet3!$M$6:$M$8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Sheet3!$N$6:$N$8</c:f>
              <c:numCache>
                <c:formatCode>General</c:formatCode>
                <c:ptCount val="3"/>
                <c:pt idx="0">
                  <c:v>51.7</c:v>
                </c:pt>
                <c:pt idx="1">
                  <c:v>20.2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56-4F3D-AFFA-300F9D9F3B1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Ste se pripravljeni dodatno izobraževati o reševanju okoljske krize?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01-4699-BB43-7F78BCE374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101-4699-BB43-7F78BCE374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101-4699-BB43-7F78BCE374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Sheet3!$S$5:$S$7</c:f>
              <c:strCache>
                <c:ptCount val="3"/>
                <c:pt idx="0">
                  <c:v>Ne</c:v>
                </c:pt>
                <c:pt idx="1">
                  <c:v>Niti niti</c:v>
                </c:pt>
                <c:pt idx="2">
                  <c:v>Da</c:v>
                </c:pt>
              </c:strCache>
            </c:strRef>
          </c:cat>
          <c:val>
            <c:numRef>
              <c:f>Sheet3!$T$5:$T$7</c:f>
              <c:numCache>
                <c:formatCode>General</c:formatCode>
                <c:ptCount val="3"/>
                <c:pt idx="0">
                  <c:v>5.5</c:v>
                </c:pt>
                <c:pt idx="1">
                  <c:v>25.7</c:v>
                </c:pt>
                <c:pt idx="2">
                  <c:v>74.400000000000006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1-4699-BB43-7F78BCE3748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Ponudba vsebin na temo okoljske krize na UM (izven lastnega študijskega programa)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3F-4EEE-A750-E59D494B14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3F-4EEE-A750-E59D494B14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3F-4EEE-A750-E59D494B14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Sheet5!$B$8:$B$10</c:f>
              <c:strCache>
                <c:ptCount val="3"/>
                <c:pt idx="0">
                  <c:v>Zanje sploh ne vem</c:v>
                </c:pt>
                <c:pt idx="1">
                  <c:v>Premalo ali malo</c:v>
                </c:pt>
                <c:pt idx="2">
                  <c:v>Ostalo (dovolj, veliko, preveč)</c:v>
                </c:pt>
              </c:strCache>
            </c:strRef>
          </c:cat>
          <c:val>
            <c:numRef>
              <c:f>Sheet5!$C$8:$C$10</c:f>
              <c:numCache>
                <c:formatCode>General</c:formatCode>
                <c:ptCount val="3"/>
                <c:pt idx="0">
                  <c:v>46.4</c:v>
                </c:pt>
                <c:pt idx="1">
                  <c:v>37.299999999999997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3F-4EEE-A750-E59D494B149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0D06C1-2271-4756-9927-0353F6FB5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537318-EA82-4569-A054-1D05CB963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20C3335-FD9E-4265-A5F9-2EE38CE7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64DF950-4632-4E2D-83BA-F994CC06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9D8951-5680-462B-BB95-B2AA9DCF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105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3CF1ED-BD7C-4261-9BAD-4453B107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CDDED1C-F25D-42D0-95CC-23FF3E980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7B2C612-DBEC-4EF4-9AF9-BEBFC2918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B19789D-88F6-4EFB-AC5F-5522C3B7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4EFD68D-37F0-4ACE-9A20-C1140175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143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5252DE6-BB63-4C03-B2E1-62E4CB515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8CBC827-6813-4086-B40D-FCD35591B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CB8FB6-AF78-4FB3-9402-BA4122C1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B8065F-9038-4AA4-BFF8-FB2A7122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43CB413-B88F-4064-867D-A7A845DB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88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9AF0A2-56F2-45A3-A2C6-7909DD69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75B499C-07D5-4F1F-8D83-05874F145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A8A8341-2DCA-4ECF-BE1D-8EBE2885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C7C4D82-085D-47B7-8F3B-7FA7647B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DFDEE72-2F4D-47DD-8CB2-ECC4CAF2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478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0C0288-E4EF-4A00-AA08-9920B08D6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86B03BF-2547-4804-82C0-4854DE3D9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66DD59B-444F-46E4-87A4-319473EF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63769AE-B081-4477-AADD-25A12429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A6ADCAD-D425-48B8-8BC6-0E8C2AB0E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135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64C9E2-4E00-46BE-9062-D7C52DE66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AF0099D-E166-442C-8D6A-6E6935C49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8791014-A52E-4D14-ABD1-C8EB1E9C1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77EEF7-69A7-4EAB-AC21-F4B64C7A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608CE42-6D29-497E-98A3-1CD8520A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F703F4-A785-4484-9F90-73F99B34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125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4325AF-C37F-49DD-B8EA-04D24DDF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9E5173E-A326-47A5-BA1E-2FC96270E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BC2F235-EAE4-4C82-8A5F-EA557A78E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9FCEACEF-7420-4765-8BFA-58E0D63DB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D4D63BCC-14AB-4628-98B8-8F8125883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3221130D-D4C9-4343-BD99-5578CB0E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1A8EF31-23A0-4729-A866-36BC10C8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D2DE725-9E3A-46CA-AFB0-5B542759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87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E01C3A-DC7D-47DC-AF51-CA0A92A2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75F5743-02D1-4581-8F85-F40F67CE0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532A63D-B64B-4414-8EC3-108B065E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8888861-C56C-477F-BEC6-927F2884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287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E6E57981-2F87-42C4-83E6-896349B7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113268C2-FD69-45FF-89A9-3AC2A803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263D2EA-C180-4611-814D-8D7EDDA1A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16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C58778-2090-4233-B8BC-5DF2016D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23E5E6F-CC8F-4B35-B07A-2C85F6DC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2C396555-0807-4859-BB06-FBD6EAA49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4F9D4E8-A67E-4B74-B232-B4D914B7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76AF1A8-60F0-4D04-BE1D-139FFEBE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3CEE366-7375-49CC-BADC-CA6630925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00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F03A7B-30DB-4440-B7E0-00389750A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1F6E6529-56B2-445C-B492-7B2D0EE51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5059460-433B-4854-9198-E5BB428EB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CF71E88-A97C-44A8-856A-E8D1E37B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DF6E713-4B89-4F02-A078-F9EFE1A4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CAF5258-34E8-4907-A41F-7F6F5102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664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7FEE9B5-D257-4FDE-BDCF-B1063EDBF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FAB31BF-CA0C-43A0-8F66-9B030B3EE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E12C712-47EA-44DF-BED8-D6562E09A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C4B2-DC33-4CA4-8385-09BB76BBDAAE}" type="datetimeFigureOut">
              <a:rPr lang="sl-SI" smtClean="0"/>
              <a:t>14. 05. 2023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7169E3C-3490-4F93-B733-6E75C2A50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00C872A-E445-490D-B772-0F1C6C2FD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33FA-CD94-46A3-A7E4-668238F668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64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A20169-0459-4A87-8349-657A7638C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Predstavitev in analiza ankete </a:t>
            </a:r>
            <a:r>
              <a:rPr lang="sl-SI" b="1" dirty="0" err="1"/>
              <a:t>Zelen.kom</a:t>
            </a:r>
            <a:br>
              <a:rPr lang="sl-SI" b="1" dirty="0"/>
            </a:br>
            <a:r>
              <a:rPr lang="sl-SI" sz="4900" dirty="0"/>
              <a:t>študenti in organizacije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8EE4274-D4E0-40BC-BD70-1B4C3FB897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doc. dr. Tibor Rutar,</a:t>
            </a:r>
          </a:p>
          <a:p>
            <a:r>
              <a:rPr lang="sl-SI" dirty="0"/>
              <a:t>Univerza v Mariboru, maj 2023</a:t>
            </a:r>
            <a:endParaRPr lang="en-GB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59422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6C588-56D4-7A0F-1A03-A14D3E096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Se ujamejo v družbeno dilemo glede podnebnih sprememb?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74E6-6822-6271-FED5-56F1CD1F1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58339" cy="4351338"/>
          </a:xfrm>
        </p:spPr>
        <p:txBody>
          <a:bodyPr/>
          <a:lstStyle/>
          <a:p>
            <a:r>
              <a:rPr lang="sl-SI" dirty="0"/>
              <a:t>na prvi pogled se zdi, da ne  </a:t>
            </a:r>
            <a:r>
              <a:rPr lang="sl-SI" dirty="0">
                <a:sym typeface="Wingdings" panose="05000000000000000000" pitchFamily="2" charset="2"/>
              </a:rPr>
              <a:t></a:t>
            </a:r>
            <a:endParaRPr lang="sl-SI" dirty="0"/>
          </a:p>
          <a:p>
            <a:endParaRPr lang="sl-SI" dirty="0"/>
          </a:p>
          <a:p>
            <a:r>
              <a:rPr lang="sl-SI" dirty="0"/>
              <a:t>prav tako skoraj 50 % trdi, da </a:t>
            </a:r>
            <a:br>
              <a:rPr lang="sl-SI" dirty="0"/>
            </a:br>
            <a:r>
              <a:rPr lang="sl-SI" dirty="0"/>
              <a:t>„</a:t>
            </a:r>
            <a:r>
              <a:rPr lang="sl-SI" b="1" dirty="0"/>
              <a:t>z lahkoto</a:t>
            </a:r>
            <a:r>
              <a:rPr lang="sl-SI" dirty="0"/>
              <a:t>“ delujejo okolju prijazno, tudi ko drugi tega ne počno</a:t>
            </a:r>
          </a:p>
          <a:p>
            <a:pPr marL="457200" lvl="1" indent="0">
              <a:buNone/>
            </a:pPr>
            <a:r>
              <a:rPr lang="sl-SI" dirty="0"/>
              <a:t>samo 12 % „s težavo“</a:t>
            </a:r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85EF1C-ED13-11DD-355B-C35093782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238315"/>
              </p:ext>
            </p:extLst>
          </p:nvPr>
        </p:nvGraphicFramePr>
        <p:xfrm>
          <a:off x="5593692" y="1825625"/>
          <a:ext cx="6865938" cy="411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183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EDBA32-9899-2EA0-B980-38399B240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l-SI" b="1" dirty="0"/>
              <a:t>To je njihovo mnenje, kako pa se dejansko obnašajo?</a:t>
            </a:r>
            <a:endParaRPr lang="en-GB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F56E104-8C7A-4726-4856-99E4B5F08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644942" cy="4351338"/>
          </a:xfrm>
        </p:spPr>
        <p:txBody>
          <a:bodyPr>
            <a:normAutofit/>
          </a:bodyPr>
          <a:lstStyle/>
          <a:p>
            <a:r>
              <a:rPr lang="sl-SI" b="1" dirty="0"/>
              <a:t>velika razlika</a:t>
            </a:r>
            <a:r>
              <a:rPr lang="sl-SI" dirty="0"/>
              <a:t>, sploh pri „stroškovnih/</a:t>
            </a:r>
            <a:br>
              <a:rPr lang="sl-SI" dirty="0"/>
            </a:br>
            <a:r>
              <a:rPr lang="sl-SI" dirty="0"/>
              <a:t>zahtevnih“ obnašanjih</a:t>
            </a:r>
            <a:endParaRPr lang="en-GB" b="1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3A72E45-7139-65D9-9948-CE1D691E6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997284"/>
              </p:ext>
            </p:extLst>
          </p:nvPr>
        </p:nvGraphicFramePr>
        <p:xfrm>
          <a:off x="3483142" y="1388636"/>
          <a:ext cx="8708858" cy="522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72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6050-402D-2AC1-7DA1-B2F666124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Napovedniki obnašanja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07DE9-6518-7462-650F-23F1E16C1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demografski</a:t>
            </a:r>
          </a:p>
          <a:p>
            <a:pPr marL="457200" lvl="1" indent="0">
              <a:buNone/>
            </a:pPr>
            <a:r>
              <a:rPr lang="sl-SI" dirty="0"/>
              <a:t>pogosto </a:t>
            </a:r>
            <a:r>
              <a:rPr lang="sl-SI" b="1" dirty="0"/>
              <a:t>spol</a:t>
            </a:r>
            <a:r>
              <a:rPr lang="sl-SI" dirty="0"/>
              <a:t> in </a:t>
            </a:r>
            <a:r>
              <a:rPr lang="sl-SI" b="1" dirty="0"/>
              <a:t>starost</a:t>
            </a:r>
            <a:r>
              <a:rPr lang="sl-SI" dirty="0"/>
              <a:t> (včasih izgineta, če kontroliramo za zaskrbljenost)</a:t>
            </a:r>
          </a:p>
          <a:p>
            <a:pPr marL="457200" lvl="1" indent="0">
              <a:buNone/>
            </a:pPr>
            <a:r>
              <a:rPr lang="sl-SI" dirty="0"/>
              <a:t>pri prostovoljstvu: </a:t>
            </a:r>
            <a:r>
              <a:rPr lang="sl-SI" b="1" dirty="0"/>
              <a:t>ruralno/meščansko</a:t>
            </a:r>
          </a:p>
          <a:p>
            <a:pPr lvl="1"/>
            <a:endParaRPr lang="sl-SI" dirty="0"/>
          </a:p>
          <a:p>
            <a:r>
              <a:rPr lang="sl-SI" dirty="0"/>
              <a:t>povsod je </a:t>
            </a:r>
            <a:r>
              <a:rPr lang="sl-SI" b="1" dirty="0"/>
              <a:t>ključna zaskrbljenost </a:t>
            </a:r>
            <a:r>
              <a:rPr lang="sl-SI" dirty="0"/>
              <a:t>(neodvisno od demografskih)</a:t>
            </a:r>
          </a:p>
          <a:p>
            <a:pPr marL="457200" lvl="1" indent="0">
              <a:buNone/>
            </a:pPr>
            <a:r>
              <a:rPr lang="sl-SI" dirty="0"/>
              <a:t>pri </a:t>
            </a:r>
            <a:r>
              <a:rPr lang="sl-SI" dirty="0" err="1"/>
              <a:t>voluntiranju</a:t>
            </a:r>
            <a:r>
              <a:rPr lang="sl-SI" dirty="0"/>
              <a:t> in peticijah </a:t>
            </a:r>
            <a:r>
              <a:rPr lang="sl-SI" b="1" dirty="0"/>
              <a:t>prepričanje o velikosti problema </a:t>
            </a:r>
            <a:r>
              <a:rPr lang="sl-SI" dirty="0"/>
              <a:t>nima učinka, pri glasovanju za politike pa </a:t>
            </a:r>
          </a:p>
          <a:p>
            <a:pPr marL="914400" lvl="2" indent="0">
              <a:buNone/>
            </a:pPr>
            <a:r>
              <a:rPr lang="sl-SI" dirty="0"/>
              <a:t>ampak zelo skromnega; pri zaskrbljenosti nasprotno, zelo močen</a:t>
            </a:r>
          </a:p>
          <a:p>
            <a:r>
              <a:rPr lang="sl-SI" dirty="0"/>
              <a:t>enako se izkaže za kompozitno spremenljivko „</a:t>
            </a:r>
            <a:r>
              <a:rPr lang="sl-SI" b="1" dirty="0"/>
              <a:t>zavedanje </a:t>
            </a:r>
            <a:r>
              <a:rPr lang="sl-SI" b="1" dirty="0" err="1"/>
              <a:t>okoljskih</a:t>
            </a:r>
            <a:r>
              <a:rPr lang="sl-SI" b="1" dirty="0"/>
              <a:t> problemov</a:t>
            </a:r>
            <a:r>
              <a:rPr lang="sl-SI" dirty="0"/>
              <a:t>“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568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62C5B-2F52-32B0-4551-8604D6FD4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98801-B663-A265-D552-89274126B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6C71F4-8986-A90D-0385-048CAA8C4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63" y="794084"/>
            <a:ext cx="10005680" cy="5883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349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0AFC-94CD-F819-F8CA-D29AF3BBB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C4AB7-AC88-A01C-6E86-E5375338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B03173-FC43-18A7-BE17-AD25ABDBD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4" y="415540"/>
            <a:ext cx="10249686" cy="6026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828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956D4-1A16-8B08-A905-45FDBA76A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Ključne poante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5B1AD-14AE-A304-DAB5-E9CFCE692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/>
              <a:t>velika večina zaskrbljena in se dokaj zaveda </a:t>
            </a:r>
          </a:p>
          <a:p>
            <a:pPr marL="457200" lvl="1" indent="0">
              <a:buNone/>
            </a:pPr>
            <a:r>
              <a:rPr lang="sl-SI" dirty="0"/>
              <a:t>+ velik delež (okoli 50 %) ne vidi </a:t>
            </a:r>
            <a:r>
              <a:rPr lang="sl-SI" i="1" dirty="0"/>
              <a:t>nobenih</a:t>
            </a:r>
            <a:r>
              <a:rPr lang="sl-SI" dirty="0"/>
              <a:t> ovir za akcijo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in tudi dejansko bolj zaskrbljeni/informirani bolj delujejo </a:t>
            </a:r>
          </a:p>
          <a:p>
            <a:pPr marL="457200" lvl="1" indent="0">
              <a:buNone/>
            </a:pPr>
            <a:r>
              <a:rPr lang="sl-SI" dirty="0"/>
              <a:t>+ ne mislijo, da je problem prevelik</a:t>
            </a:r>
          </a:p>
          <a:p>
            <a:pPr marL="457200" indent="-457200">
              <a:buFont typeface="+mj-lt"/>
              <a:buAutoNum type="arabicPeriod"/>
            </a:pPr>
            <a:r>
              <a:rPr lang="sl-SI" b="1" dirty="0"/>
              <a:t>toda pri najbolj zahtevnih in najpomembnejših dejanjih celotni delež veliko nižji kot pri (1)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/>
              <a:t>(3) kaže na prisotnost tragedije skupnega v dejanjih, četudi ne v mišljenju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986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7BE60-C940-1741-0DC3-E99B14F4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Predlogi za izobraževalce in politike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2A329-3392-D4CB-B951-C2232370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nadaljnje informiranje glede resnosti krize ni več tako smiselno, kot je bilo v preteklosti</a:t>
            </a:r>
          </a:p>
          <a:p>
            <a:r>
              <a:rPr lang="sl-SI" dirty="0"/>
              <a:t>2 posega pa sta zelo pomembna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od spreminjanja prepričanj moramo k </a:t>
            </a:r>
            <a:r>
              <a:rPr lang="sl-SI" b="1" dirty="0"/>
              <a:t>spreminjanju delovanja </a:t>
            </a:r>
            <a:r>
              <a:rPr lang="sl-SI" dirty="0"/>
              <a:t>(in, natančneje, premostiti moramo razkorak med prepričanji in [zahtevnim/stroškovnim] delovanjem)</a:t>
            </a:r>
          </a:p>
          <a:p>
            <a:pPr lvl="3">
              <a:buFont typeface="Wingdings" panose="05000000000000000000" pitchFamily="2" charset="2"/>
              <a:buChar char="à"/>
            </a:pPr>
            <a:r>
              <a:rPr lang="sl-SI" dirty="0"/>
              <a:t>pri tem ključno </a:t>
            </a:r>
            <a:r>
              <a:rPr lang="sl-SI" b="1" dirty="0"/>
              <a:t>spodbujanje</a:t>
            </a:r>
            <a:r>
              <a:rPr lang="sl-SI" dirty="0"/>
              <a:t> (nagrajevanje/kaznovanje) posameznikov (</a:t>
            </a:r>
            <a:r>
              <a:rPr lang="sl-SI" dirty="0">
                <a:sym typeface="Wingdings" panose="05000000000000000000" pitchFamily="2" charset="2"/>
              </a:rPr>
              <a:t> </a:t>
            </a:r>
            <a:r>
              <a:rPr lang="sl-SI" dirty="0"/>
              <a:t>država lahko rešuje tragedijo skupnega, kot jo pri ločevanju odpadkov)</a:t>
            </a:r>
          </a:p>
          <a:p>
            <a:pPr marL="1371600" lvl="3" indent="0">
              <a:buNone/>
            </a:pPr>
            <a:r>
              <a:rPr lang="sl-SI" dirty="0"/>
              <a:t>primeri državnih ukrepov: davek na ogljik, subvencije za zelena gospodinjstva, zastonj javni prevoz, prepoved vozil na notranje izgorevanje, omejevanje prodaje mesa itd.</a:t>
            </a:r>
          </a:p>
          <a:p>
            <a:pPr marL="1828800" lvl="4" indent="0">
              <a:buNone/>
            </a:pPr>
            <a:r>
              <a:rPr lang="sl-SI" dirty="0">
                <a:hlinkClick r:id="" action="ppaction://noaction"/>
              </a:rPr>
              <a:t>določeni državni ukrepi </a:t>
            </a:r>
            <a:r>
              <a:rPr lang="sl-SI" dirty="0"/>
              <a:t>bodo seveda bolj popularni in s tem lažje izvedljivi kot drugi (kateri? – tudi tu na delu logika nagrad in kazni)</a:t>
            </a:r>
          </a:p>
          <a:p>
            <a:pPr marL="914400" lvl="1" indent="-457200">
              <a:buFont typeface="+mj-lt"/>
              <a:buAutoNum type="arabicPeriod"/>
            </a:pPr>
            <a:r>
              <a:rPr lang="sl-SI" dirty="0"/>
              <a:t>informirati bi bilo dobro o tem, </a:t>
            </a:r>
            <a:r>
              <a:rPr lang="sl-SI" b="1" dirty="0"/>
              <a:t>kako reševati krizo </a:t>
            </a:r>
            <a:r>
              <a:rPr lang="sl-SI" dirty="0"/>
              <a:t>(ne zgolj poudarjanje dejstva, da je resna)</a:t>
            </a:r>
          </a:p>
          <a:p>
            <a:r>
              <a:rPr lang="sl-SI" dirty="0"/>
              <a:t>točki (1.) in (2.) sta povezani!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005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F3E3-90D0-F7FF-DC21-FD27168E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77309B3-2F34-5405-7247-66ADF6AF57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920232"/>
              </p:ext>
            </p:extLst>
          </p:nvPr>
        </p:nvGraphicFramePr>
        <p:xfrm>
          <a:off x="-434896" y="1647206"/>
          <a:ext cx="7415560" cy="434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1BFB0E5-89B7-0DD2-0321-63568723C8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712954"/>
              </p:ext>
            </p:extLst>
          </p:nvPr>
        </p:nvGraphicFramePr>
        <p:xfrm>
          <a:off x="5742266" y="1647206"/>
          <a:ext cx="7203075" cy="421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9564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10CBAA-5FD1-63CB-2A6D-C136D167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l-SI" b="1" dirty="0"/>
              <a:t>Trenutno premalo izobraževanja o </a:t>
            </a:r>
            <a:r>
              <a:rPr lang="sl-SI" b="1" i="1" dirty="0"/>
              <a:t>reševanju</a:t>
            </a:r>
            <a:r>
              <a:rPr lang="sl-SI" b="1" dirty="0"/>
              <a:t> krize</a:t>
            </a:r>
            <a:endParaRPr lang="en-GB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EA2736F-0F99-339E-FA03-A1702119A5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077307"/>
              </p:ext>
            </p:extLst>
          </p:nvPr>
        </p:nvGraphicFramePr>
        <p:xfrm>
          <a:off x="-457198" y="2241396"/>
          <a:ext cx="7192536" cy="4315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16C1C8C-195A-0334-0E8D-A02E2DDFE7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606734"/>
              </p:ext>
            </p:extLst>
          </p:nvPr>
        </p:nvGraphicFramePr>
        <p:xfrm>
          <a:off x="5798634" y="2392244"/>
          <a:ext cx="6951381" cy="4164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755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D5D45-79AA-CBBA-89BD-F0811A6D1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O čem bi se želeli izobraževati?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35DA1-FDE6-ED67-741F-2A2C36C6E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večina ne ve, ni odgovorila ali je preskočila (40 % + 21 %)</a:t>
            </a:r>
          </a:p>
          <a:p>
            <a:r>
              <a:rPr lang="sl-SI" dirty="0"/>
              <a:t>med odločenimi na prvem mestu: </a:t>
            </a:r>
            <a:br>
              <a:rPr lang="sl-SI" dirty="0"/>
            </a:br>
            <a:r>
              <a:rPr lang="sl-SI" dirty="0"/>
              <a:t>(1) izobraževanja o odpadkih in reciklaži</a:t>
            </a:r>
            <a:br>
              <a:rPr lang="sl-SI" dirty="0"/>
            </a:br>
            <a:r>
              <a:rPr lang="sl-SI" dirty="0"/>
              <a:t>(2) energiji in energetiki</a:t>
            </a:r>
            <a:br>
              <a:rPr lang="sl-SI" dirty="0"/>
            </a:br>
            <a:r>
              <a:rPr lang="sl-SI" dirty="0"/>
              <a:t>(3) ukrepih posameznika</a:t>
            </a:r>
          </a:p>
          <a:p>
            <a:pPr marL="457200" lvl="1" indent="0">
              <a:buNone/>
            </a:pPr>
            <a:r>
              <a:rPr lang="sl-SI" dirty="0"/>
              <a:t>tudi: (4) izobraževanja o vodi, (5) ukrepih v organizacijah/delovnem procesu, (6) globalni/gospodarski odgovornosti, (7) ukrepih/primerih dobrih praks</a:t>
            </a:r>
          </a:p>
          <a:p>
            <a:r>
              <a:rPr lang="sl-SI" dirty="0"/>
              <a:t>ključno: </a:t>
            </a:r>
            <a:r>
              <a:rPr lang="sl-SI" b="1" dirty="0"/>
              <a:t>ukrepi na ravni posameznika in višje</a:t>
            </a:r>
          </a:p>
          <a:p>
            <a:pPr marL="457200" lvl="1" indent="0">
              <a:buNone/>
            </a:pPr>
            <a:r>
              <a:rPr lang="sl-SI" b="1" dirty="0"/>
              <a:t>tematika odpadkov, energije, vode </a:t>
            </a:r>
            <a:r>
              <a:rPr lang="sl-SI" dirty="0"/>
              <a:t>(pri vseh se omenjajo ukrepi/primeri dobrih praks)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7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383ED1-B4A8-4116-AA4D-0D063D47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Podnebna kriza ni (več) problem zavedanja oziroma zaskrbljenosti, marveč je „družbena dilema“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D69E8C-F2C3-413D-816A-28A6AE81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naši anketi in ankete </a:t>
            </a:r>
            <a:r>
              <a:rPr lang="sl-SI" dirty="0">
                <a:hlinkClick r:id="" action="ppaction://noaction"/>
              </a:rPr>
              <a:t>drugje v razvitem svetu </a:t>
            </a:r>
            <a:r>
              <a:rPr lang="sl-SI" dirty="0"/>
              <a:t>kažejo, da se velika večina dobro zaveda in je zaskrbljena</a:t>
            </a:r>
          </a:p>
          <a:p>
            <a:pPr marL="457200" lvl="1" indent="0">
              <a:buNone/>
            </a:pPr>
            <a:r>
              <a:rPr lang="sl-SI" dirty="0"/>
              <a:t>toda premajhen delež človeškega </a:t>
            </a:r>
            <a:r>
              <a:rPr lang="sl-SI" i="1" dirty="0"/>
              <a:t>obnašanja </a:t>
            </a:r>
            <a:r>
              <a:rPr lang="sl-SI" dirty="0"/>
              <a:t>(sploh na ravni posameznika) je poravnan s temi </a:t>
            </a:r>
            <a:r>
              <a:rPr lang="sl-SI" i="1" dirty="0"/>
              <a:t>prepričanji</a:t>
            </a:r>
            <a:r>
              <a:rPr lang="sl-SI" dirty="0"/>
              <a:t>!</a:t>
            </a:r>
            <a:endParaRPr lang="sl-SI" i="1" dirty="0"/>
          </a:p>
          <a:p>
            <a:r>
              <a:rPr lang="sl-SI" dirty="0"/>
              <a:t>zakaj?</a:t>
            </a:r>
          </a:p>
          <a:p>
            <a:pPr marL="457200" lvl="1" indent="0">
              <a:buNone/>
            </a:pPr>
            <a:r>
              <a:rPr lang="sl-SI" dirty="0"/>
              <a:t>podnebna kriza je t. i. „družbena dilema“ oziroma „problem kolektivnega delovanja“</a:t>
            </a:r>
          </a:p>
          <a:p>
            <a:pPr marL="914400" lvl="2" indent="0">
              <a:buNone/>
            </a:pPr>
            <a:r>
              <a:rPr lang="sl-SI" dirty="0"/>
              <a:t>= situacija, v kateri individualna racionalnost ne vodi v kolektivno racionalnost (interes posameznika ni poravnan z interesom kolektiva)</a:t>
            </a:r>
          </a:p>
          <a:p>
            <a:endParaRPr lang="sl-S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747B3-08E0-8FC6-FE45-45652BE17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56" y="5389107"/>
            <a:ext cx="6958263" cy="12944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E9CCEC-8712-35F6-5348-E0AD0A0ED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463" y="5389107"/>
            <a:ext cx="3941111" cy="129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67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BDAE-2D35-37E6-6C9D-002683E1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Študentski vzorec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F1B67-F8E6-0BA9-CE28-A3E7112FB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zelo podobne ugotovitve </a:t>
            </a:r>
          </a:p>
          <a:p>
            <a:pPr marL="457200" lvl="1" indent="0">
              <a:buNone/>
            </a:pPr>
            <a:r>
              <a:rPr lang="sl-SI" dirty="0"/>
              <a:t>stopnja zaskrbljenosti visoka</a:t>
            </a:r>
          </a:p>
          <a:p>
            <a:pPr marL="457200" lvl="1" indent="0">
              <a:buNone/>
            </a:pPr>
            <a:r>
              <a:rPr lang="sl-SI" dirty="0"/>
              <a:t>podoben razkorak med prepričanjem, da ni prevelik problem, in dejanskim obnašanjem</a:t>
            </a:r>
          </a:p>
          <a:p>
            <a:pPr marL="457200" lvl="1" indent="0">
              <a:buNone/>
            </a:pPr>
            <a:r>
              <a:rPr lang="sl-SI" dirty="0"/>
              <a:t>večja zaskrbljenost </a:t>
            </a:r>
            <a:r>
              <a:rPr lang="sl-SI" dirty="0">
                <a:sym typeface="Wingdings" panose="05000000000000000000" pitchFamily="2" charset="2"/>
              </a:rPr>
              <a:t> manj mislijo, da je problem prevelik</a:t>
            </a:r>
          </a:p>
          <a:p>
            <a:pPr marL="457200" lvl="1" indent="0">
              <a:buNone/>
            </a:pPr>
            <a:r>
              <a:rPr lang="sl-SI" dirty="0">
                <a:sym typeface="Wingdings" panose="05000000000000000000" pitchFamily="2" charset="2"/>
              </a:rPr>
              <a:t>zaskrbljenost (poleg spola) </a:t>
            </a:r>
            <a:r>
              <a:rPr lang="sl-SI" dirty="0" err="1">
                <a:sym typeface="Wingdings" panose="05000000000000000000" pitchFamily="2" charset="2"/>
              </a:rPr>
              <a:t>prediktor</a:t>
            </a:r>
            <a:r>
              <a:rPr lang="sl-SI" dirty="0">
                <a:sym typeface="Wingdings" panose="05000000000000000000" pitchFamily="2" charset="2"/>
              </a:rPr>
              <a:t> obnašanja, a učinki niso močni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422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FC058-92E7-7F6F-291D-187AF793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Ugotovitve, vezane na univerzo/fakulteto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02F98-1EAA-F3FC-A6E2-70CCF9AE6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ponudbo ocenjujejo kot nezadostno oziroma glede nje niso informirani</a:t>
            </a:r>
          </a:p>
          <a:p>
            <a:r>
              <a:rPr lang="sl-SI" dirty="0"/>
              <a:t>velika večina (80 %) se do sedaj ni udeležila niti enega izobraževanja (zunaj št. programa) na UM</a:t>
            </a:r>
          </a:p>
          <a:p>
            <a:r>
              <a:rPr lang="sl-SI" b="1" dirty="0"/>
              <a:t>želje glede </a:t>
            </a:r>
            <a:r>
              <a:rPr lang="sl-SI" b="1" dirty="0" err="1"/>
              <a:t>obštudijske</a:t>
            </a:r>
            <a:r>
              <a:rPr lang="sl-SI" b="1" dirty="0"/>
              <a:t> dejavnosti na temo reševanja krize presenetljivo zelo mešane; glede vključitev vsebin v vse študijske programe prav tako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387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C31A-D103-3B1F-5B08-2CC2A71BA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Mnenje o obstoječi ponudbi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3B37221-4B8C-FA1F-EB34-3ADA9D81E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476544"/>
              </p:ext>
            </p:extLst>
          </p:nvPr>
        </p:nvGraphicFramePr>
        <p:xfrm>
          <a:off x="-164784" y="2386439"/>
          <a:ext cx="6355582" cy="410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B22C727-6FDC-410C-1D38-EEDD386C16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345551"/>
              </p:ext>
            </p:extLst>
          </p:nvPr>
        </p:nvGraphicFramePr>
        <p:xfrm>
          <a:off x="5429817" y="2386438"/>
          <a:ext cx="7185929" cy="410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2132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FE18-B581-4896-455E-9081AA1D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Želje glede dodatne ponudbe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82158DE-F747-AEA1-8636-3BD5EB3E0B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05914"/>
              </p:ext>
            </p:extLst>
          </p:nvPr>
        </p:nvGraphicFramePr>
        <p:xfrm>
          <a:off x="-363403" y="2397474"/>
          <a:ext cx="6844585" cy="442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A122EA2-9B14-C40E-47C7-E74FDB721B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247179"/>
              </p:ext>
            </p:extLst>
          </p:nvPr>
        </p:nvGraphicFramePr>
        <p:xfrm>
          <a:off x="5653668" y="2478320"/>
          <a:ext cx="7024397" cy="426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266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C95B3-331A-FD52-875E-840FECE2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17571" cy="1325563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Zavedanje in zaskrbljenost celo v ZDA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B9961-684D-55D4-22DC-1350D6619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16151" cy="4351338"/>
          </a:xfrm>
        </p:spPr>
        <p:txBody>
          <a:bodyPr/>
          <a:lstStyle/>
          <a:p>
            <a:r>
              <a:rPr lang="sl-SI" dirty="0"/>
              <a:t>pozitivni trend skozi čas</a:t>
            </a:r>
          </a:p>
          <a:p>
            <a:r>
              <a:rPr lang="sl-SI" dirty="0"/>
              <a:t>izven ZDA (npr. v Evropi) še bolj</a:t>
            </a:r>
          </a:p>
          <a:p>
            <a:r>
              <a:rPr lang="sl-SI" dirty="0"/>
              <a:t>razlike med državami, a v povprečju večina verjame, da „resna grožnja“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F2D6E5-CFCA-88FF-81F5-E2D124EDB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568" y="681037"/>
            <a:ext cx="6374795" cy="311990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70E2C1C-0C29-033C-0F02-F38DC775D9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276"/>
          <a:stretch/>
        </p:blipFill>
        <p:spPr>
          <a:xfrm>
            <a:off x="5449568" y="3935874"/>
            <a:ext cx="6374795" cy="189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2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3858-CEA7-529F-57D1-3C382DAF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Podnebna kriza ni (več) problem zavedanja oziroma zaskrbljenosti, marveč je „družbena dilema“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32B9F-ABEC-4B92-C14A-42196B744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teorija iger in slavni model „zapornikove dileme N-oseb“ oziroma „tragedije skupnega“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695A50-1A64-A395-2DA7-C9F9D78C6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744" y="5360916"/>
            <a:ext cx="4424731" cy="1277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2E5925-3E33-9593-FAE0-56A68879F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421450"/>
            <a:ext cx="4906981" cy="12611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FF21B0-D9B8-4FF4-B0AD-AC61D524C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2808" y="4693283"/>
            <a:ext cx="3679612" cy="7281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2BBA9F-0740-9D0C-7364-DB11F2DCB2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9471" y="4882091"/>
            <a:ext cx="1432684" cy="350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F69CF1-1EBE-52EC-AD7D-D50B52852D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6759" y="3221412"/>
            <a:ext cx="3311734" cy="8914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80B939-E52C-52E3-9B3D-8CE49FE467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8825" y="3546393"/>
            <a:ext cx="4137222" cy="6262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FDE3E4-B8C3-B700-68DE-18A57B77E7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2822" y="3139158"/>
            <a:ext cx="967824" cy="1204064"/>
          </a:xfrm>
          <a:prstGeom prst="rect">
            <a:avLst/>
          </a:prstGeom>
        </p:spPr>
      </p:pic>
      <p:pic>
        <p:nvPicPr>
          <p:cNvPr id="11" name="Picture 2" descr="Governing the Commons">
            <a:extLst>
              <a:ext uri="{FF2B5EF4-FFF2-40B4-BE49-F238E27FC236}">
                <a16:creationId xmlns:a16="http://schemas.microsoft.com/office/drawing/2014/main" id="{584E7BE3-8A3B-FA04-7628-27B1F3B0B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436" y="2361210"/>
            <a:ext cx="1839972" cy="27599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18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1102-098E-8AA7-9198-321ABA6D6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Ključni predvidevanji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42E6-FC02-6E50-9681-9311CD9D3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/>
              <a:t>ljudje se že zavedajo in so zaskrbljeni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problem je predvsem v delovanju: tragedija skupnega </a:t>
            </a:r>
            <a:r>
              <a:rPr lang="sl-SI" dirty="0">
                <a:sym typeface="Wingdings" panose="05000000000000000000" pitchFamily="2" charset="2"/>
              </a:rPr>
              <a:t> </a:t>
            </a:r>
            <a:r>
              <a:rPr lang="sl-SI" dirty="0"/>
              <a:t>nihče nima močnega motiva, da bi spremenil svoje obnašanje </a:t>
            </a:r>
          </a:p>
          <a:p>
            <a:pPr marL="914400" lvl="2" indent="0">
              <a:buNone/>
            </a:pPr>
            <a:r>
              <a:rPr lang="sl-SI" dirty="0"/>
              <a:t>(kljub zavedanju resnosti situacije)</a:t>
            </a:r>
          </a:p>
          <a:p>
            <a:pPr marL="514350" indent="-514350">
              <a:buFont typeface="+mj-lt"/>
              <a:buAutoNum type="arabicPeriod"/>
            </a:pPr>
            <a:endParaRPr lang="sl-SI" dirty="0"/>
          </a:p>
          <a:p>
            <a:pPr marL="457200" lvl="1" indent="0">
              <a:buNone/>
            </a:pP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kakšen je učinek večjega informiranja? </a:t>
            </a:r>
          </a:p>
          <a:p>
            <a:pPr marL="457200" lvl="1" indent="0">
              <a:buNone/>
            </a:pPr>
            <a:r>
              <a:rPr lang="sl-SI" dirty="0"/>
              <a:t>bi lahko celo vodilo v več skrbi, kar bi povzročalo več pesimizma glede možnosti spremembe; ali obratno?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63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1EAB-BD33-4F45-5C41-578AA1A2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Če ta predvidevanja držijo, imajo pomembne implikacije za naše delo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990B9-5BC6-4F51-582F-8BFC921E8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če že dovolj zavedanja in zaskrbljenosti problema, ni smiselno, da je fokus na tem</a:t>
            </a:r>
          </a:p>
          <a:p>
            <a:r>
              <a:rPr lang="sl-SI" dirty="0"/>
              <a:t>če res problem v delovanju, izobražujmo glede tega problema + kako ga s pomočjo večjih vzvodov (država) reševati</a:t>
            </a:r>
          </a:p>
          <a:p>
            <a:r>
              <a:rPr lang="sl-SI" dirty="0"/>
              <a:t>mogoče bolj kot širiti zavedanje/zaskrbljenost </a:t>
            </a:r>
            <a:r>
              <a:rPr lang="sl-SI" dirty="0">
                <a:sym typeface="Wingdings" panose="05000000000000000000" pitchFamily="2" charset="2"/>
              </a:rPr>
              <a:t> izobraževati, kaj lahko stori posameznik (v svojem okviru in v širšem okviru državnih vzvodov/politike)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61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69696-9501-A45D-C59B-540CA26AF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Preverimo prvo predvidevanje:</a:t>
            </a:r>
            <a:br>
              <a:rPr lang="sl-SI" b="1" dirty="0"/>
            </a:br>
            <a:r>
              <a:rPr lang="sl-SI" b="1" dirty="0"/>
              <a:t>osnovne ugotovitve glede članov organizacij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DA79EB-5E68-3E28-E6D5-4B78D7D4DC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3682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405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C0D19-644D-80CE-5D91-30912673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02DF4-6616-3CC5-8620-BA5CBBF3F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532A568-B1B0-D03B-3E4D-EEC2087BD7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129389"/>
              </p:ext>
            </p:extLst>
          </p:nvPr>
        </p:nvGraphicFramePr>
        <p:xfrm>
          <a:off x="1048266" y="720328"/>
          <a:ext cx="9028906" cy="541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560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630C6-04C6-8BAF-EADF-FACBBF0D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Kaj pa širše zavedanje </a:t>
            </a:r>
            <a:r>
              <a:rPr lang="sl-SI" b="1" dirty="0" err="1"/>
              <a:t>okoljskih</a:t>
            </a:r>
            <a:r>
              <a:rPr lang="sl-SI" b="1" dirty="0"/>
              <a:t> problemov (ne zgolj zaskrbljenost)?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94922-2810-11D6-3A63-8094B33D7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dokaj visoka stopnja zavedanja</a:t>
            </a:r>
          </a:p>
          <a:p>
            <a:pPr marL="457200" lvl="1" indent="0">
              <a:buNone/>
            </a:pPr>
            <a:r>
              <a:rPr lang="sl-SI" dirty="0"/>
              <a:t>povprečna vrednost 4,13 (na lestvici od 1 do 5)</a:t>
            </a:r>
          </a:p>
          <a:p>
            <a:r>
              <a:rPr lang="sl-SI" dirty="0"/>
              <a:t>približno 2/3 celotnega vzorca zavedanje med 4–5</a:t>
            </a:r>
          </a:p>
          <a:p>
            <a:r>
              <a:rPr lang="sl-SI" dirty="0"/>
              <a:t>zgolj 6 % ima srednje zavedanje ali manj (med 2,18–3)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7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1107</Words>
  <Application>Microsoft Office PowerPoint</Application>
  <PresentationFormat>Širokozaslonsko</PresentationFormat>
  <Paragraphs>96</Paragraphs>
  <Slides>23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Officeova tema</vt:lpstr>
      <vt:lpstr>Predstavitev in analiza ankete Zelen.kom študenti in organizacije</vt:lpstr>
      <vt:lpstr>Podnebna kriza ni (več) problem zavedanja oziroma zaskrbljenosti, marveč je „družbena dilema“</vt:lpstr>
      <vt:lpstr>Zavedanje in zaskrbljenost celo v ZDA</vt:lpstr>
      <vt:lpstr>Podnebna kriza ni (več) problem zavedanja oziroma zaskrbljenosti, marveč je „družbena dilema“</vt:lpstr>
      <vt:lpstr>Ključni predvidevanji</vt:lpstr>
      <vt:lpstr>Če ta predvidevanja držijo, imajo pomembne implikacije za naše delo</vt:lpstr>
      <vt:lpstr>Preverimo prvo predvidevanje: osnovne ugotovitve glede članov organizacij</vt:lpstr>
      <vt:lpstr>PowerPointova predstavitev</vt:lpstr>
      <vt:lpstr>Kaj pa širše zavedanje okoljskih problemov (ne zgolj zaskrbljenost)?</vt:lpstr>
      <vt:lpstr>Se ujamejo v družbeno dilemo glede podnebnih sprememb?</vt:lpstr>
      <vt:lpstr>To je njihovo mnenje, kako pa se dejansko obnašajo?</vt:lpstr>
      <vt:lpstr>Napovedniki obnašanja</vt:lpstr>
      <vt:lpstr>PowerPointova predstavitev</vt:lpstr>
      <vt:lpstr>PowerPointova predstavitev</vt:lpstr>
      <vt:lpstr>Ključne poante</vt:lpstr>
      <vt:lpstr>Predlogi za izobraževalce in politike</vt:lpstr>
      <vt:lpstr>PowerPointova predstavitev</vt:lpstr>
      <vt:lpstr>Trenutno premalo izobraževanja o reševanju krize</vt:lpstr>
      <vt:lpstr>O čem bi se želeli izobraževati?</vt:lpstr>
      <vt:lpstr>Študentski vzorec</vt:lpstr>
      <vt:lpstr>Ugotovitve, vezane na univerzo/fakulteto</vt:lpstr>
      <vt:lpstr>Mnenje o obstoječi ponudbi</vt:lpstr>
      <vt:lpstr>Želje glede dodatne ponudbe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Peter Zrinski</dc:creator>
  <cp:lastModifiedBy>Irena Stramljič Breznik</cp:lastModifiedBy>
  <cp:revision>2</cp:revision>
  <dcterms:created xsi:type="dcterms:W3CDTF">2023-02-06T08:44:06Z</dcterms:created>
  <dcterms:modified xsi:type="dcterms:W3CDTF">2023-05-14T14:05:52Z</dcterms:modified>
</cp:coreProperties>
</file>